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77"/>
  </p:notesMasterIdLst>
  <p:handoutMasterIdLst>
    <p:handoutMasterId r:id="rId78"/>
  </p:handoutMasterIdLst>
  <p:sldIdLst>
    <p:sldId id="257" r:id="rId2"/>
    <p:sldId id="258" r:id="rId3"/>
    <p:sldId id="259" r:id="rId4"/>
    <p:sldId id="379" r:id="rId5"/>
    <p:sldId id="380" r:id="rId6"/>
    <p:sldId id="265" r:id="rId7"/>
    <p:sldId id="267" r:id="rId8"/>
    <p:sldId id="268" r:id="rId9"/>
    <p:sldId id="272" r:id="rId10"/>
    <p:sldId id="273" r:id="rId11"/>
    <p:sldId id="274" r:id="rId12"/>
    <p:sldId id="275" r:id="rId13"/>
    <p:sldId id="278" r:id="rId14"/>
    <p:sldId id="279" r:id="rId15"/>
    <p:sldId id="280" r:id="rId16"/>
    <p:sldId id="398" r:id="rId17"/>
    <p:sldId id="281" r:id="rId18"/>
    <p:sldId id="384" r:id="rId19"/>
    <p:sldId id="374" r:id="rId20"/>
    <p:sldId id="368" r:id="rId21"/>
    <p:sldId id="288" r:id="rId22"/>
    <p:sldId id="289" r:id="rId23"/>
    <p:sldId id="290" r:id="rId24"/>
    <p:sldId id="291" r:id="rId25"/>
    <p:sldId id="292" r:id="rId26"/>
    <p:sldId id="293" r:id="rId27"/>
    <p:sldId id="294" r:id="rId28"/>
    <p:sldId id="295" r:id="rId29"/>
    <p:sldId id="372" r:id="rId30"/>
    <p:sldId id="306" r:id="rId31"/>
    <p:sldId id="305" r:id="rId32"/>
    <p:sldId id="296" r:id="rId33"/>
    <p:sldId id="297" r:id="rId34"/>
    <p:sldId id="299" r:id="rId35"/>
    <p:sldId id="304" r:id="rId36"/>
    <p:sldId id="378" r:id="rId37"/>
    <p:sldId id="307" r:id="rId38"/>
    <p:sldId id="308" r:id="rId39"/>
    <p:sldId id="349" r:id="rId40"/>
    <p:sldId id="309" r:id="rId41"/>
    <p:sldId id="311" r:id="rId42"/>
    <p:sldId id="313" r:id="rId43"/>
    <p:sldId id="314" r:id="rId44"/>
    <p:sldId id="316" r:id="rId45"/>
    <p:sldId id="318" r:id="rId46"/>
    <p:sldId id="320" r:id="rId47"/>
    <p:sldId id="322" r:id="rId48"/>
    <p:sldId id="323" r:id="rId49"/>
    <p:sldId id="326" r:id="rId50"/>
    <p:sldId id="327" r:id="rId51"/>
    <p:sldId id="385" r:id="rId52"/>
    <p:sldId id="386" r:id="rId53"/>
    <p:sldId id="328" r:id="rId54"/>
    <p:sldId id="336" r:id="rId55"/>
    <p:sldId id="339" r:id="rId56"/>
    <p:sldId id="340" r:id="rId57"/>
    <p:sldId id="348" r:id="rId58"/>
    <p:sldId id="341" r:id="rId59"/>
    <p:sldId id="342" r:id="rId60"/>
    <p:sldId id="388" r:id="rId61"/>
    <p:sldId id="344" r:id="rId62"/>
    <p:sldId id="345" r:id="rId63"/>
    <p:sldId id="346" r:id="rId64"/>
    <p:sldId id="399" r:id="rId65"/>
    <p:sldId id="396" r:id="rId66"/>
    <p:sldId id="394" r:id="rId67"/>
    <p:sldId id="350" r:id="rId68"/>
    <p:sldId id="352" r:id="rId69"/>
    <p:sldId id="353" r:id="rId70"/>
    <p:sldId id="387" r:id="rId71"/>
    <p:sldId id="400" r:id="rId72"/>
    <p:sldId id="392" r:id="rId73"/>
    <p:sldId id="401" r:id="rId74"/>
    <p:sldId id="393" r:id="rId75"/>
    <p:sldId id="367" r:id="rId7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pad, Christina (CDPH-CID-DCDC-IMM-VFC)" initials="SC" lastIdx="1" clrIdx="0"/>
  <p:cmAuthor id="1"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1296" y="78"/>
      </p:cViewPr>
      <p:guideLst>
        <p:guide orient="horz" pos="2160"/>
        <p:guide pos="2880"/>
      </p:guideLst>
    </p:cSldViewPr>
  </p:slideViewPr>
  <p:notesTextViewPr>
    <p:cViewPr>
      <p:scale>
        <a:sx n="3" d="2"/>
        <a:sy n="3" d="2"/>
      </p:scale>
      <p:origin x="0" y="0"/>
    </p:cViewPr>
  </p:notesTextViewPr>
  <p:sorterViewPr>
    <p:cViewPr>
      <p:scale>
        <a:sx n="200" d="100"/>
        <a:sy n="200" d="100"/>
      </p:scale>
      <p:origin x="0" y="97362"/>
    </p:cViewPr>
  </p:sorterViewPr>
  <p:notesViewPr>
    <p:cSldViewPr snapToGrid="0">
      <p:cViewPr varScale="1">
        <p:scale>
          <a:sx n="91" d="100"/>
          <a:sy n="91" d="100"/>
        </p:scale>
        <p:origin x="-3714"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C704E5-C733-4ED7-ADF8-CDBCE9D40818}" type="doc">
      <dgm:prSet loTypeId="urn:microsoft.com/office/officeart/2005/8/layout/default" loCatId="list" qsTypeId="urn:microsoft.com/office/officeart/2005/8/quickstyle/3d4" qsCatId="3D" csTypeId="urn:microsoft.com/office/officeart/2005/8/colors/accent5_1" csCatId="accent5" phldr="1"/>
      <dgm:spPr/>
      <dgm:t>
        <a:bodyPr/>
        <a:lstStyle/>
        <a:p>
          <a:endParaRPr lang="en-US"/>
        </a:p>
      </dgm:t>
    </dgm:pt>
    <dgm:pt modelId="{6AD82A0F-73F4-4531-9A60-C7691DC699C5}">
      <dgm:prSet custT="1"/>
      <dgm:spPr/>
      <dgm:t>
        <a:bodyPr/>
        <a:lstStyle/>
        <a:p>
          <a:pPr rtl="0"/>
          <a:r>
            <a:rPr lang="en-US" sz="2000" b="1" dirty="0">
              <a:effectLst/>
            </a:rPr>
            <a:t>60% of CA’s children 0-18 years of age </a:t>
          </a:r>
          <a:r>
            <a:rPr lang="en-US" sz="1600" dirty="0"/>
            <a:t>are eligible to receive VFC supplied vaccines (5M)</a:t>
          </a:r>
        </a:p>
      </dgm:t>
    </dgm:pt>
    <dgm:pt modelId="{6EC2E7E6-D9F7-483D-8AEC-218640F5C7EE}" type="parTrans" cxnId="{CBEA8182-DB48-4A0C-8E03-FE60E5270E50}">
      <dgm:prSet/>
      <dgm:spPr/>
      <dgm:t>
        <a:bodyPr/>
        <a:lstStyle/>
        <a:p>
          <a:endParaRPr lang="en-US"/>
        </a:p>
      </dgm:t>
    </dgm:pt>
    <dgm:pt modelId="{EA2F1C5A-B315-4A67-984F-D27C68A56193}" type="sibTrans" cxnId="{CBEA8182-DB48-4A0C-8E03-FE60E5270E50}">
      <dgm:prSet/>
      <dgm:spPr/>
      <dgm:t>
        <a:bodyPr/>
        <a:lstStyle/>
        <a:p>
          <a:endParaRPr lang="en-US" dirty="0"/>
        </a:p>
      </dgm:t>
    </dgm:pt>
    <dgm:pt modelId="{70052A50-E1D9-466C-BE84-E605C372887F}">
      <dgm:prSet custT="1"/>
      <dgm:spPr/>
      <dgm:t>
        <a:bodyPr/>
        <a:lstStyle/>
        <a:p>
          <a:pPr rtl="0"/>
          <a:r>
            <a:rPr lang="en-US" sz="2000" b="1" dirty="0"/>
            <a:t>VFC-Supplied vaccines are provider at no-cost </a:t>
          </a:r>
          <a:r>
            <a:rPr lang="en-US" sz="1600" b="0" dirty="0"/>
            <a:t>to eligible children 0-18 years of age, including those with no health insurance, American </a:t>
          </a:r>
          <a:r>
            <a:rPr lang="en-US" sz="1600" dirty="0"/>
            <a:t>Indian/Alaskan Natives, and </a:t>
          </a:r>
          <a:r>
            <a:rPr lang="en-US" sz="1600" dirty="0" err="1"/>
            <a:t>Medi</a:t>
          </a:r>
          <a:r>
            <a:rPr lang="en-US" sz="1600" dirty="0"/>
            <a:t>-Cal/CHDP eligible children</a:t>
          </a:r>
        </a:p>
      </dgm:t>
    </dgm:pt>
    <dgm:pt modelId="{8D9915CC-A3D6-486F-81A5-C4349041EAA5}" type="parTrans" cxnId="{09824A1C-E2F3-4015-B2D7-11013F6434E5}">
      <dgm:prSet/>
      <dgm:spPr/>
      <dgm:t>
        <a:bodyPr/>
        <a:lstStyle/>
        <a:p>
          <a:endParaRPr lang="en-US"/>
        </a:p>
      </dgm:t>
    </dgm:pt>
    <dgm:pt modelId="{0DBFE5A6-0799-42F4-BF33-B9DD1F9FAB4D}" type="sibTrans" cxnId="{09824A1C-E2F3-4015-B2D7-11013F6434E5}">
      <dgm:prSet/>
      <dgm:spPr/>
      <dgm:t>
        <a:bodyPr/>
        <a:lstStyle/>
        <a:p>
          <a:endParaRPr lang="en-US"/>
        </a:p>
      </dgm:t>
    </dgm:pt>
    <dgm:pt modelId="{AACFCBC3-7B7E-43DF-85B6-28E43CF340C8}">
      <dgm:prSet custT="1"/>
      <dgm:spPr/>
      <dgm:t>
        <a:bodyPr/>
        <a:lstStyle/>
        <a:p>
          <a:pPr rtl="0"/>
          <a:r>
            <a:rPr lang="en-US" sz="2000" b="1" dirty="0"/>
            <a:t>11 Million</a:t>
          </a:r>
          <a:r>
            <a:rPr lang="en-US" sz="2000" dirty="0"/>
            <a:t> </a:t>
          </a:r>
          <a:r>
            <a:rPr lang="en-US" sz="2000" b="1" dirty="0"/>
            <a:t>doses</a:t>
          </a:r>
          <a:r>
            <a:rPr lang="en-US" sz="2000" dirty="0"/>
            <a:t> </a:t>
          </a:r>
          <a:r>
            <a:rPr lang="en-US" sz="1400" dirty="0"/>
            <a:t>of vaccines are distributed annually</a:t>
          </a:r>
        </a:p>
      </dgm:t>
    </dgm:pt>
    <dgm:pt modelId="{D007FC8D-7850-410A-9A08-23CCCE88C63D}" type="parTrans" cxnId="{A0B95BAF-E291-4483-AF66-53CB2F0A1500}">
      <dgm:prSet/>
      <dgm:spPr/>
      <dgm:t>
        <a:bodyPr/>
        <a:lstStyle/>
        <a:p>
          <a:endParaRPr lang="en-US"/>
        </a:p>
      </dgm:t>
    </dgm:pt>
    <dgm:pt modelId="{2F26E874-7556-4373-A1E4-04BECB12F9F6}" type="sibTrans" cxnId="{A0B95BAF-E291-4483-AF66-53CB2F0A1500}">
      <dgm:prSet/>
      <dgm:spPr/>
      <dgm:t>
        <a:bodyPr/>
        <a:lstStyle/>
        <a:p>
          <a:endParaRPr lang="en-US"/>
        </a:p>
      </dgm:t>
    </dgm:pt>
    <dgm:pt modelId="{95AFC0D5-17B8-406E-97E4-9C78E1DD6E1D}">
      <dgm:prSet custT="1"/>
      <dgm:spPr/>
      <dgm:t>
        <a:bodyPr/>
        <a:lstStyle/>
        <a:p>
          <a:pPr rtl="0"/>
          <a:r>
            <a:rPr lang="en-US" sz="2000" b="1" dirty="0"/>
            <a:t>26,000 calls </a:t>
          </a:r>
          <a:r>
            <a:rPr lang="en-US" sz="1600" b="0" dirty="0"/>
            <a:t>are received by VFC’s Call center annually,  staffed by 7 Customer </a:t>
          </a:r>
          <a:br>
            <a:rPr lang="en-US" sz="1600" b="0" dirty="0"/>
          </a:br>
          <a:r>
            <a:rPr lang="en-US" sz="1600" b="0" dirty="0"/>
            <a:t>Service Representatives</a:t>
          </a:r>
          <a:endParaRPr lang="en-US" sz="1100" b="0" dirty="0"/>
        </a:p>
      </dgm:t>
    </dgm:pt>
    <dgm:pt modelId="{F23B208E-46AC-46B6-B5CA-936B3BADF8C3}" type="parTrans" cxnId="{CDAEF7CA-E843-4942-AC4C-439A0999AC09}">
      <dgm:prSet/>
      <dgm:spPr/>
      <dgm:t>
        <a:bodyPr/>
        <a:lstStyle/>
        <a:p>
          <a:endParaRPr lang="en-US"/>
        </a:p>
      </dgm:t>
    </dgm:pt>
    <dgm:pt modelId="{65FA63E2-5509-492F-8863-A79DAD32122E}" type="sibTrans" cxnId="{CDAEF7CA-E843-4942-AC4C-439A0999AC09}">
      <dgm:prSet/>
      <dgm:spPr/>
      <dgm:t>
        <a:bodyPr/>
        <a:lstStyle/>
        <a:p>
          <a:endParaRPr lang="en-US"/>
        </a:p>
      </dgm:t>
    </dgm:pt>
    <dgm:pt modelId="{48FF41E4-61AD-4050-BF77-D817637CAE30}">
      <dgm:prSet custT="1"/>
      <dgm:spPr/>
      <dgm:t>
        <a:bodyPr/>
        <a:lstStyle/>
        <a:p>
          <a:pPr rtl="0"/>
          <a:r>
            <a:rPr lang="en-US" sz="2000" b="1" dirty="0"/>
            <a:t>3,600 provider offices </a:t>
          </a:r>
          <a:r>
            <a:rPr lang="en-US" sz="1600" dirty="0"/>
            <a:t>enrolled in the VFC Program, most of them are pediatric and family practice offices</a:t>
          </a:r>
        </a:p>
      </dgm:t>
    </dgm:pt>
    <dgm:pt modelId="{C4ED7E12-9C84-4DF1-87F4-466FD94BC038}" type="parTrans" cxnId="{FC10AFF9-79BB-45FD-A852-DEC1232F70C9}">
      <dgm:prSet/>
      <dgm:spPr/>
      <dgm:t>
        <a:bodyPr/>
        <a:lstStyle/>
        <a:p>
          <a:endParaRPr lang="en-US"/>
        </a:p>
      </dgm:t>
    </dgm:pt>
    <dgm:pt modelId="{42A4C672-9749-49A2-A772-B0D67B022B78}" type="sibTrans" cxnId="{FC10AFF9-79BB-45FD-A852-DEC1232F70C9}">
      <dgm:prSet/>
      <dgm:spPr/>
      <dgm:t>
        <a:bodyPr/>
        <a:lstStyle/>
        <a:p>
          <a:endParaRPr lang="en-US"/>
        </a:p>
      </dgm:t>
    </dgm:pt>
    <dgm:pt modelId="{0964FE7E-EC48-4A78-AF53-F51ABF1DE68D}">
      <dgm:prSet custT="1"/>
      <dgm:spPr/>
      <dgm:t>
        <a:bodyPr/>
        <a:lstStyle/>
        <a:p>
          <a:pPr rtl="0"/>
          <a:r>
            <a:rPr lang="en-US" sz="2000" b="1" dirty="0"/>
            <a:t>½ Billion dollars </a:t>
          </a:r>
          <a:r>
            <a:rPr lang="en-US" sz="1600" dirty="0"/>
            <a:t>worth of vaccines are distributed annually</a:t>
          </a:r>
          <a:endParaRPr lang="en-US" sz="2000" dirty="0"/>
        </a:p>
      </dgm:t>
    </dgm:pt>
    <dgm:pt modelId="{23670BD0-3B09-4D34-BEDF-EB6BE69196D7}" type="parTrans" cxnId="{F900F393-FD96-4C5E-BE6D-09755C8619DD}">
      <dgm:prSet/>
      <dgm:spPr/>
      <dgm:t>
        <a:bodyPr/>
        <a:lstStyle/>
        <a:p>
          <a:endParaRPr lang="en-US"/>
        </a:p>
      </dgm:t>
    </dgm:pt>
    <dgm:pt modelId="{658FBE1C-C66D-4E07-8A6B-B950E9B85610}" type="sibTrans" cxnId="{F900F393-FD96-4C5E-BE6D-09755C8619DD}">
      <dgm:prSet/>
      <dgm:spPr/>
      <dgm:t>
        <a:bodyPr/>
        <a:lstStyle/>
        <a:p>
          <a:endParaRPr lang="en-US"/>
        </a:p>
      </dgm:t>
    </dgm:pt>
    <dgm:pt modelId="{5E6BC39E-5A89-4583-81FD-BAF17FDE99E6}">
      <dgm:prSet custT="1"/>
      <dgm:spPr/>
      <dgm:t>
        <a:bodyPr/>
        <a:lstStyle/>
        <a:p>
          <a:pPr rtl="0"/>
          <a:r>
            <a:rPr lang="en-US" sz="2000" b="1" dirty="0"/>
            <a:t>21,000 vaccine orders </a:t>
          </a:r>
          <a:r>
            <a:rPr lang="en-US" sz="1800" b="0" dirty="0"/>
            <a:t>are</a:t>
          </a:r>
          <a:r>
            <a:rPr lang="en-US" sz="1800" b="1" dirty="0"/>
            <a:t> </a:t>
          </a:r>
          <a:r>
            <a:rPr lang="en-US" sz="1800" dirty="0"/>
            <a:t>processed annually</a:t>
          </a:r>
        </a:p>
      </dgm:t>
    </dgm:pt>
    <dgm:pt modelId="{DFB4462A-749B-4B72-920C-F5EA8F2C9524}" type="parTrans" cxnId="{EA0164A1-9469-469E-8401-BE282C2CFBD4}">
      <dgm:prSet/>
      <dgm:spPr/>
      <dgm:t>
        <a:bodyPr/>
        <a:lstStyle/>
        <a:p>
          <a:endParaRPr lang="en-US"/>
        </a:p>
      </dgm:t>
    </dgm:pt>
    <dgm:pt modelId="{F9358FA6-26C3-49C5-BCED-B06CE461BDF1}" type="sibTrans" cxnId="{EA0164A1-9469-469E-8401-BE282C2CFBD4}">
      <dgm:prSet/>
      <dgm:spPr/>
      <dgm:t>
        <a:bodyPr/>
        <a:lstStyle/>
        <a:p>
          <a:endParaRPr lang="en-US"/>
        </a:p>
      </dgm:t>
    </dgm:pt>
    <dgm:pt modelId="{32259A86-C325-4528-85EB-EDC79A3F61D4}">
      <dgm:prSet custT="1"/>
      <dgm:spPr/>
      <dgm:t>
        <a:bodyPr/>
        <a:lstStyle/>
        <a:p>
          <a:pPr rtl="0"/>
          <a:r>
            <a:rPr lang="en-US" sz="2000" b="1" dirty="0"/>
            <a:t>150 storage and handling incidents </a:t>
          </a:r>
          <a:r>
            <a:rPr lang="en-US" sz="1800" dirty="0"/>
            <a:t>are reviewed each month</a:t>
          </a:r>
        </a:p>
        <a:p>
          <a:pPr rtl="0"/>
          <a:r>
            <a:rPr lang="en-US" sz="1800" dirty="0"/>
            <a:t>~</a:t>
          </a:r>
          <a:r>
            <a:rPr lang="en-US" sz="1800" b="1" dirty="0"/>
            <a:t>1,400 temperature excursions</a:t>
          </a:r>
          <a:r>
            <a:rPr lang="en-US" sz="1800" dirty="0"/>
            <a:t> documented through the SHOTS system monthly</a:t>
          </a:r>
        </a:p>
      </dgm:t>
    </dgm:pt>
    <dgm:pt modelId="{6F4F3218-40C1-4146-9E0B-ED095C839016}" type="parTrans" cxnId="{297F36A5-247D-4A69-99EB-B9D1AEF1098E}">
      <dgm:prSet/>
      <dgm:spPr/>
      <dgm:t>
        <a:bodyPr/>
        <a:lstStyle/>
        <a:p>
          <a:endParaRPr lang="en-US"/>
        </a:p>
      </dgm:t>
    </dgm:pt>
    <dgm:pt modelId="{B7BE53EC-E156-46C8-AC2C-C4F2900E2BE2}" type="sibTrans" cxnId="{297F36A5-247D-4A69-99EB-B9D1AEF1098E}">
      <dgm:prSet/>
      <dgm:spPr/>
      <dgm:t>
        <a:bodyPr/>
        <a:lstStyle/>
        <a:p>
          <a:endParaRPr lang="en-US"/>
        </a:p>
      </dgm:t>
    </dgm:pt>
    <dgm:pt modelId="{B8138D19-D071-4BBD-8926-BDD9F847540B}">
      <dgm:prSet custT="1"/>
      <dgm:spPr/>
      <dgm:t>
        <a:bodyPr/>
        <a:lstStyle/>
        <a:p>
          <a:pPr rtl="0"/>
          <a:r>
            <a:rPr lang="en-US" sz="1600" b="1" dirty="0"/>
            <a:t>Over 2,000 QA visits </a:t>
          </a:r>
          <a:r>
            <a:rPr lang="en-US" sz="1500" b="0" dirty="0"/>
            <a:t>conducted annually by VFC Field Staff</a:t>
          </a:r>
        </a:p>
      </dgm:t>
    </dgm:pt>
    <dgm:pt modelId="{FCFC65B1-5E25-404D-92BC-0E649C8269C3}" type="parTrans" cxnId="{6EF5DB42-A522-4D67-8916-10C3625B4F66}">
      <dgm:prSet/>
      <dgm:spPr/>
      <dgm:t>
        <a:bodyPr/>
        <a:lstStyle/>
        <a:p>
          <a:endParaRPr lang="en-US"/>
        </a:p>
      </dgm:t>
    </dgm:pt>
    <dgm:pt modelId="{2A709C35-C3C2-4D44-83DD-DDFFC0C04C4D}" type="sibTrans" cxnId="{6EF5DB42-A522-4D67-8916-10C3625B4F66}">
      <dgm:prSet/>
      <dgm:spPr/>
      <dgm:t>
        <a:bodyPr/>
        <a:lstStyle/>
        <a:p>
          <a:endParaRPr lang="en-US"/>
        </a:p>
      </dgm:t>
    </dgm:pt>
    <dgm:pt modelId="{2813889C-FDB8-4ECE-926D-CC532B1A9B10}" type="pres">
      <dgm:prSet presAssocID="{FCC704E5-C733-4ED7-ADF8-CDBCE9D40818}" presName="diagram" presStyleCnt="0">
        <dgm:presLayoutVars>
          <dgm:dir/>
          <dgm:resizeHandles val="exact"/>
        </dgm:presLayoutVars>
      </dgm:prSet>
      <dgm:spPr/>
    </dgm:pt>
    <dgm:pt modelId="{76696C9C-691D-4954-8FEF-6BCC8EC79266}" type="pres">
      <dgm:prSet presAssocID="{6AD82A0F-73F4-4531-9A60-C7691DC699C5}" presName="node" presStyleLbl="node1" presStyleIdx="0" presStyleCnt="9" custLinFactNeighborX="-11711" custLinFactNeighborY="-12767">
        <dgm:presLayoutVars>
          <dgm:bulletEnabled val="1"/>
        </dgm:presLayoutVars>
      </dgm:prSet>
      <dgm:spPr>
        <a:prstGeom prst="wedgeRoundRectCallout">
          <a:avLst/>
        </a:prstGeom>
      </dgm:spPr>
    </dgm:pt>
    <dgm:pt modelId="{BA18D6E7-2911-41B4-A77D-0416897BDF7F}" type="pres">
      <dgm:prSet presAssocID="{EA2F1C5A-B315-4A67-984F-D27C68A56193}" presName="sibTrans" presStyleCnt="0"/>
      <dgm:spPr/>
    </dgm:pt>
    <dgm:pt modelId="{6682F682-6E86-4B5F-B682-318C20E87E2E}" type="pres">
      <dgm:prSet presAssocID="{70052A50-E1D9-466C-BE84-E605C372887F}" presName="node" presStyleLbl="node1" presStyleIdx="1" presStyleCnt="9" custScaleY="115930" custLinFactX="10000" custLinFactNeighborX="100000" custLinFactNeighborY="3146">
        <dgm:presLayoutVars>
          <dgm:bulletEnabled val="1"/>
        </dgm:presLayoutVars>
      </dgm:prSet>
      <dgm:spPr>
        <a:prstGeom prst="wedgeRoundRectCallout">
          <a:avLst/>
        </a:prstGeom>
      </dgm:spPr>
    </dgm:pt>
    <dgm:pt modelId="{ABC9A1E3-AEE3-47EB-8ECB-522A0C22A443}" type="pres">
      <dgm:prSet presAssocID="{0DBFE5A6-0799-42F4-BF33-B9DD1F9FAB4D}" presName="sibTrans" presStyleCnt="0"/>
      <dgm:spPr/>
    </dgm:pt>
    <dgm:pt modelId="{F8486DA8-FA2E-4EF4-BEB0-35670DF4813D}" type="pres">
      <dgm:prSet presAssocID="{AACFCBC3-7B7E-43DF-85B6-28E43CF340C8}" presName="node" presStyleLbl="node1" presStyleIdx="2" presStyleCnt="9" custScaleY="51066" custLinFactX="-16230" custLinFactY="100000" custLinFactNeighborX="-100000" custLinFactNeighborY="146644">
        <dgm:presLayoutVars>
          <dgm:bulletEnabled val="1"/>
        </dgm:presLayoutVars>
      </dgm:prSet>
      <dgm:spPr/>
    </dgm:pt>
    <dgm:pt modelId="{32EA8E80-AE78-4707-8EAA-E0C5429B2120}" type="pres">
      <dgm:prSet presAssocID="{2F26E874-7556-4373-A1E4-04BECB12F9F6}" presName="sibTrans" presStyleCnt="0"/>
      <dgm:spPr/>
    </dgm:pt>
    <dgm:pt modelId="{6575C34E-BADC-424C-BAB2-9330BDB409C4}" type="pres">
      <dgm:prSet presAssocID="{95AFC0D5-17B8-406E-97E4-9C78E1DD6E1D}" presName="node" presStyleLbl="node1" presStyleIdx="3" presStyleCnt="9" custLinFactNeighborX="1105" custLinFactNeighborY="44258">
        <dgm:presLayoutVars>
          <dgm:bulletEnabled val="1"/>
        </dgm:presLayoutVars>
      </dgm:prSet>
      <dgm:spPr>
        <a:prstGeom prst="flowChartAlternateProcess">
          <a:avLst/>
        </a:prstGeom>
      </dgm:spPr>
    </dgm:pt>
    <dgm:pt modelId="{7EFCA08C-4F15-45FC-9277-8D3163966DB6}" type="pres">
      <dgm:prSet presAssocID="{65FA63E2-5509-492F-8863-A79DAD32122E}" presName="sibTrans" presStyleCnt="0"/>
      <dgm:spPr/>
    </dgm:pt>
    <dgm:pt modelId="{54B61A43-1E8A-471A-BC48-4704A1A91522}" type="pres">
      <dgm:prSet presAssocID="{48FF41E4-61AD-4050-BF77-D817637CAE30}" presName="node" presStyleLbl="node1" presStyleIdx="4" presStyleCnt="9" custScaleY="91261" custLinFactY="-37890" custLinFactNeighborX="1772" custLinFactNeighborY="-100000">
        <dgm:presLayoutVars>
          <dgm:bulletEnabled val="1"/>
        </dgm:presLayoutVars>
      </dgm:prSet>
      <dgm:spPr>
        <a:prstGeom prst="wedgeRoundRectCallout">
          <a:avLst/>
        </a:prstGeom>
      </dgm:spPr>
    </dgm:pt>
    <dgm:pt modelId="{383E32C5-BBFF-48BB-AF99-1720CABEA55E}" type="pres">
      <dgm:prSet presAssocID="{42A4C672-9749-49A2-A772-B0D67B022B78}" presName="sibTrans" presStyleCnt="0"/>
      <dgm:spPr/>
    </dgm:pt>
    <dgm:pt modelId="{413CB3B3-9CEA-4015-B42B-AA2038388EE4}" type="pres">
      <dgm:prSet presAssocID="{0964FE7E-EC48-4A78-AF53-F51ABF1DE68D}" presName="node" presStyleLbl="node1" presStyleIdx="5" presStyleCnt="9" custScaleX="99544" custScaleY="48876" custLinFactX="-16458" custLinFactNeighborX="-100000" custLinFactNeighborY="67585">
        <dgm:presLayoutVars>
          <dgm:bulletEnabled val="1"/>
        </dgm:presLayoutVars>
      </dgm:prSet>
      <dgm:spPr>
        <a:prstGeom prst="wedgeRoundRectCallout">
          <a:avLst/>
        </a:prstGeom>
      </dgm:spPr>
    </dgm:pt>
    <dgm:pt modelId="{0F1913E6-AE9F-420A-A6C6-5C2C92A8D33E}" type="pres">
      <dgm:prSet presAssocID="{658FBE1C-C66D-4E07-8A6B-B950E9B85610}" presName="sibTrans" presStyleCnt="0"/>
      <dgm:spPr/>
    </dgm:pt>
    <dgm:pt modelId="{CD37EBFE-D112-48E7-8020-39CC702EFDBF}" type="pres">
      <dgm:prSet presAssocID="{5E6BC39E-5A89-4583-81FD-BAF17FDE99E6}" presName="node" presStyleLbl="node1" presStyleIdx="6" presStyleCnt="9" custScaleY="52689" custLinFactNeighborX="1105" custLinFactNeighborY="23935">
        <dgm:presLayoutVars>
          <dgm:bulletEnabled val="1"/>
        </dgm:presLayoutVars>
      </dgm:prSet>
      <dgm:spPr>
        <a:prstGeom prst="flowChartAlternateProcess">
          <a:avLst/>
        </a:prstGeom>
      </dgm:spPr>
    </dgm:pt>
    <dgm:pt modelId="{0101E08D-5A27-46BB-999B-415568B20128}" type="pres">
      <dgm:prSet presAssocID="{F9358FA6-26C3-49C5-BCED-B06CE461BDF1}" presName="sibTrans" presStyleCnt="0"/>
      <dgm:spPr/>
    </dgm:pt>
    <dgm:pt modelId="{EA2D1CA7-068D-4030-A97D-6A6B63AB3502}" type="pres">
      <dgm:prSet presAssocID="{32259A86-C325-4528-85EB-EDC79A3F61D4}" presName="node" presStyleLbl="node1" presStyleIdx="7" presStyleCnt="9" custScaleY="123492" custLinFactX="9934" custLinFactNeighborX="100000" custLinFactNeighborY="-12214">
        <dgm:presLayoutVars>
          <dgm:bulletEnabled val="1"/>
        </dgm:presLayoutVars>
      </dgm:prSet>
      <dgm:spPr>
        <a:prstGeom prst="wedgeRoundRectCallout">
          <a:avLst/>
        </a:prstGeom>
      </dgm:spPr>
    </dgm:pt>
    <dgm:pt modelId="{B6C97392-049C-4DC1-8133-E5AF0B9CD97F}" type="pres">
      <dgm:prSet presAssocID="{B7BE53EC-E156-46C8-AC2C-C4F2900E2BE2}" presName="sibTrans" presStyleCnt="0"/>
      <dgm:spPr/>
    </dgm:pt>
    <dgm:pt modelId="{8BFE3418-CCBD-4D62-BA5A-85C26E227D49}" type="pres">
      <dgm:prSet presAssocID="{B8138D19-D071-4BBD-8926-BDD9F847540B}" presName="node" presStyleLbl="node1" presStyleIdx="8" presStyleCnt="9" custScaleX="99544" custScaleY="48876" custLinFactY="-2416" custLinFactNeighborX="-2439" custLinFactNeighborY="-100000">
        <dgm:presLayoutVars>
          <dgm:bulletEnabled val="1"/>
        </dgm:presLayoutVars>
      </dgm:prSet>
      <dgm:spPr>
        <a:prstGeom prst="wedgeRoundRectCallout">
          <a:avLst/>
        </a:prstGeom>
      </dgm:spPr>
    </dgm:pt>
  </dgm:ptLst>
  <dgm:cxnLst>
    <dgm:cxn modelId="{116EC70C-3901-427C-A3B2-301A27799DEE}" type="presOf" srcId="{B8138D19-D071-4BBD-8926-BDD9F847540B}" destId="{8BFE3418-CCBD-4D62-BA5A-85C26E227D49}" srcOrd="0" destOrd="0" presId="urn:microsoft.com/office/officeart/2005/8/layout/default"/>
    <dgm:cxn modelId="{56837C19-6923-46E8-81D6-31082C77B60E}" type="presOf" srcId="{70052A50-E1D9-466C-BE84-E605C372887F}" destId="{6682F682-6E86-4B5F-B682-318C20E87E2E}" srcOrd="0" destOrd="0" presId="urn:microsoft.com/office/officeart/2005/8/layout/default"/>
    <dgm:cxn modelId="{09824A1C-E2F3-4015-B2D7-11013F6434E5}" srcId="{FCC704E5-C733-4ED7-ADF8-CDBCE9D40818}" destId="{70052A50-E1D9-466C-BE84-E605C372887F}" srcOrd="1" destOrd="0" parTransId="{8D9915CC-A3D6-486F-81A5-C4349041EAA5}" sibTransId="{0DBFE5A6-0799-42F4-BF33-B9DD1F9FAB4D}"/>
    <dgm:cxn modelId="{96A4B22E-1EBC-4EBE-8579-DEE5AAEB8D34}" type="presOf" srcId="{0964FE7E-EC48-4A78-AF53-F51ABF1DE68D}" destId="{413CB3B3-9CEA-4015-B42B-AA2038388EE4}" srcOrd="0" destOrd="0" presId="urn:microsoft.com/office/officeart/2005/8/layout/default"/>
    <dgm:cxn modelId="{816EB85F-AF8F-4384-B972-7B249CE786D5}" type="presOf" srcId="{6AD82A0F-73F4-4531-9A60-C7691DC699C5}" destId="{76696C9C-691D-4954-8FEF-6BCC8EC79266}" srcOrd="0" destOrd="0" presId="urn:microsoft.com/office/officeart/2005/8/layout/default"/>
    <dgm:cxn modelId="{6EF5DB42-A522-4D67-8916-10C3625B4F66}" srcId="{FCC704E5-C733-4ED7-ADF8-CDBCE9D40818}" destId="{B8138D19-D071-4BBD-8926-BDD9F847540B}" srcOrd="8" destOrd="0" parTransId="{FCFC65B1-5E25-404D-92BC-0E649C8269C3}" sibTransId="{2A709C35-C3C2-4D44-83DD-DDFFC0C04C4D}"/>
    <dgm:cxn modelId="{47C3C479-D675-4D87-A95E-B4D54FD8610A}" type="presOf" srcId="{95AFC0D5-17B8-406E-97E4-9C78E1DD6E1D}" destId="{6575C34E-BADC-424C-BAB2-9330BDB409C4}" srcOrd="0" destOrd="0" presId="urn:microsoft.com/office/officeart/2005/8/layout/default"/>
    <dgm:cxn modelId="{CBEA8182-DB48-4A0C-8E03-FE60E5270E50}" srcId="{FCC704E5-C733-4ED7-ADF8-CDBCE9D40818}" destId="{6AD82A0F-73F4-4531-9A60-C7691DC699C5}" srcOrd="0" destOrd="0" parTransId="{6EC2E7E6-D9F7-483D-8AEC-218640F5C7EE}" sibTransId="{EA2F1C5A-B315-4A67-984F-D27C68A56193}"/>
    <dgm:cxn modelId="{F900F393-FD96-4C5E-BE6D-09755C8619DD}" srcId="{FCC704E5-C733-4ED7-ADF8-CDBCE9D40818}" destId="{0964FE7E-EC48-4A78-AF53-F51ABF1DE68D}" srcOrd="5" destOrd="0" parTransId="{23670BD0-3B09-4D34-BEDF-EB6BE69196D7}" sibTransId="{658FBE1C-C66D-4E07-8A6B-B950E9B85610}"/>
    <dgm:cxn modelId="{85331B96-1177-4FB6-ABCE-EABE3F3EF05B}" type="presOf" srcId="{48FF41E4-61AD-4050-BF77-D817637CAE30}" destId="{54B61A43-1E8A-471A-BC48-4704A1A91522}" srcOrd="0" destOrd="0" presId="urn:microsoft.com/office/officeart/2005/8/layout/default"/>
    <dgm:cxn modelId="{EA0164A1-9469-469E-8401-BE282C2CFBD4}" srcId="{FCC704E5-C733-4ED7-ADF8-CDBCE9D40818}" destId="{5E6BC39E-5A89-4583-81FD-BAF17FDE99E6}" srcOrd="6" destOrd="0" parTransId="{DFB4462A-749B-4B72-920C-F5EA8F2C9524}" sibTransId="{F9358FA6-26C3-49C5-BCED-B06CE461BDF1}"/>
    <dgm:cxn modelId="{EBB5A0A1-91F8-4576-ACB1-4AF4489EAEDF}" type="presOf" srcId="{32259A86-C325-4528-85EB-EDC79A3F61D4}" destId="{EA2D1CA7-068D-4030-A97D-6A6B63AB3502}" srcOrd="0" destOrd="0" presId="urn:microsoft.com/office/officeart/2005/8/layout/default"/>
    <dgm:cxn modelId="{297F36A5-247D-4A69-99EB-B9D1AEF1098E}" srcId="{FCC704E5-C733-4ED7-ADF8-CDBCE9D40818}" destId="{32259A86-C325-4528-85EB-EDC79A3F61D4}" srcOrd="7" destOrd="0" parTransId="{6F4F3218-40C1-4146-9E0B-ED095C839016}" sibTransId="{B7BE53EC-E156-46C8-AC2C-C4F2900E2BE2}"/>
    <dgm:cxn modelId="{A0B95BAF-E291-4483-AF66-53CB2F0A1500}" srcId="{FCC704E5-C733-4ED7-ADF8-CDBCE9D40818}" destId="{AACFCBC3-7B7E-43DF-85B6-28E43CF340C8}" srcOrd="2" destOrd="0" parTransId="{D007FC8D-7850-410A-9A08-23CCCE88C63D}" sibTransId="{2F26E874-7556-4373-A1E4-04BECB12F9F6}"/>
    <dgm:cxn modelId="{1B10D8B6-F61B-4CDA-A3FB-E646A188A348}" type="presOf" srcId="{FCC704E5-C733-4ED7-ADF8-CDBCE9D40818}" destId="{2813889C-FDB8-4ECE-926D-CC532B1A9B10}" srcOrd="0" destOrd="0" presId="urn:microsoft.com/office/officeart/2005/8/layout/default"/>
    <dgm:cxn modelId="{CDAEF7CA-E843-4942-AC4C-439A0999AC09}" srcId="{FCC704E5-C733-4ED7-ADF8-CDBCE9D40818}" destId="{95AFC0D5-17B8-406E-97E4-9C78E1DD6E1D}" srcOrd="3" destOrd="0" parTransId="{F23B208E-46AC-46B6-B5CA-936B3BADF8C3}" sibTransId="{65FA63E2-5509-492F-8863-A79DAD32122E}"/>
    <dgm:cxn modelId="{31C8A7DC-7ECA-4950-8A9E-3BEF6CCAD785}" type="presOf" srcId="{AACFCBC3-7B7E-43DF-85B6-28E43CF340C8}" destId="{F8486DA8-FA2E-4EF4-BEB0-35670DF4813D}" srcOrd="0" destOrd="0" presId="urn:microsoft.com/office/officeart/2005/8/layout/default"/>
    <dgm:cxn modelId="{351817F7-0EB3-4A88-B716-92234B735C35}" type="presOf" srcId="{5E6BC39E-5A89-4583-81FD-BAF17FDE99E6}" destId="{CD37EBFE-D112-48E7-8020-39CC702EFDBF}" srcOrd="0" destOrd="0" presId="urn:microsoft.com/office/officeart/2005/8/layout/default"/>
    <dgm:cxn modelId="{FC10AFF9-79BB-45FD-A852-DEC1232F70C9}" srcId="{FCC704E5-C733-4ED7-ADF8-CDBCE9D40818}" destId="{48FF41E4-61AD-4050-BF77-D817637CAE30}" srcOrd="4" destOrd="0" parTransId="{C4ED7E12-9C84-4DF1-87F4-466FD94BC038}" sibTransId="{42A4C672-9749-49A2-A772-B0D67B022B78}"/>
    <dgm:cxn modelId="{4B83786C-A063-4821-B01E-5E4B2B82C2EA}" type="presParOf" srcId="{2813889C-FDB8-4ECE-926D-CC532B1A9B10}" destId="{76696C9C-691D-4954-8FEF-6BCC8EC79266}" srcOrd="0" destOrd="0" presId="urn:microsoft.com/office/officeart/2005/8/layout/default"/>
    <dgm:cxn modelId="{A6B59174-7C27-4F35-86CC-357FDAFDC184}" type="presParOf" srcId="{2813889C-FDB8-4ECE-926D-CC532B1A9B10}" destId="{BA18D6E7-2911-41B4-A77D-0416897BDF7F}" srcOrd="1" destOrd="0" presId="urn:microsoft.com/office/officeart/2005/8/layout/default"/>
    <dgm:cxn modelId="{C2348F6C-3744-4F1B-A260-832AF3EBE951}" type="presParOf" srcId="{2813889C-FDB8-4ECE-926D-CC532B1A9B10}" destId="{6682F682-6E86-4B5F-B682-318C20E87E2E}" srcOrd="2" destOrd="0" presId="urn:microsoft.com/office/officeart/2005/8/layout/default"/>
    <dgm:cxn modelId="{512A2923-D466-4F36-A51D-C3BAB44A2891}" type="presParOf" srcId="{2813889C-FDB8-4ECE-926D-CC532B1A9B10}" destId="{ABC9A1E3-AEE3-47EB-8ECB-522A0C22A443}" srcOrd="3" destOrd="0" presId="urn:microsoft.com/office/officeart/2005/8/layout/default"/>
    <dgm:cxn modelId="{70B013EE-6EC5-4EF6-A745-32053DC3B49D}" type="presParOf" srcId="{2813889C-FDB8-4ECE-926D-CC532B1A9B10}" destId="{F8486DA8-FA2E-4EF4-BEB0-35670DF4813D}" srcOrd="4" destOrd="0" presId="urn:microsoft.com/office/officeart/2005/8/layout/default"/>
    <dgm:cxn modelId="{11F709D9-866A-448B-98AC-B78507731ED5}" type="presParOf" srcId="{2813889C-FDB8-4ECE-926D-CC532B1A9B10}" destId="{32EA8E80-AE78-4707-8EAA-E0C5429B2120}" srcOrd="5" destOrd="0" presId="urn:microsoft.com/office/officeart/2005/8/layout/default"/>
    <dgm:cxn modelId="{DAD9CF08-887F-4887-95C2-801BD0763A77}" type="presParOf" srcId="{2813889C-FDB8-4ECE-926D-CC532B1A9B10}" destId="{6575C34E-BADC-424C-BAB2-9330BDB409C4}" srcOrd="6" destOrd="0" presId="urn:microsoft.com/office/officeart/2005/8/layout/default"/>
    <dgm:cxn modelId="{EC46A526-ABB1-40D6-9166-7A97409F6459}" type="presParOf" srcId="{2813889C-FDB8-4ECE-926D-CC532B1A9B10}" destId="{7EFCA08C-4F15-45FC-9277-8D3163966DB6}" srcOrd="7" destOrd="0" presId="urn:microsoft.com/office/officeart/2005/8/layout/default"/>
    <dgm:cxn modelId="{3551BE54-F931-4930-ACDA-8AF2A94CC945}" type="presParOf" srcId="{2813889C-FDB8-4ECE-926D-CC532B1A9B10}" destId="{54B61A43-1E8A-471A-BC48-4704A1A91522}" srcOrd="8" destOrd="0" presId="urn:microsoft.com/office/officeart/2005/8/layout/default"/>
    <dgm:cxn modelId="{9E1587A6-E0B2-475B-8301-CF6655D3C44B}" type="presParOf" srcId="{2813889C-FDB8-4ECE-926D-CC532B1A9B10}" destId="{383E32C5-BBFF-48BB-AF99-1720CABEA55E}" srcOrd="9" destOrd="0" presId="urn:microsoft.com/office/officeart/2005/8/layout/default"/>
    <dgm:cxn modelId="{AA63C980-224D-4889-B256-E2E5CA64C7B7}" type="presParOf" srcId="{2813889C-FDB8-4ECE-926D-CC532B1A9B10}" destId="{413CB3B3-9CEA-4015-B42B-AA2038388EE4}" srcOrd="10" destOrd="0" presId="urn:microsoft.com/office/officeart/2005/8/layout/default"/>
    <dgm:cxn modelId="{BCDF9212-D8C4-4DE8-978F-4B51A4CE3219}" type="presParOf" srcId="{2813889C-FDB8-4ECE-926D-CC532B1A9B10}" destId="{0F1913E6-AE9F-420A-A6C6-5C2C92A8D33E}" srcOrd="11" destOrd="0" presId="urn:microsoft.com/office/officeart/2005/8/layout/default"/>
    <dgm:cxn modelId="{A0E9EC70-7ECC-47E1-821C-06384728A805}" type="presParOf" srcId="{2813889C-FDB8-4ECE-926D-CC532B1A9B10}" destId="{CD37EBFE-D112-48E7-8020-39CC702EFDBF}" srcOrd="12" destOrd="0" presId="urn:microsoft.com/office/officeart/2005/8/layout/default"/>
    <dgm:cxn modelId="{BE1D3A7F-D807-4523-BA51-6BD929A0741D}" type="presParOf" srcId="{2813889C-FDB8-4ECE-926D-CC532B1A9B10}" destId="{0101E08D-5A27-46BB-999B-415568B20128}" srcOrd="13" destOrd="0" presId="urn:microsoft.com/office/officeart/2005/8/layout/default"/>
    <dgm:cxn modelId="{E59C2D63-BE05-4445-9B25-8D5998013C68}" type="presParOf" srcId="{2813889C-FDB8-4ECE-926D-CC532B1A9B10}" destId="{EA2D1CA7-068D-4030-A97D-6A6B63AB3502}" srcOrd="14" destOrd="0" presId="urn:microsoft.com/office/officeart/2005/8/layout/default"/>
    <dgm:cxn modelId="{7BEFD757-D0D1-4760-B96F-1B5A64BD274B}" type="presParOf" srcId="{2813889C-FDB8-4ECE-926D-CC532B1A9B10}" destId="{B6C97392-049C-4DC1-8133-E5AF0B9CD97F}" srcOrd="15" destOrd="0" presId="urn:microsoft.com/office/officeart/2005/8/layout/default"/>
    <dgm:cxn modelId="{7ACA434D-DB55-40F7-ADDC-C58548D456CA}" type="presParOf" srcId="{2813889C-FDB8-4ECE-926D-CC532B1A9B10}" destId="{8BFE3418-CCBD-4D62-BA5A-85C26E227D49}"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FF6195-C5BD-43A0-9286-392D3B260564}" type="doc">
      <dgm:prSet loTypeId="urn:microsoft.com/office/officeart/2009/layout/ReverseList" loCatId="relationship" qsTypeId="urn:microsoft.com/office/officeart/2005/8/quickstyle/simple1" qsCatId="simple" csTypeId="urn:microsoft.com/office/officeart/2005/8/colors/colorful1" csCatId="colorful" phldr="1"/>
      <dgm:spPr/>
      <dgm:t>
        <a:bodyPr/>
        <a:lstStyle/>
        <a:p>
          <a:endParaRPr lang="en-US"/>
        </a:p>
      </dgm:t>
    </dgm:pt>
    <dgm:pt modelId="{9AF04EFF-C04F-4AA6-A38C-BF89A156B5C0}">
      <dgm:prSet custT="1"/>
      <dgm:spPr/>
      <dgm:t>
        <a:bodyPr/>
        <a:lstStyle/>
        <a:p>
          <a:pPr rtl="0"/>
          <a:r>
            <a:rPr lang="en-US" sz="2400" b="1" dirty="0"/>
            <a:t>VFC entitles children to all </a:t>
          </a:r>
          <a:r>
            <a:rPr lang="en-US" sz="2400" b="1" dirty="0" err="1"/>
            <a:t>ACIP</a:t>
          </a:r>
          <a:r>
            <a:rPr lang="en-US" sz="2400" b="1" dirty="0"/>
            <a:t> vaccines</a:t>
          </a:r>
        </a:p>
      </dgm:t>
    </dgm:pt>
    <dgm:pt modelId="{1483E762-677C-4CA0-A169-2C69D844C77D}" type="parTrans" cxnId="{AB88E767-E216-4FDC-891D-5691B414AE8B}">
      <dgm:prSet/>
      <dgm:spPr/>
      <dgm:t>
        <a:bodyPr/>
        <a:lstStyle/>
        <a:p>
          <a:endParaRPr lang="en-US"/>
        </a:p>
      </dgm:t>
    </dgm:pt>
    <dgm:pt modelId="{1AF06B4E-E54D-41EF-A193-6346212763C5}" type="sibTrans" cxnId="{AB88E767-E216-4FDC-891D-5691B414AE8B}">
      <dgm:prSet/>
      <dgm:spPr/>
      <dgm:t>
        <a:bodyPr/>
        <a:lstStyle/>
        <a:p>
          <a:endParaRPr lang="en-US"/>
        </a:p>
      </dgm:t>
    </dgm:pt>
    <dgm:pt modelId="{4E1A1E3F-DD86-4254-9CBA-3EB95A6422E6}">
      <dgm:prSet/>
      <dgm:spPr/>
      <dgm:t>
        <a:bodyPr/>
        <a:lstStyle/>
        <a:p>
          <a:pPr rtl="0"/>
          <a:r>
            <a:rPr lang="en-US" dirty="0"/>
            <a:t>VFC Providers agree to comply with immunization schedules, dosages, and contraindications that are established by the Advisory Committee on Immunization Practices (</a:t>
          </a:r>
          <a:r>
            <a:rPr lang="en-US" dirty="0" err="1"/>
            <a:t>ACIP</a:t>
          </a:r>
          <a:r>
            <a:rPr lang="en-US" dirty="0"/>
            <a:t>) for the vaccines identified and agreed upon in the Provider Agreement and Provider Profile UNLESS:</a:t>
          </a:r>
        </a:p>
        <a:p>
          <a:pPr rtl="0"/>
          <a:r>
            <a:rPr lang="en-US" dirty="0"/>
            <a:t>In the VFC Provider's medical judgment, and in accordance with accepted medical practice, the VFC Provider deems such compliance to be medically inappropriate for the child;</a:t>
          </a:r>
        </a:p>
      </dgm:t>
    </dgm:pt>
    <dgm:pt modelId="{8B0947F6-FD42-4F0D-9B1D-AD42603CE3B5}" type="parTrans" cxnId="{C1178393-DE99-4F76-AFCD-987BB88FD4DE}">
      <dgm:prSet/>
      <dgm:spPr/>
      <dgm:t>
        <a:bodyPr/>
        <a:lstStyle/>
        <a:p>
          <a:endParaRPr lang="en-US"/>
        </a:p>
      </dgm:t>
    </dgm:pt>
    <dgm:pt modelId="{E6BDF26A-140A-40F2-9461-B018AAB620D0}" type="sibTrans" cxnId="{C1178393-DE99-4F76-AFCD-987BB88FD4DE}">
      <dgm:prSet/>
      <dgm:spPr/>
      <dgm:t>
        <a:bodyPr/>
        <a:lstStyle/>
        <a:p>
          <a:endParaRPr lang="en-US"/>
        </a:p>
      </dgm:t>
    </dgm:pt>
    <dgm:pt modelId="{AB5A0800-51F2-4E3C-95B3-F0ACB3F736F7}" type="pres">
      <dgm:prSet presAssocID="{74FF6195-C5BD-43A0-9286-392D3B260564}" presName="Name0" presStyleCnt="0">
        <dgm:presLayoutVars>
          <dgm:chMax val="2"/>
          <dgm:chPref val="2"/>
          <dgm:animLvl val="lvl"/>
        </dgm:presLayoutVars>
      </dgm:prSet>
      <dgm:spPr/>
    </dgm:pt>
    <dgm:pt modelId="{B3E6BD18-7D2B-46A8-9E49-5FB8990021B2}" type="pres">
      <dgm:prSet presAssocID="{74FF6195-C5BD-43A0-9286-392D3B260564}" presName="LeftText" presStyleLbl="revTx" presStyleIdx="0" presStyleCnt="0">
        <dgm:presLayoutVars>
          <dgm:bulletEnabled val="1"/>
        </dgm:presLayoutVars>
      </dgm:prSet>
      <dgm:spPr/>
    </dgm:pt>
    <dgm:pt modelId="{A2F9239D-2A8E-4796-ACE7-E7A44281DA42}" type="pres">
      <dgm:prSet presAssocID="{74FF6195-C5BD-43A0-9286-392D3B260564}" presName="LeftNode" presStyleLbl="bgImgPlace1" presStyleIdx="0" presStyleCnt="2" custLinFactNeighborX="-70907" custLinFactNeighborY="-184">
        <dgm:presLayoutVars>
          <dgm:chMax val="2"/>
          <dgm:chPref val="2"/>
        </dgm:presLayoutVars>
      </dgm:prSet>
      <dgm:spPr/>
    </dgm:pt>
    <dgm:pt modelId="{426C6977-C63F-4A93-B27F-6AA718AC8837}" type="pres">
      <dgm:prSet presAssocID="{74FF6195-C5BD-43A0-9286-392D3B260564}" presName="RightText" presStyleLbl="revTx" presStyleIdx="0" presStyleCnt="0">
        <dgm:presLayoutVars>
          <dgm:bulletEnabled val="1"/>
        </dgm:presLayoutVars>
      </dgm:prSet>
      <dgm:spPr/>
    </dgm:pt>
    <dgm:pt modelId="{AE8FF5A5-1EE2-42AC-AE5D-5E820599AD0E}" type="pres">
      <dgm:prSet presAssocID="{74FF6195-C5BD-43A0-9286-392D3B260564}" presName="RightNode" presStyleLbl="bgImgPlace1" presStyleIdx="1" presStyleCnt="2" custScaleX="312695" custScaleY="115390" custLinFactNeighborX="45504" custLinFactNeighborY="-5033">
        <dgm:presLayoutVars>
          <dgm:chMax val="0"/>
          <dgm:chPref val="0"/>
        </dgm:presLayoutVars>
      </dgm:prSet>
      <dgm:spPr/>
    </dgm:pt>
    <dgm:pt modelId="{2974FCEB-2AF0-47AB-8B54-DCC1F2A4CC59}" type="pres">
      <dgm:prSet presAssocID="{74FF6195-C5BD-43A0-9286-392D3B260564}" presName="TopArrow" presStyleLbl="node1" presStyleIdx="0" presStyleCnt="2" custLinFactNeighborX="-49217" custLinFactNeighborY="-11782"/>
      <dgm:spPr/>
    </dgm:pt>
    <dgm:pt modelId="{B86E5C14-0867-4F4E-BDB1-AD7F0FC12CC6}" type="pres">
      <dgm:prSet presAssocID="{74FF6195-C5BD-43A0-9286-392D3B260564}" presName="BottomArrow" presStyleLbl="node1" presStyleIdx="1" presStyleCnt="2" custLinFactNeighborX="-48887" custLinFactNeighborY="5747"/>
      <dgm:spPr/>
    </dgm:pt>
  </dgm:ptLst>
  <dgm:cxnLst>
    <dgm:cxn modelId="{AB2BF902-4661-4694-BEBF-1CCD1BA75C90}" type="presOf" srcId="{9AF04EFF-C04F-4AA6-A38C-BF89A156B5C0}" destId="{B3E6BD18-7D2B-46A8-9E49-5FB8990021B2}" srcOrd="0" destOrd="0" presId="urn:microsoft.com/office/officeart/2009/layout/ReverseList"/>
    <dgm:cxn modelId="{DEA49609-82E6-455C-8E5D-1EE1F44232C9}" type="presOf" srcId="{4E1A1E3F-DD86-4254-9CBA-3EB95A6422E6}" destId="{AE8FF5A5-1EE2-42AC-AE5D-5E820599AD0E}" srcOrd="1" destOrd="0" presId="urn:microsoft.com/office/officeart/2009/layout/ReverseList"/>
    <dgm:cxn modelId="{1246880B-C0A1-4AE1-A55A-E2B07FA7C296}" type="presOf" srcId="{4E1A1E3F-DD86-4254-9CBA-3EB95A6422E6}" destId="{426C6977-C63F-4A93-B27F-6AA718AC8837}" srcOrd="0" destOrd="0" presId="urn:microsoft.com/office/officeart/2009/layout/ReverseList"/>
    <dgm:cxn modelId="{AB88E767-E216-4FDC-891D-5691B414AE8B}" srcId="{74FF6195-C5BD-43A0-9286-392D3B260564}" destId="{9AF04EFF-C04F-4AA6-A38C-BF89A156B5C0}" srcOrd="0" destOrd="0" parTransId="{1483E762-677C-4CA0-A169-2C69D844C77D}" sibTransId="{1AF06B4E-E54D-41EF-A193-6346212763C5}"/>
    <dgm:cxn modelId="{C1178393-DE99-4F76-AFCD-987BB88FD4DE}" srcId="{74FF6195-C5BD-43A0-9286-392D3B260564}" destId="{4E1A1E3F-DD86-4254-9CBA-3EB95A6422E6}" srcOrd="1" destOrd="0" parTransId="{8B0947F6-FD42-4F0D-9B1D-AD42603CE3B5}" sibTransId="{E6BDF26A-140A-40F2-9461-B018AAB620D0}"/>
    <dgm:cxn modelId="{1E2898A5-0B68-4543-9958-17A9440BDAA2}" type="presOf" srcId="{9AF04EFF-C04F-4AA6-A38C-BF89A156B5C0}" destId="{A2F9239D-2A8E-4796-ACE7-E7A44281DA42}" srcOrd="1" destOrd="0" presId="urn:microsoft.com/office/officeart/2009/layout/ReverseList"/>
    <dgm:cxn modelId="{C28A07E1-2D76-422C-B916-3D86C73DD0F6}" type="presOf" srcId="{74FF6195-C5BD-43A0-9286-392D3B260564}" destId="{AB5A0800-51F2-4E3C-95B3-F0ACB3F736F7}" srcOrd="0" destOrd="0" presId="urn:microsoft.com/office/officeart/2009/layout/ReverseList"/>
    <dgm:cxn modelId="{FCD92664-194F-452E-94AA-2DCE10CF84EE}" type="presParOf" srcId="{AB5A0800-51F2-4E3C-95B3-F0ACB3F736F7}" destId="{B3E6BD18-7D2B-46A8-9E49-5FB8990021B2}" srcOrd="0" destOrd="0" presId="urn:microsoft.com/office/officeart/2009/layout/ReverseList"/>
    <dgm:cxn modelId="{F8191A91-1691-4622-8D86-4785102D868E}" type="presParOf" srcId="{AB5A0800-51F2-4E3C-95B3-F0ACB3F736F7}" destId="{A2F9239D-2A8E-4796-ACE7-E7A44281DA42}" srcOrd="1" destOrd="0" presId="urn:microsoft.com/office/officeart/2009/layout/ReverseList"/>
    <dgm:cxn modelId="{4CF84C82-3991-4E77-9ED2-B8F2198AF7F0}" type="presParOf" srcId="{AB5A0800-51F2-4E3C-95B3-F0ACB3F736F7}" destId="{426C6977-C63F-4A93-B27F-6AA718AC8837}" srcOrd="2" destOrd="0" presId="urn:microsoft.com/office/officeart/2009/layout/ReverseList"/>
    <dgm:cxn modelId="{4F13EFE9-07BD-4F56-9615-7BFC50EA924A}" type="presParOf" srcId="{AB5A0800-51F2-4E3C-95B3-F0ACB3F736F7}" destId="{AE8FF5A5-1EE2-42AC-AE5D-5E820599AD0E}" srcOrd="3" destOrd="0" presId="urn:microsoft.com/office/officeart/2009/layout/ReverseList"/>
    <dgm:cxn modelId="{8E9AF16A-FFDD-48E5-A80E-CAE758BBE5D5}" type="presParOf" srcId="{AB5A0800-51F2-4E3C-95B3-F0ACB3F736F7}" destId="{2974FCEB-2AF0-47AB-8B54-DCC1F2A4CC59}" srcOrd="4" destOrd="0" presId="urn:microsoft.com/office/officeart/2009/layout/ReverseList"/>
    <dgm:cxn modelId="{BFF9D5BC-C36D-4097-B0C4-5F99007BF58F}" type="presParOf" srcId="{AB5A0800-51F2-4E3C-95B3-F0ACB3F736F7}" destId="{B86E5C14-0867-4F4E-BDB1-AD7F0FC12CC6}"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682B39-2C52-4443-9FA6-2A2401BD2EB1}"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n-US"/>
        </a:p>
      </dgm:t>
    </dgm:pt>
    <dgm:pt modelId="{8479C672-E71C-41A7-967F-48673D0F13DF}">
      <dgm:prSet/>
      <dgm:spPr/>
      <dgm:t>
        <a:bodyPr/>
        <a:lstStyle/>
        <a:p>
          <a:pPr rtl="0"/>
          <a:r>
            <a:rPr lang="en-US"/>
            <a:t>Discovered through:</a:t>
          </a:r>
        </a:p>
      </dgm:t>
    </dgm:pt>
    <dgm:pt modelId="{3B6D8211-B25B-4813-B276-E201520A6D83}" type="parTrans" cxnId="{C23BC0DE-2E05-4CE5-B0C0-082D1F124AC2}">
      <dgm:prSet/>
      <dgm:spPr/>
      <dgm:t>
        <a:bodyPr/>
        <a:lstStyle/>
        <a:p>
          <a:endParaRPr lang="en-US"/>
        </a:p>
      </dgm:t>
    </dgm:pt>
    <dgm:pt modelId="{5C21A1B4-D792-4D80-B205-E42A1663C1E9}" type="sibTrans" cxnId="{C23BC0DE-2E05-4CE5-B0C0-082D1F124AC2}">
      <dgm:prSet/>
      <dgm:spPr/>
      <dgm:t>
        <a:bodyPr/>
        <a:lstStyle/>
        <a:p>
          <a:endParaRPr lang="en-US"/>
        </a:p>
      </dgm:t>
    </dgm:pt>
    <dgm:pt modelId="{4B97A6B6-2A48-4C6E-9F23-CC03AA209BDC}">
      <dgm:prSet/>
      <dgm:spPr/>
      <dgm:t>
        <a:bodyPr/>
        <a:lstStyle/>
        <a:p>
          <a:pPr rtl="0"/>
          <a:r>
            <a:rPr lang="en-US" dirty="0"/>
            <a:t>Compliance Site Visits and Unannounced Storage and Handling Visits</a:t>
          </a:r>
        </a:p>
      </dgm:t>
    </dgm:pt>
    <dgm:pt modelId="{B4A1360D-8AEB-4767-BAFB-7DC3E67E1681}" type="parTrans" cxnId="{24454C04-5BBF-48A4-A18B-16DE7F6AF79D}">
      <dgm:prSet/>
      <dgm:spPr/>
      <dgm:t>
        <a:bodyPr/>
        <a:lstStyle/>
        <a:p>
          <a:endParaRPr lang="en-US"/>
        </a:p>
      </dgm:t>
    </dgm:pt>
    <dgm:pt modelId="{C3CA32E8-AC45-4417-8052-CE44439A0512}" type="sibTrans" cxnId="{24454C04-5BBF-48A4-A18B-16DE7F6AF79D}">
      <dgm:prSet/>
      <dgm:spPr/>
      <dgm:t>
        <a:bodyPr/>
        <a:lstStyle/>
        <a:p>
          <a:endParaRPr lang="en-US"/>
        </a:p>
      </dgm:t>
    </dgm:pt>
    <dgm:pt modelId="{3B7C96B3-4E04-46C8-BD11-64BA6B3FFEF1}">
      <dgm:prSet/>
      <dgm:spPr/>
      <dgm:t>
        <a:bodyPr/>
        <a:lstStyle/>
        <a:p>
          <a:pPr rtl="0"/>
          <a:r>
            <a:rPr lang="en-US"/>
            <a:t>Random Temperature Log Review</a:t>
          </a:r>
        </a:p>
      </dgm:t>
    </dgm:pt>
    <dgm:pt modelId="{185F4899-54B5-4106-869B-7BB7C3DABB6B}" type="parTrans" cxnId="{4FADA00B-C481-4D0B-A201-E539E28FF2E4}">
      <dgm:prSet/>
      <dgm:spPr/>
      <dgm:t>
        <a:bodyPr/>
        <a:lstStyle/>
        <a:p>
          <a:endParaRPr lang="en-US"/>
        </a:p>
      </dgm:t>
    </dgm:pt>
    <dgm:pt modelId="{33E52FEA-170F-4EEF-B473-F262D8B089F4}" type="sibTrans" cxnId="{4FADA00B-C481-4D0B-A201-E539E28FF2E4}">
      <dgm:prSet/>
      <dgm:spPr/>
      <dgm:t>
        <a:bodyPr/>
        <a:lstStyle/>
        <a:p>
          <a:endParaRPr lang="en-US"/>
        </a:p>
      </dgm:t>
    </dgm:pt>
    <dgm:pt modelId="{BBABD539-EE68-4CDE-A188-D1CAA7F2B540}">
      <dgm:prSet/>
      <dgm:spPr/>
      <dgm:t>
        <a:bodyPr/>
        <a:lstStyle/>
        <a:p>
          <a:pPr rtl="0"/>
          <a:r>
            <a:rPr lang="en-US"/>
            <a:t>Provider initiated reports</a:t>
          </a:r>
        </a:p>
      </dgm:t>
    </dgm:pt>
    <dgm:pt modelId="{A76C27FE-BEFA-4C56-9C96-BBDFEE06BDD0}" type="parTrans" cxnId="{385DC8B8-281B-40F4-BA1E-3068CED1AB88}">
      <dgm:prSet/>
      <dgm:spPr/>
      <dgm:t>
        <a:bodyPr/>
        <a:lstStyle/>
        <a:p>
          <a:endParaRPr lang="en-US"/>
        </a:p>
      </dgm:t>
    </dgm:pt>
    <dgm:pt modelId="{0E17A22A-297B-4C3B-8F73-CDE2ABDF8100}" type="sibTrans" cxnId="{385DC8B8-281B-40F4-BA1E-3068CED1AB88}">
      <dgm:prSet/>
      <dgm:spPr/>
      <dgm:t>
        <a:bodyPr/>
        <a:lstStyle/>
        <a:p>
          <a:endParaRPr lang="en-US"/>
        </a:p>
      </dgm:t>
    </dgm:pt>
    <dgm:pt modelId="{7AFCDA67-0E3E-473A-A10C-C0B9EC916BE3}" type="pres">
      <dgm:prSet presAssocID="{3F682B39-2C52-4443-9FA6-2A2401BD2EB1}" presName="compositeShape" presStyleCnt="0">
        <dgm:presLayoutVars>
          <dgm:chMax val="7"/>
          <dgm:dir/>
          <dgm:resizeHandles val="exact"/>
        </dgm:presLayoutVars>
      </dgm:prSet>
      <dgm:spPr/>
    </dgm:pt>
    <dgm:pt modelId="{800CC3F7-6DBA-44DA-8656-376D3B03355F}" type="pres">
      <dgm:prSet presAssocID="{8479C672-E71C-41A7-967F-48673D0F13DF}" presName="circ1TxSh" presStyleLbl="vennNode1" presStyleIdx="0" presStyleCnt="1" custLinFactNeighborY="-2679"/>
      <dgm:spPr/>
    </dgm:pt>
  </dgm:ptLst>
  <dgm:cxnLst>
    <dgm:cxn modelId="{24454C04-5BBF-48A4-A18B-16DE7F6AF79D}" srcId="{8479C672-E71C-41A7-967F-48673D0F13DF}" destId="{4B97A6B6-2A48-4C6E-9F23-CC03AA209BDC}" srcOrd="0" destOrd="0" parTransId="{B4A1360D-8AEB-4767-BAFB-7DC3E67E1681}" sibTransId="{C3CA32E8-AC45-4417-8052-CE44439A0512}"/>
    <dgm:cxn modelId="{4FADA00B-C481-4D0B-A201-E539E28FF2E4}" srcId="{8479C672-E71C-41A7-967F-48673D0F13DF}" destId="{3B7C96B3-4E04-46C8-BD11-64BA6B3FFEF1}" srcOrd="1" destOrd="0" parTransId="{185F4899-54B5-4106-869B-7BB7C3DABB6B}" sibTransId="{33E52FEA-170F-4EEF-B473-F262D8B089F4}"/>
    <dgm:cxn modelId="{28D25085-A6AC-4E7F-8A40-66B7C0A5A338}" type="presOf" srcId="{3F682B39-2C52-4443-9FA6-2A2401BD2EB1}" destId="{7AFCDA67-0E3E-473A-A10C-C0B9EC916BE3}" srcOrd="0" destOrd="0" presId="urn:microsoft.com/office/officeart/2005/8/layout/venn1"/>
    <dgm:cxn modelId="{2CDB7686-AB2F-4FFA-B21B-D7F5955B1AC0}" type="presOf" srcId="{BBABD539-EE68-4CDE-A188-D1CAA7F2B540}" destId="{800CC3F7-6DBA-44DA-8656-376D3B03355F}" srcOrd="0" destOrd="3" presId="urn:microsoft.com/office/officeart/2005/8/layout/venn1"/>
    <dgm:cxn modelId="{D9BB3193-C744-4F92-AAA5-15104DAF0152}" type="presOf" srcId="{8479C672-E71C-41A7-967F-48673D0F13DF}" destId="{800CC3F7-6DBA-44DA-8656-376D3B03355F}" srcOrd="0" destOrd="0" presId="urn:microsoft.com/office/officeart/2005/8/layout/venn1"/>
    <dgm:cxn modelId="{385DC8B8-281B-40F4-BA1E-3068CED1AB88}" srcId="{8479C672-E71C-41A7-967F-48673D0F13DF}" destId="{BBABD539-EE68-4CDE-A188-D1CAA7F2B540}" srcOrd="2" destOrd="0" parTransId="{A76C27FE-BEFA-4C56-9C96-BBDFEE06BDD0}" sibTransId="{0E17A22A-297B-4C3B-8F73-CDE2ABDF8100}"/>
    <dgm:cxn modelId="{1BC8FBBE-424E-4A21-ADF9-99C5624C8CF5}" type="presOf" srcId="{3B7C96B3-4E04-46C8-BD11-64BA6B3FFEF1}" destId="{800CC3F7-6DBA-44DA-8656-376D3B03355F}" srcOrd="0" destOrd="2" presId="urn:microsoft.com/office/officeart/2005/8/layout/venn1"/>
    <dgm:cxn modelId="{C23BC0DE-2E05-4CE5-B0C0-082D1F124AC2}" srcId="{3F682B39-2C52-4443-9FA6-2A2401BD2EB1}" destId="{8479C672-E71C-41A7-967F-48673D0F13DF}" srcOrd="0" destOrd="0" parTransId="{3B6D8211-B25B-4813-B276-E201520A6D83}" sibTransId="{5C21A1B4-D792-4D80-B205-E42A1663C1E9}"/>
    <dgm:cxn modelId="{59A006ED-0516-4DF2-962C-9B83D58C28DE}" type="presOf" srcId="{4B97A6B6-2A48-4C6E-9F23-CC03AA209BDC}" destId="{800CC3F7-6DBA-44DA-8656-376D3B03355F}" srcOrd="0" destOrd="1" presId="urn:microsoft.com/office/officeart/2005/8/layout/venn1"/>
    <dgm:cxn modelId="{DAA0402D-D327-48E8-B0C1-A60F676DE8A1}" type="presParOf" srcId="{7AFCDA67-0E3E-473A-A10C-C0B9EC916BE3}" destId="{800CC3F7-6DBA-44DA-8656-376D3B03355F}"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96C9C-691D-4954-8FEF-6BCC8EC79266}">
      <dsp:nvSpPr>
        <dsp:cNvPr id="0" name=""/>
        <dsp:cNvSpPr/>
      </dsp:nvSpPr>
      <dsp:spPr>
        <a:xfrm>
          <a:off x="0" y="0"/>
          <a:ext cx="2705695" cy="1623417"/>
        </a:xfrm>
        <a:prstGeom prst="wedgeRoundRectCallou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effectLst/>
            </a:rPr>
            <a:t>60% of CA’s children 0-18 years of age </a:t>
          </a:r>
          <a:r>
            <a:rPr lang="en-US" sz="1600" kern="1200" dirty="0"/>
            <a:t>are eligible to receive VFC supplied vaccines (5M)</a:t>
          </a:r>
        </a:p>
      </dsp:txBody>
      <dsp:txXfrm>
        <a:off x="79249" y="79249"/>
        <a:ext cx="2547197" cy="1464919"/>
      </dsp:txXfrm>
    </dsp:sp>
    <dsp:sp modelId="{6682F682-6E86-4B5F-B682-318C20E87E2E}">
      <dsp:nvSpPr>
        <dsp:cNvPr id="0" name=""/>
        <dsp:cNvSpPr/>
      </dsp:nvSpPr>
      <dsp:spPr>
        <a:xfrm>
          <a:off x="6195417" y="52702"/>
          <a:ext cx="2705695" cy="1882027"/>
        </a:xfrm>
        <a:prstGeom prst="wedgeRoundRectCallou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VFC-Supplied vaccines are provider at no-cost </a:t>
          </a:r>
          <a:r>
            <a:rPr lang="en-US" sz="1600" b="0" kern="1200" dirty="0"/>
            <a:t>to eligible children 0-18 years of age, including those with no health insurance, American </a:t>
          </a:r>
          <a:r>
            <a:rPr lang="en-US" sz="1600" kern="1200" dirty="0"/>
            <a:t>Indian/Alaskan Natives, and </a:t>
          </a:r>
          <a:r>
            <a:rPr lang="en-US" sz="1600" kern="1200" dirty="0" err="1"/>
            <a:t>Medi</a:t>
          </a:r>
          <a:r>
            <a:rPr lang="en-US" sz="1600" kern="1200" dirty="0"/>
            <a:t>-Cal/CHDP eligible children</a:t>
          </a:r>
        </a:p>
      </dsp:txBody>
      <dsp:txXfrm>
        <a:off x="6287290" y="144575"/>
        <a:ext cx="2521949" cy="1698281"/>
      </dsp:txXfrm>
    </dsp:sp>
    <dsp:sp modelId="{F8486DA8-FA2E-4EF4-BEB0-35670DF4813D}">
      <dsp:nvSpPr>
        <dsp:cNvPr id="0" name=""/>
        <dsp:cNvSpPr/>
      </dsp:nvSpPr>
      <dsp:spPr>
        <a:xfrm>
          <a:off x="3050587" y="4532197"/>
          <a:ext cx="2705695" cy="829014"/>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11 Million</a:t>
          </a:r>
          <a:r>
            <a:rPr lang="en-US" sz="2000" kern="1200" dirty="0"/>
            <a:t> </a:t>
          </a:r>
          <a:r>
            <a:rPr lang="en-US" sz="2000" b="1" kern="1200" dirty="0"/>
            <a:t>doses</a:t>
          </a:r>
          <a:r>
            <a:rPr lang="en-US" sz="2000" kern="1200" dirty="0"/>
            <a:t> </a:t>
          </a:r>
          <a:r>
            <a:rPr lang="en-US" sz="1400" kern="1200" dirty="0"/>
            <a:t>of vaccines are distributed annually</a:t>
          </a:r>
        </a:p>
      </dsp:txBody>
      <dsp:txXfrm>
        <a:off x="3050587" y="4532197"/>
        <a:ext cx="2705695" cy="829014"/>
      </dsp:txXfrm>
    </dsp:sp>
    <dsp:sp modelId="{6575C34E-BADC-424C-BAB2-9330BDB409C4}">
      <dsp:nvSpPr>
        <dsp:cNvPr id="0" name=""/>
        <dsp:cNvSpPr/>
      </dsp:nvSpPr>
      <dsp:spPr>
        <a:xfrm>
          <a:off x="278954" y="2872718"/>
          <a:ext cx="2705695" cy="1623417"/>
        </a:xfrm>
        <a:prstGeom prst="flowChartAlternateProcess">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26,000 calls </a:t>
          </a:r>
          <a:r>
            <a:rPr lang="en-US" sz="1600" b="0" kern="1200" dirty="0"/>
            <a:t>are received by VFC’s Call center annually,  staffed by 7 Customer </a:t>
          </a:r>
          <a:br>
            <a:rPr lang="en-US" sz="1600" b="0" kern="1200" dirty="0"/>
          </a:br>
          <a:r>
            <a:rPr lang="en-US" sz="1600" b="0" kern="1200" dirty="0"/>
            <a:t>Service Representatives</a:t>
          </a:r>
          <a:endParaRPr lang="en-US" sz="1100" b="0" kern="1200" dirty="0"/>
        </a:p>
      </dsp:txBody>
      <dsp:txXfrm>
        <a:off x="358201" y="2951965"/>
        <a:ext cx="2547201" cy="1464923"/>
      </dsp:txXfrm>
    </dsp:sp>
    <dsp:sp modelId="{54B61A43-1E8A-471A-BC48-4704A1A91522}">
      <dsp:nvSpPr>
        <dsp:cNvPr id="0" name=""/>
        <dsp:cNvSpPr/>
      </dsp:nvSpPr>
      <dsp:spPr>
        <a:xfrm>
          <a:off x="3273266" y="0"/>
          <a:ext cx="2705695" cy="1481546"/>
        </a:xfrm>
        <a:prstGeom prst="wedgeRoundRectCallou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3,600 provider offices </a:t>
          </a:r>
          <a:r>
            <a:rPr lang="en-US" sz="1600" kern="1200" dirty="0"/>
            <a:t>enrolled in the VFC Program, most of them are pediatric and family practice offices</a:t>
          </a:r>
        </a:p>
      </dsp:txBody>
      <dsp:txXfrm>
        <a:off x="3345589" y="72323"/>
        <a:ext cx="2561049" cy="1336900"/>
      </dsp:txXfrm>
    </dsp:sp>
    <dsp:sp modelId="{413CB3B3-9CEA-4015-B42B-AA2038388EE4}">
      <dsp:nvSpPr>
        <dsp:cNvPr id="0" name=""/>
        <dsp:cNvSpPr/>
      </dsp:nvSpPr>
      <dsp:spPr>
        <a:xfrm>
          <a:off x="3050587" y="3666391"/>
          <a:ext cx="2693357" cy="793461"/>
        </a:xfrm>
        <a:prstGeom prst="wedgeRoundRectCallou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½ Billion dollars </a:t>
          </a:r>
          <a:r>
            <a:rPr lang="en-US" sz="1600" kern="1200" dirty="0"/>
            <a:t>worth of vaccines are distributed annually</a:t>
          </a:r>
          <a:endParaRPr lang="en-US" sz="2000" kern="1200" dirty="0"/>
        </a:p>
      </dsp:txBody>
      <dsp:txXfrm>
        <a:off x="3089321" y="3705125"/>
        <a:ext cx="2615889" cy="715993"/>
      </dsp:txXfrm>
    </dsp:sp>
    <dsp:sp modelId="{CD37EBFE-D112-48E7-8020-39CC702EFDBF}">
      <dsp:nvSpPr>
        <dsp:cNvPr id="0" name=""/>
        <dsp:cNvSpPr/>
      </dsp:nvSpPr>
      <dsp:spPr>
        <a:xfrm>
          <a:off x="278954" y="5011492"/>
          <a:ext cx="2705695" cy="855362"/>
        </a:xfrm>
        <a:prstGeom prst="flowChartAlternateProcess">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21,000 vaccine orders </a:t>
          </a:r>
          <a:r>
            <a:rPr lang="en-US" sz="1800" b="0" kern="1200" dirty="0"/>
            <a:t>are</a:t>
          </a:r>
          <a:r>
            <a:rPr lang="en-US" sz="1800" b="1" kern="1200" dirty="0"/>
            <a:t> </a:t>
          </a:r>
          <a:r>
            <a:rPr lang="en-US" sz="1800" kern="1200" dirty="0"/>
            <a:t>processed annually</a:t>
          </a:r>
        </a:p>
      </dsp:txBody>
      <dsp:txXfrm>
        <a:off x="320708" y="5053246"/>
        <a:ext cx="2622187" cy="771854"/>
      </dsp:txXfrm>
    </dsp:sp>
    <dsp:sp modelId="{EA2D1CA7-068D-4030-A97D-6A6B63AB3502}">
      <dsp:nvSpPr>
        <dsp:cNvPr id="0" name=""/>
        <dsp:cNvSpPr/>
      </dsp:nvSpPr>
      <dsp:spPr>
        <a:xfrm>
          <a:off x="6199800" y="3849929"/>
          <a:ext cx="2705695" cy="2004790"/>
        </a:xfrm>
        <a:prstGeom prst="wedgeRoundRectCallou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150 storage and handling incidents </a:t>
          </a:r>
          <a:r>
            <a:rPr lang="en-US" sz="1800" kern="1200" dirty="0"/>
            <a:t>are reviewed each month</a:t>
          </a:r>
        </a:p>
        <a:p>
          <a:pPr marL="0" lvl="0" indent="0" algn="ctr" defTabSz="889000" rtl="0">
            <a:lnSpc>
              <a:spcPct val="90000"/>
            </a:lnSpc>
            <a:spcBef>
              <a:spcPct val="0"/>
            </a:spcBef>
            <a:spcAft>
              <a:spcPct val="35000"/>
            </a:spcAft>
            <a:buNone/>
          </a:pPr>
          <a:r>
            <a:rPr lang="en-US" sz="1800" kern="1200" dirty="0"/>
            <a:t>~</a:t>
          </a:r>
          <a:r>
            <a:rPr lang="en-US" sz="1800" b="1" kern="1200" dirty="0"/>
            <a:t>1,400 temperature excursions</a:t>
          </a:r>
          <a:r>
            <a:rPr lang="en-US" sz="1800" kern="1200" dirty="0"/>
            <a:t> documented through the SHOTS system monthly</a:t>
          </a:r>
        </a:p>
      </dsp:txBody>
      <dsp:txXfrm>
        <a:off x="6297666" y="3947795"/>
        <a:ext cx="2509963" cy="1809058"/>
      </dsp:txXfrm>
    </dsp:sp>
    <dsp:sp modelId="{8BFE3418-CCBD-4D62-BA5A-85C26E227D49}">
      <dsp:nvSpPr>
        <dsp:cNvPr id="0" name=""/>
        <dsp:cNvSpPr/>
      </dsp:nvSpPr>
      <dsp:spPr>
        <a:xfrm>
          <a:off x="6135594" y="2991239"/>
          <a:ext cx="2693357" cy="793461"/>
        </a:xfrm>
        <a:prstGeom prst="wedgeRoundRectCallou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t>Over 2,000 QA visits </a:t>
          </a:r>
          <a:r>
            <a:rPr lang="en-US" sz="1500" b="0" kern="1200" dirty="0"/>
            <a:t>conducted annually by VFC Field Staff</a:t>
          </a:r>
        </a:p>
      </dsp:txBody>
      <dsp:txXfrm>
        <a:off x="6174328" y="3029973"/>
        <a:ext cx="2615889" cy="715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F9239D-2A8E-4796-ACE7-E7A44281DA42}">
      <dsp:nvSpPr>
        <dsp:cNvPr id="0" name=""/>
        <dsp:cNvSpPr/>
      </dsp:nvSpPr>
      <dsp:spPr>
        <a:xfrm rot="16200000">
          <a:off x="-590597" y="1428786"/>
          <a:ext cx="3037316" cy="1856122"/>
        </a:xfrm>
        <a:prstGeom prst="round2SameRect">
          <a:avLst>
            <a:gd name="adj1" fmla="val 16670"/>
            <a:gd name="adj2" fmla="val 0"/>
          </a:avLst>
        </a:prstGeom>
        <a:solidFill>
          <a:schemeClr val="accent1">
            <a:tint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152400" rIns="137160" bIns="152400" numCol="1" spcCol="1270" anchor="t" anchorCtr="0">
          <a:noAutofit/>
        </a:bodyPr>
        <a:lstStyle/>
        <a:p>
          <a:pPr marL="0" lvl="0" indent="0" algn="l" defTabSz="1066800" rtl="0">
            <a:lnSpc>
              <a:spcPct val="90000"/>
            </a:lnSpc>
            <a:spcBef>
              <a:spcPct val="0"/>
            </a:spcBef>
            <a:spcAft>
              <a:spcPct val="35000"/>
            </a:spcAft>
            <a:buNone/>
          </a:pPr>
          <a:r>
            <a:rPr lang="en-US" sz="2400" b="1" kern="1200" dirty="0"/>
            <a:t>VFC entitles children to all </a:t>
          </a:r>
          <a:r>
            <a:rPr lang="en-US" sz="2400" b="1" kern="1200" dirty="0" err="1"/>
            <a:t>ACIP</a:t>
          </a:r>
          <a:r>
            <a:rPr lang="en-US" sz="2400" b="1" kern="1200" dirty="0"/>
            <a:t> vaccines</a:t>
          </a:r>
        </a:p>
      </dsp:txBody>
      <dsp:txXfrm rot="5400000">
        <a:off x="90624" y="928815"/>
        <a:ext cx="1765497" cy="2856066"/>
      </dsp:txXfrm>
    </dsp:sp>
    <dsp:sp modelId="{AE8FF5A5-1EE2-42AC-AE5D-5E820599AD0E}">
      <dsp:nvSpPr>
        <dsp:cNvPr id="0" name=""/>
        <dsp:cNvSpPr/>
      </dsp:nvSpPr>
      <dsp:spPr>
        <a:xfrm rot="5400000">
          <a:off x="3207030" y="-692432"/>
          <a:ext cx="3504759" cy="5804002"/>
        </a:xfrm>
        <a:prstGeom prst="round2SameRect">
          <a:avLst>
            <a:gd name="adj1" fmla="val 16670"/>
            <a:gd name="adj2" fmla="val 0"/>
          </a:avLst>
        </a:prstGeom>
        <a:solidFill>
          <a:schemeClr val="accent1">
            <a:tint val="50000"/>
            <a:hueOff val="-11701366"/>
            <a:satOff val="20136"/>
            <a:lumOff val="7246"/>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27000" rIns="76200" bIns="127000" numCol="1" spcCol="1270" anchor="t" anchorCtr="0">
          <a:noAutofit/>
        </a:bodyPr>
        <a:lstStyle/>
        <a:p>
          <a:pPr marL="0" lvl="0" indent="0" algn="l" defTabSz="889000" rtl="0">
            <a:lnSpc>
              <a:spcPct val="90000"/>
            </a:lnSpc>
            <a:spcBef>
              <a:spcPct val="0"/>
            </a:spcBef>
            <a:spcAft>
              <a:spcPct val="35000"/>
            </a:spcAft>
            <a:buNone/>
          </a:pPr>
          <a:r>
            <a:rPr lang="en-US" sz="2000" kern="1200" dirty="0"/>
            <a:t>VFC Providers agree to comply with immunization schedules, dosages, and contraindications that are established by the Advisory Committee on Immunization Practices (</a:t>
          </a:r>
          <a:r>
            <a:rPr lang="en-US" sz="2000" kern="1200" dirty="0" err="1"/>
            <a:t>ACIP</a:t>
          </a:r>
          <a:r>
            <a:rPr lang="en-US" sz="2000" kern="1200" dirty="0"/>
            <a:t>) for the vaccines identified and agreed upon in the Provider Agreement and Provider Profile UNLESS:</a:t>
          </a:r>
        </a:p>
        <a:p>
          <a:pPr marL="0" lvl="0" indent="0" algn="l" defTabSz="889000" rtl="0">
            <a:lnSpc>
              <a:spcPct val="90000"/>
            </a:lnSpc>
            <a:spcBef>
              <a:spcPct val="0"/>
            </a:spcBef>
            <a:spcAft>
              <a:spcPct val="35000"/>
            </a:spcAft>
            <a:buNone/>
          </a:pPr>
          <a:r>
            <a:rPr lang="en-US" sz="2000" kern="1200" dirty="0"/>
            <a:t>In the VFC Provider's medical judgment, and in accordance with accepted medical practice, the VFC Provider deems such compliance to be medically inappropriate for the child;</a:t>
          </a:r>
        </a:p>
      </dsp:txBody>
      <dsp:txXfrm rot="-5400000">
        <a:off x="2057409" y="628308"/>
        <a:ext cx="5632883" cy="3162521"/>
      </dsp:txXfrm>
    </dsp:sp>
    <dsp:sp modelId="{2974FCEB-2AF0-47AB-8B54-DCC1F2A4CC59}">
      <dsp:nvSpPr>
        <dsp:cNvPr id="0" name=""/>
        <dsp:cNvSpPr/>
      </dsp:nvSpPr>
      <dsp:spPr>
        <a:xfrm>
          <a:off x="1219195" y="-228607"/>
          <a:ext cx="1940405" cy="1940311"/>
        </a:xfrm>
        <a:prstGeom prst="circularArrow">
          <a:avLst>
            <a:gd name="adj1" fmla="val 12500"/>
            <a:gd name="adj2" fmla="val 1142322"/>
            <a:gd name="adj3" fmla="val 20457678"/>
            <a:gd name="adj4" fmla="val 10800000"/>
            <a:gd name="adj5" fmla="val 125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6E5C14-0867-4F4E-BDB1-AD7F0FC12CC6}">
      <dsp:nvSpPr>
        <dsp:cNvPr id="0" name=""/>
        <dsp:cNvSpPr/>
      </dsp:nvSpPr>
      <dsp:spPr>
        <a:xfrm rot="10800000">
          <a:off x="1225598" y="2895598"/>
          <a:ext cx="1940405" cy="1940311"/>
        </a:xfrm>
        <a:prstGeom prst="circularArrow">
          <a:avLst>
            <a:gd name="adj1" fmla="val 12500"/>
            <a:gd name="adj2" fmla="val 1142322"/>
            <a:gd name="adj3" fmla="val 20457678"/>
            <a:gd name="adj4" fmla="val 10800000"/>
            <a:gd name="adj5" fmla="val 125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CC3F7-6DBA-44DA-8656-376D3B03355F}">
      <dsp:nvSpPr>
        <dsp:cNvPr id="0" name=""/>
        <dsp:cNvSpPr/>
      </dsp:nvSpPr>
      <dsp:spPr>
        <a:xfrm>
          <a:off x="0" y="235740"/>
          <a:ext cx="3886200" cy="3886200"/>
        </a:xfrm>
        <a:prstGeom prst="ellipse">
          <a:avLst/>
        </a:prstGeom>
        <a:solidFill>
          <a:schemeClr val="accent1">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1155700" rtl="0">
            <a:lnSpc>
              <a:spcPct val="90000"/>
            </a:lnSpc>
            <a:spcBef>
              <a:spcPct val="0"/>
            </a:spcBef>
            <a:spcAft>
              <a:spcPct val="35000"/>
            </a:spcAft>
            <a:buNone/>
          </a:pPr>
          <a:r>
            <a:rPr lang="en-US" sz="2600" kern="1200"/>
            <a:t>Discovered through:</a:t>
          </a:r>
        </a:p>
        <a:p>
          <a:pPr marL="228600" lvl="1" indent="-228600" algn="l" defTabSz="889000" rtl="0">
            <a:lnSpc>
              <a:spcPct val="90000"/>
            </a:lnSpc>
            <a:spcBef>
              <a:spcPct val="0"/>
            </a:spcBef>
            <a:spcAft>
              <a:spcPct val="15000"/>
            </a:spcAft>
            <a:buChar char="•"/>
          </a:pPr>
          <a:r>
            <a:rPr lang="en-US" sz="2000" kern="1200" dirty="0"/>
            <a:t>Compliance Site Visits and Unannounced Storage and Handling Visits</a:t>
          </a:r>
        </a:p>
        <a:p>
          <a:pPr marL="228600" lvl="1" indent="-228600" algn="l" defTabSz="889000" rtl="0">
            <a:lnSpc>
              <a:spcPct val="90000"/>
            </a:lnSpc>
            <a:spcBef>
              <a:spcPct val="0"/>
            </a:spcBef>
            <a:spcAft>
              <a:spcPct val="15000"/>
            </a:spcAft>
            <a:buChar char="•"/>
          </a:pPr>
          <a:r>
            <a:rPr lang="en-US" sz="2000" kern="1200"/>
            <a:t>Random Temperature Log Review</a:t>
          </a:r>
        </a:p>
        <a:p>
          <a:pPr marL="228600" lvl="1" indent="-228600" algn="l" defTabSz="889000" rtl="0">
            <a:lnSpc>
              <a:spcPct val="90000"/>
            </a:lnSpc>
            <a:spcBef>
              <a:spcPct val="0"/>
            </a:spcBef>
            <a:spcAft>
              <a:spcPct val="15000"/>
            </a:spcAft>
            <a:buChar char="•"/>
          </a:pPr>
          <a:r>
            <a:rPr lang="en-US" sz="2000" kern="1200"/>
            <a:t>Provider initiated reports</a:t>
          </a:r>
        </a:p>
      </dsp:txBody>
      <dsp:txXfrm>
        <a:off x="569121" y="804861"/>
        <a:ext cx="2747958" cy="274795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62" tIns="46581" rIns="93162" bIns="46581"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6434"/>
          </a:xfrm>
          <a:prstGeom prst="rect">
            <a:avLst/>
          </a:prstGeom>
        </p:spPr>
        <p:txBody>
          <a:bodyPr vert="horz" lIns="93162" tIns="46581" rIns="93162" bIns="46581" rtlCol="0"/>
          <a:lstStyle>
            <a:lvl1pPr algn="r">
              <a:defRPr sz="1200"/>
            </a:lvl1pPr>
          </a:lstStyle>
          <a:p>
            <a:fld id="{9741B0D4-58C1-4945-B1C4-D28F522444F8}" type="datetimeFigureOut">
              <a:rPr lang="en-US" smtClean="0"/>
              <a:t>2/26/2019</a:t>
            </a:fld>
            <a:endParaRPr lang="en-US"/>
          </a:p>
        </p:txBody>
      </p:sp>
      <p:sp>
        <p:nvSpPr>
          <p:cNvPr id="4" name="Footer Placeholder 3"/>
          <p:cNvSpPr>
            <a:spLocks noGrp="1"/>
          </p:cNvSpPr>
          <p:nvPr>
            <p:ph type="ftr" sz="quarter" idx="2"/>
          </p:nvPr>
        </p:nvSpPr>
        <p:spPr>
          <a:xfrm>
            <a:off x="1" y="8829967"/>
            <a:ext cx="3037840" cy="466433"/>
          </a:xfrm>
          <a:prstGeom prst="rect">
            <a:avLst/>
          </a:prstGeom>
        </p:spPr>
        <p:txBody>
          <a:bodyPr vert="horz" lIns="93162" tIns="46581" rIns="93162" bIns="46581"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6433"/>
          </a:xfrm>
          <a:prstGeom prst="rect">
            <a:avLst/>
          </a:prstGeom>
        </p:spPr>
        <p:txBody>
          <a:bodyPr vert="horz" lIns="93162" tIns="46581" rIns="93162" bIns="46581" rtlCol="0" anchor="b"/>
          <a:lstStyle>
            <a:lvl1pPr algn="r">
              <a:defRPr sz="1200"/>
            </a:lvl1pPr>
          </a:lstStyle>
          <a:p>
            <a:fld id="{7671E47A-DA2A-4AF6-9F70-FCBA16753007}" type="slidenum">
              <a:rPr lang="en-US" smtClean="0"/>
              <a:t>‹#›</a:t>
            </a:fld>
            <a:endParaRPr lang="en-US"/>
          </a:p>
        </p:txBody>
      </p:sp>
    </p:spTree>
    <p:extLst>
      <p:ext uri="{BB962C8B-B14F-4D97-AF65-F5344CB8AC3E}">
        <p14:creationId xmlns:p14="http://schemas.microsoft.com/office/powerpoint/2010/main" val="140209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62" tIns="46581" rIns="93162" bIns="46581"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2" tIns="46581" rIns="93162" bIns="46581" rtlCol="0"/>
          <a:lstStyle>
            <a:lvl1pPr algn="r">
              <a:defRPr sz="1200"/>
            </a:lvl1pPr>
          </a:lstStyle>
          <a:p>
            <a:fld id="{32736E9D-6F62-4B66-88FE-9DC0C1233957}" type="datetimeFigureOut">
              <a:rPr lang="en-US" smtClean="0"/>
              <a:t>2/26/2019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2" tIns="46581" rIns="93162" bIns="46581"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2" tIns="46581" rIns="93162" bIns="4658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6433"/>
          </a:xfrm>
          <a:prstGeom prst="rect">
            <a:avLst/>
          </a:prstGeom>
        </p:spPr>
        <p:txBody>
          <a:bodyPr vert="horz" lIns="93162" tIns="46581" rIns="93162" bIns="46581"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62" tIns="46581" rIns="93162" bIns="46581" rtlCol="0" anchor="b"/>
          <a:lstStyle>
            <a:lvl1pPr algn="r">
              <a:defRPr sz="1200"/>
            </a:lvl1pPr>
          </a:lstStyle>
          <a:p>
            <a:fld id="{F1A70789-08A1-4A6B-BEE4-24895200F7D6}" type="slidenum">
              <a:rPr lang="en-US" smtClean="0"/>
              <a:t>‹#›</a:t>
            </a:fld>
            <a:endParaRPr lang="en-US"/>
          </a:p>
        </p:txBody>
      </p:sp>
    </p:spTree>
    <p:extLst>
      <p:ext uri="{BB962C8B-B14F-4D97-AF65-F5344CB8AC3E}">
        <p14:creationId xmlns:p14="http://schemas.microsoft.com/office/powerpoint/2010/main" val="374433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Welfare"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en.wikipedia.org/wiki/Legislation" TargetMode="External"/><Relationship Id="rId4" Type="http://schemas.openxmlformats.org/officeDocument/2006/relationships/hyperlink" Target="http://en.wikipedia.org/wiki/Rights"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10">
              <a:defRPr sz="2400">
                <a:solidFill>
                  <a:schemeClr val="tx1"/>
                </a:solidFill>
                <a:latin typeface="Arial" charset="0"/>
              </a:defRPr>
            </a:lvl1pPr>
            <a:lvl2pPr marL="756940" indent="-291131" defTabSz="949410">
              <a:defRPr sz="2400">
                <a:solidFill>
                  <a:schemeClr val="tx1"/>
                </a:solidFill>
                <a:latin typeface="Arial" charset="0"/>
              </a:defRPr>
            </a:lvl2pPr>
            <a:lvl3pPr marL="1164523" indent="-232904" defTabSz="949410">
              <a:defRPr sz="2400">
                <a:solidFill>
                  <a:schemeClr val="tx1"/>
                </a:solidFill>
                <a:latin typeface="Arial" charset="0"/>
              </a:defRPr>
            </a:lvl3pPr>
            <a:lvl4pPr marL="1630333" indent="-232904" defTabSz="949410">
              <a:defRPr sz="2400">
                <a:solidFill>
                  <a:schemeClr val="tx1"/>
                </a:solidFill>
                <a:latin typeface="Arial" charset="0"/>
              </a:defRPr>
            </a:lvl4pPr>
            <a:lvl5pPr marL="2096143" indent="-232904" defTabSz="949410">
              <a:defRPr sz="2400">
                <a:solidFill>
                  <a:schemeClr val="tx1"/>
                </a:solidFill>
                <a:latin typeface="Arial" charset="0"/>
              </a:defRPr>
            </a:lvl5pPr>
            <a:lvl6pPr marL="2561950" indent="-232904" defTabSz="949410" eaLnBrk="0" fontAlgn="base" hangingPunct="0">
              <a:spcBef>
                <a:spcPct val="0"/>
              </a:spcBef>
              <a:spcAft>
                <a:spcPct val="0"/>
              </a:spcAft>
              <a:defRPr sz="2400">
                <a:solidFill>
                  <a:schemeClr val="tx1"/>
                </a:solidFill>
                <a:latin typeface="Arial" charset="0"/>
              </a:defRPr>
            </a:lvl6pPr>
            <a:lvl7pPr marL="3027760" indent="-232904" defTabSz="949410" eaLnBrk="0" fontAlgn="base" hangingPunct="0">
              <a:spcBef>
                <a:spcPct val="0"/>
              </a:spcBef>
              <a:spcAft>
                <a:spcPct val="0"/>
              </a:spcAft>
              <a:defRPr sz="2400">
                <a:solidFill>
                  <a:schemeClr val="tx1"/>
                </a:solidFill>
                <a:latin typeface="Arial" charset="0"/>
              </a:defRPr>
            </a:lvl7pPr>
            <a:lvl8pPr marL="3493570" indent="-232904" defTabSz="949410" eaLnBrk="0" fontAlgn="base" hangingPunct="0">
              <a:spcBef>
                <a:spcPct val="0"/>
              </a:spcBef>
              <a:spcAft>
                <a:spcPct val="0"/>
              </a:spcAft>
              <a:defRPr sz="2400">
                <a:solidFill>
                  <a:schemeClr val="tx1"/>
                </a:solidFill>
                <a:latin typeface="Arial" charset="0"/>
              </a:defRPr>
            </a:lvl8pPr>
            <a:lvl9pPr marL="3959379" indent="-232904" defTabSz="949410" eaLnBrk="0" fontAlgn="base" hangingPunct="0">
              <a:spcBef>
                <a:spcPct val="0"/>
              </a:spcBef>
              <a:spcAft>
                <a:spcPct val="0"/>
              </a:spcAft>
              <a:defRPr sz="2400">
                <a:solidFill>
                  <a:schemeClr val="tx1"/>
                </a:solidFill>
                <a:latin typeface="Arial" charset="0"/>
              </a:defRPr>
            </a:lvl9pPr>
          </a:lstStyle>
          <a:p>
            <a:fld id="{138108FF-4929-4B1E-A2E8-4635E9826DD0}" type="slidenum">
              <a:rPr lang="en-US" altLang="en-US" sz="1200">
                <a:latin typeface="Times" pitchFamily="1" charset="0"/>
              </a:rPr>
              <a:pPr/>
              <a:t>1</a:t>
            </a:fld>
            <a:endParaRPr lang="en-US" altLang="en-US" sz="1200">
              <a:latin typeface="Times" pitchFamily="1" charset="0"/>
            </a:endParaRPr>
          </a:p>
        </p:txBody>
      </p:sp>
      <p:sp>
        <p:nvSpPr>
          <p:cNvPr id="78851" name="Rectangle 2"/>
          <p:cNvSpPr>
            <a:spLocks noGrp="1" noRot="1" noChangeAspect="1" noChangeArrowheads="1" noTextEdit="1"/>
          </p:cNvSpPr>
          <p:nvPr>
            <p:ph type="sldImg"/>
          </p:nvPr>
        </p:nvSpPr>
        <p:spPr>
          <a:xfrm>
            <a:off x="2933700" y="534988"/>
            <a:ext cx="3560763" cy="2671762"/>
          </a:xfrm>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960184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10</a:t>
            </a:fld>
            <a:endParaRPr lang="en-US"/>
          </a:p>
        </p:txBody>
      </p:sp>
    </p:spTree>
    <p:extLst>
      <p:ext uri="{BB962C8B-B14F-4D97-AF65-F5344CB8AC3E}">
        <p14:creationId xmlns:p14="http://schemas.microsoft.com/office/powerpoint/2010/main" val="4174988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2933700" y="534988"/>
            <a:ext cx="3560763" cy="2671762"/>
          </a:xfrm>
          <a:ln/>
        </p:spPr>
      </p:sp>
      <p:sp>
        <p:nvSpPr>
          <p:cNvPr id="860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602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10">
              <a:defRPr sz="2400">
                <a:solidFill>
                  <a:schemeClr val="tx1"/>
                </a:solidFill>
                <a:latin typeface="Arial" charset="0"/>
              </a:defRPr>
            </a:lvl1pPr>
            <a:lvl2pPr marL="756940" indent="-291131" defTabSz="949410">
              <a:defRPr sz="2400">
                <a:solidFill>
                  <a:schemeClr val="tx1"/>
                </a:solidFill>
                <a:latin typeface="Arial" charset="0"/>
              </a:defRPr>
            </a:lvl2pPr>
            <a:lvl3pPr marL="1164523" indent="-232904" defTabSz="949410">
              <a:defRPr sz="2400">
                <a:solidFill>
                  <a:schemeClr val="tx1"/>
                </a:solidFill>
                <a:latin typeface="Arial" charset="0"/>
              </a:defRPr>
            </a:lvl3pPr>
            <a:lvl4pPr marL="1630333" indent="-232904" defTabSz="949410">
              <a:defRPr sz="2400">
                <a:solidFill>
                  <a:schemeClr val="tx1"/>
                </a:solidFill>
                <a:latin typeface="Arial" charset="0"/>
              </a:defRPr>
            </a:lvl4pPr>
            <a:lvl5pPr marL="2096143" indent="-232904" defTabSz="949410">
              <a:defRPr sz="2400">
                <a:solidFill>
                  <a:schemeClr val="tx1"/>
                </a:solidFill>
                <a:latin typeface="Arial" charset="0"/>
              </a:defRPr>
            </a:lvl5pPr>
            <a:lvl6pPr marL="2561950" indent="-232904" defTabSz="949410" eaLnBrk="0" fontAlgn="base" hangingPunct="0">
              <a:spcBef>
                <a:spcPct val="0"/>
              </a:spcBef>
              <a:spcAft>
                <a:spcPct val="0"/>
              </a:spcAft>
              <a:defRPr sz="2400">
                <a:solidFill>
                  <a:schemeClr val="tx1"/>
                </a:solidFill>
                <a:latin typeface="Arial" charset="0"/>
              </a:defRPr>
            </a:lvl6pPr>
            <a:lvl7pPr marL="3027760" indent="-232904" defTabSz="949410" eaLnBrk="0" fontAlgn="base" hangingPunct="0">
              <a:spcBef>
                <a:spcPct val="0"/>
              </a:spcBef>
              <a:spcAft>
                <a:spcPct val="0"/>
              </a:spcAft>
              <a:defRPr sz="2400">
                <a:solidFill>
                  <a:schemeClr val="tx1"/>
                </a:solidFill>
                <a:latin typeface="Arial" charset="0"/>
              </a:defRPr>
            </a:lvl7pPr>
            <a:lvl8pPr marL="3493570" indent="-232904" defTabSz="949410" eaLnBrk="0" fontAlgn="base" hangingPunct="0">
              <a:spcBef>
                <a:spcPct val="0"/>
              </a:spcBef>
              <a:spcAft>
                <a:spcPct val="0"/>
              </a:spcAft>
              <a:defRPr sz="2400">
                <a:solidFill>
                  <a:schemeClr val="tx1"/>
                </a:solidFill>
                <a:latin typeface="Arial" charset="0"/>
              </a:defRPr>
            </a:lvl8pPr>
            <a:lvl9pPr marL="3959379" indent="-232904" defTabSz="949410" eaLnBrk="0" fontAlgn="base" hangingPunct="0">
              <a:spcBef>
                <a:spcPct val="0"/>
              </a:spcBef>
              <a:spcAft>
                <a:spcPct val="0"/>
              </a:spcAft>
              <a:defRPr sz="2400">
                <a:solidFill>
                  <a:schemeClr val="tx1"/>
                </a:solidFill>
                <a:latin typeface="Arial" charset="0"/>
              </a:defRPr>
            </a:lvl9pPr>
          </a:lstStyle>
          <a:p>
            <a:fld id="{0C8E8D8D-A2E3-4907-A40D-F4A4FC3D2B83}" type="slidenum">
              <a:rPr lang="en-US" altLang="en-US" sz="1200">
                <a:latin typeface="Times" pitchFamily="1" charset="0"/>
              </a:rPr>
              <a:pPr/>
              <a:t>11</a:t>
            </a:fld>
            <a:endParaRPr lang="en-US" altLang="en-US" sz="1200">
              <a:latin typeface="Times" pitchFamily="1" charset="0"/>
            </a:endParaRPr>
          </a:p>
        </p:txBody>
      </p:sp>
    </p:spTree>
    <p:extLst>
      <p:ext uri="{BB962C8B-B14F-4D97-AF65-F5344CB8AC3E}">
        <p14:creationId xmlns:p14="http://schemas.microsoft.com/office/powerpoint/2010/main" val="1536812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12</a:t>
            </a:fld>
            <a:endParaRPr lang="en-US"/>
          </a:p>
        </p:txBody>
      </p:sp>
    </p:spTree>
    <p:extLst>
      <p:ext uri="{BB962C8B-B14F-4D97-AF65-F5344CB8AC3E}">
        <p14:creationId xmlns:p14="http://schemas.microsoft.com/office/powerpoint/2010/main" val="2675271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13</a:t>
            </a:fld>
            <a:endParaRPr lang="en-US"/>
          </a:p>
        </p:txBody>
      </p:sp>
    </p:spTree>
    <p:extLst>
      <p:ext uri="{BB962C8B-B14F-4D97-AF65-F5344CB8AC3E}">
        <p14:creationId xmlns:p14="http://schemas.microsoft.com/office/powerpoint/2010/main" val="1256704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10">
              <a:defRPr sz="2400">
                <a:solidFill>
                  <a:schemeClr val="tx1"/>
                </a:solidFill>
                <a:latin typeface="Arial" charset="0"/>
              </a:defRPr>
            </a:lvl1pPr>
            <a:lvl2pPr marL="756940" indent="-291131" defTabSz="949410">
              <a:defRPr sz="2400">
                <a:solidFill>
                  <a:schemeClr val="tx1"/>
                </a:solidFill>
                <a:latin typeface="Arial" charset="0"/>
              </a:defRPr>
            </a:lvl2pPr>
            <a:lvl3pPr marL="1164523" indent="-232904" defTabSz="949410">
              <a:defRPr sz="2400">
                <a:solidFill>
                  <a:schemeClr val="tx1"/>
                </a:solidFill>
                <a:latin typeface="Arial" charset="0"/>
              </a:defRPr>
            </a:lvl3pPr>
            <a:lvl4pPr marL="1630333" indent="-232904" defTabSz="949410">
              <a:defRPr sz="2400">
                <a:solidFill>
                  <a:schemeClr val="tx1"/>
                </a:solidFill>
                <a:latin typeface="Arial" charset="0"/>
              </a:defRPr>
            </a:lvl4pPr>
            <a:lvl5pPr marL="2096143" indent="-232904" defTabSz="949410">
              <a:defRPr sz="2400">
                <a:solidFill>
                  <a:schemeClr val="tx1"/>
                </a:solidFill>
                <a:latin typeface="Arial" charset="0"/>
              </a:defRPr>
            </a:lvl5pPr>
            <a:lvl6pPr marL="2561950" indent="-232904" defTabSz="949410" eaLnBrk="0" fontAlgn="base" hangingPunct="0">
              <a:spcBef>
                <a:spcPct val="0"/>
              </a:spcBef>
              <a:spcAft>
                <a:spcPct val="0"/>
              </a:spcAft>
              <a:defRPr sz="2400">
                <a:solidFill>
                  <a:schemeClr val="tx1"/>
                </a:solidFill>
                <a:latin typeface="Arial" charset="0"/>
              </a:defRPr>
            </a:lvl6pPr>
            <a:lvl7pPr marL="3027760" indent="-232904" defTabSz="949410" eaLnBrk="0" fontAlgn="base" hangingPunct="0">
              <a:spcBef>
                <a:spcPct val="0"/>
              </a:spcBef>
              <a:spcAft>
                <a:spcPct val="0"/>
              </a:spcAft>
              <a:defRPr sz="2400">
                <a:solidFill>
                  <a:schemeClr val="tx1"/>
                </a:solidFill>
                <a:latin typeface="Arial" charset="0"/>
              </a:defRPr>
            </a:lvl7pPr>
            <a:lvl8pPr marL="3493570" indent="-232904" defTabSz="949410" eaLnBrk="0" fontAlgn="base" hangingPunct="0">
              <a:spcBef>
                <a:spcPct val="0"/>
              </a:spcBef>
              <a:spcAft>
                <a:spcPct val="0"/>
              </a:spcAft>
              <a:defRPr sz="2400">
                <a:solidFill>
                  <a:schemeClr val="tx1"/>
                </a:solidFill>
                <a:latin typeface="Arial" charset="0"/>
              </a:defRPr>
            </a:lvl8pPr>
            <a:lvl9pPr marL="3959379" indent="-232904" defTabSz="949410" eaLnBrk="0" fontAlgn="base" hangingPunct="0">
              <a:spcBef>
                <a:spcPct val="0"/>
              </a:spcBef>
              <a:spcAft>
                <a:spcPct val="0"/>
              </a:spcAft>
              <a:defRPr sz="2400">
                <a:solidFill>
                  <a:schemeClr val="tx1"/>
                </a:solidFill>
                <a:latin typeface="Arial" charset="0"/>
              </a:defRPr>
            </a:lvl9pPr>
          </a:lstStyle>
          <a:p>
            <a:fld id="{AAD32E3C-035F-4884-A720-DDD805EB3F2F}" type="slidenum">
              <a:rPr lang="en-US" altLang="en-US" sz="1200">
                <a:latin typeface="Times" pitchFamily="1" charset="0"/>
              </a:rPr>
              <a:pPr/>
              <a:t>14</a:t>
            </a:fld>
            <a:endParaRPr lang="en-US" altLang="en-US" sz="1200" dirty="0">
              <a:latin typeface="Times" pitchFamily="1" charset="0"/>
            </a:endParaRPr>
          </a:p>
        </p:txBody>
      </p:sp>
      <p:sp>
        <p:nvSpPr>
          <p:cNvPr id="87043" name="Rectangle 2"/>
          <p:cNvSpPr>
            <a:spLocks noGrp="1" noRot="1" noChangeAspect="1" noChangeArrowheads="1" noTextEdit="1"/>
          </p:cNvSpPr>
          <p:nvPr>
            <p:ph type="sldImg"/>
          </p:nvPr>
        </p:nvSpPr>
        <p:spPr>
          <a:xfrm>
            <a:off x="2933700" y="534988"/>
            <a:ext cx="3560763" cy="2671762"/>
          </a:xfrm>
          <a:ln/>
        </p:spPr>
      </p:sp>
      <p:sp>
        <p:nvSpPr>
          <p:cNvPr id="870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100" b="1" dirty="0"/>
              <a:t>Requirements</a:t>
            </a:r>
          </a:p>
          <a:p>
            <a:pPr lvl="1"/>
            <a:r>
              <a:rPr lang="en-US" altLang="en-US" sz="2000" dirty="0"/>
              <a:t>Enrolled providers must agree to follow a set of federal and state requirements to participate in the VFC program </a:t>
            </a:r>
          </a:p>
          <a:p>
            <a:pPr lvl="1"/>
            <a:r>
              <a:rPr lang="en-US" altLang="en-US" sz="2000" dirty="0"/>
              <a:t>Must have appropriate vaccine storage equipment </a:t>
            </a:r>
          </a:p>
          <a:p>
            <a:pPr lvl="1"/>
            <a:r>
              <a:rPr lang="en-US" altLang="en-US" sz="2000" dirty="0"/>
              <a:t>Must complete a set of educational modules</a:t>
            </a:r>
          </a:p>
          <a:p>
            <a:pPr lvl="1"/>
            <a:r>
              <a:rPr lang="en-US" altLang="en-US" sz="2000" dirty="0"/>
              <a:t>All providers must have an initial VFC enrollment visit</a:t>
            </a:r>
          </a:p>
          <a:p>
            <a:pPr eaLnBrk="1" hangingPunct="1"/>
            <a:endParaRPr lang="en-US" altLang="en-US" dirty="0"/>
          </a:p>
        </p:txBody>
      </p:sp>
    </p:spTree>
    <p:extLst>
      <p:ext uri="{BB962C8B-B14F-4D97-AF65-F5344CB8AC3E}">
        <p14:creationId xmlns:p14="http://schemas.microsoft.com/office/powerpoint/2010/main" val="2254287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15</a:t>
            </a:fld>
            <a:endParaRPr lang="en-US"/>
          </a:p>
        </p:txBody>
      </p:sp>
    </p:spTree>
    <p:extLst>
      <p:ext uri="{BB962C8B-B14F-4D97-AF65-F5344CB8AC3E}">
        <p14:creationId xmlns:p14="http://schemas.microsoft.com/office/powerpoint/2010/main" val="123972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dirty="0"/>
              <a:t>This is a screen shot of the new enrollment page now available on EZIZ.</a:t>
            </a:r>
          </a:p>
        </p:txBody>
      </p:sp>
      <p:sp>
        <p:nvSpPr>
          <p:cNvPr id="4" name="Slide Number Placeholder 3"/>
          <p:cNvSpPr>
            <a:spLocks noGrp="1"/>
          </p:cNvSpPr>
          <p:nvPr>
            <p:ph type="sldNum" sz="quarter" idx="10"/>
          </p:nvPr>
        </p:nvSpPr>
        <p:spPr/>
        <p:txBody>
          <a:bodyPr/>
          <a:lstStyle/>
          <a:p>
            <a:fld id="{F1A70789-08A1-4A6B-BEE4-24895200F7D6}" type="slidenum">
              <a:rPr lang="en-US" smtClean="0"/>
              <a:t>16</a:t>
            </a:fld>
            <a:endParaRPr lang="en-US"/>
          </a:p>
        </p:txBody>
      </p:sp>
    </p:spTree>
    <p:extLst>
      <p:ext uri="{BB962C8B-B14F-4D97-AF65-F5344CB8AC3E}">
        <p14:creationId xmlns:p14="http://schemas.microsoft.com/office/powerpoint/2010/main" val="3991647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10">
              <a:defRPr sz="2400">
                <a:solidFill>
                  <a:schemeClr val="tx1"/>
                </a:solidFill>
                <a:latin typeface="Arial" charset="0"/>
              </a:defRPr>
            </a:lvl1pPr>
            <a:lvl2pPr marL="756940" indent="-291131" defTabSz="949410">
              <a:defRPr sz="2400">
                <a:solidFill>
                  <a:schemeClr val="tx1"/>
                </a:solidFill>
                <a:latin typeface="Arial" charset="0"/>
              </a:defRPr>
            </a:lvl2pPr>
            <a:lvl3pPr marL="1164523" indent="-232904" defTabSz="949410">
              <a:defRPr sz="2400">
                <a:solidFill>
                  <a:schemeClr val="tx1"/>
                </a:solidFill>
                <a:latin typeface="Arial" charset="0"/>
              </a:defRPr>
            </a:lvl3pPr>
            <a:lvl4pPr marL="1630333" indent="-232904" defTabSz="949410">
              <a:defRPr sz="2400">
                <a:solidFill>
                  <a:schemeClr val="tx1"/>
                </a:solidFill>
                <a:latin typeface="Arial" charset="0"/>
              </a:defRPr>
            </a:lvl4pPr>
            <a:lvl5pPr marL="2096143" indent="-232904" defTabSz="949410">
              <a:defRPr sz="2400">
                <a:solidFill>
                  <a:schemeClr val="tx1"/>
                </a:solidFill>
                <a:latin typeface="Arial" charset="0"/>
              </a:defRPr>
            </a:lvl5pPr>
            <a:lvl6pPr marL="2561950" indent="-232904" defTabSz="949410" eaLnBrk="0" fontAlgn="base" hangingPunct="0">
              <a:spcBef>
                <a:spcPct val="0"/>
              </a:spcBef>
              <a:spcAft>
                <a:spcPct val="0"/>
              </a:spcAft>
              <a:defRPr sz="2400">
                <a:solidFill>
                  <a:schemeClr val="tx1"/>
                </a:solidFill>
                <a:latin typeface="Arial" charset="0"/>
              </a:defRPr>
            </a:lvl6pPr>
            <a:lvl7pPr marL="3027760" indent="-232904" defTabSz="949410" eaLnBrk="0" fontAlgn="base" hangingPunct="0">
              <a:spcBef>
                <a:spcPct val="0"/>
              </a:spcBef>
              <a:spcAft>
                <a:spcPct val="0"/>
              </a:spcAft>
              <a:defRPr sz="2400">
                <a:solidFill>
                  <a:schemeClr val="tx1"/>
                </a:solidFill>
                <a:latin typeface="Arial" charset="0"/>
              </a:defRPr>
            </a:lvl7pPr>
            <a:lvl8pPr marL="3493570" indent="-232904" defTabSz="949410" eaLnBrk="0" fontAlgn="base" hangingPunct="0">
              <a:spcBef>
                <a:spcPct val="0"/>
              </a:spcBef>
              <a:spcAft>
                <a:spcPct val="0"/>
              </a:spcAft>
              <a:defRPr sz="2400">
                <a:solidFill>
                  <a:schemeClr val="tx1"/>
                </a:solidFill>
                <a:latin typeface="Arial" charset="0"/>
              </a:defRPr>
            </a:lvl8pPr>
            <a:lvl9pPr marL="3959379" indent="-232904" defTabSz="949410" eaLnBrk="0" fontAlgn="base" hangingPunct="0">
              <a:spcBef>
                <a:spcPct val="0"/>
              </a:spcBef>
              <a:spcAft>
                <a:spcPct val="0"/>
              </a:spcAft>
              <a:defRPr sz="2400">
                <a:solidFill>
                  <a:schemeClr val="tx1"/>
                </a:solidFill>
                <a:latin typeface="Arial" charset="0"/>
              </a:defRPr>
            </a:lvl9pPr>
          </a:lstStyle>
          <a:p>
            <a:fld id="{74EC4598-2352-4224-92AF-EAAA6792BE76}" type="slidenum">
              <a:rPr lang="en-US" altLang="en-US" sz="1200">
                <a:latin typeface="Times" pitchFamily="1" charset="0"/>
              </a:rPr>
              <a:pPr/>
              <a:t>17</a:t>
            </a:fld>
            <a:endParaRPr lang="en-US" altLang="en-US" sz="1200">
              <a:latin typeface="Times" pitchFamily="1" charset="0"/>
            </a:endParaRPr>
          </a:p>
        </p:txBody>
      </p:sp>
      <p:sp>
        <p:nvSpPr>
          <p:cNvPr id="88067" name="Rectangle 2"/>
          <p:cNvSpPr>
            <a:spLocks noGrp="1" noRot="1" noChangeAspect="1" noChangeArrowheads="1" noTextEdit="1"/>
          </p:cNvSpPr>
          <p:nvPr>
            <p:ph type="sldImg"/>
          </p:nvPr>
        </p:nvSpPr>
        <p:spPr>
          <a:xfrm>
            <a:off x="2933700" y="534988"/>
            <a:ext cx="3560763" cy="2671762"/>
          </a:xfrm>
          <a:ln/>
        </p:spPr>
      </p:sp>
      <p:sp>
        <p:nvSpPr>
          <p:cNvPr id="880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MDs, DO, NP.  No RNs</a:t>
            </a:r>
          </a:p>
        </p:txBody>
      </p:sp>
    </p:spTree>
    <p:extLst>
      <p:ext uri="{BB962C8B-B14F-4D97-AF65-F5344CB8AC3E}">
        <p14:creationId xmlns:p14="http://schemas.microsoft.com/office/powerpoint/2010/main" val="186098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capture all existing requirements and new requirements in our VFC Program participation Requirements At A glance.</a:t>
            </a:r>
          </a:p>
          <a:p>
            <a:endParaRPr lang="en-US" sz="1400" dirty="0"/>
          </a:p>
          <a:p>
            <a:r>
              <a:rPr lang="en-US" sz="1400" dirty="0"/>
              <a:t>This document is available on </a:t>
            </a:r>
            <a:r>
              <a:rPr lang="en-US" sz="1400" dirty="0" err="1"/>
              <a:t>eziz</a:t>
            </a:r>
            <a:r>
              <a:rPr lang="en-US" sz="1400" dirty="0"/>
              <a:t> and it highlights new requirements as well as resources and job aids that help provider implement, comply and train staff on new requirements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4917680-4D86-4161-AED0-DCC3EC0A0C7C}" type="slidenum">
              <a:rPr lang="en-US" smtClean="0"/>
              <a:t>18</a:t>
            </a:fld>
            <a:endParaRPr lang="en-US"/>
          </a:p>
        </p:txBody>
      </p:sp>
    </p:spTree>
    <p:extLst>
      <p:ext uri="{BB962C8B-B14F-4D97-AF65-F5344CB8AC3E}">
        <p14:creationId xmlns:p14="http://schemas.microsoft.com/office/powerpoint/2010/main" val="1575297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2933700" y="534988"/>
            <a:ext cx="3560763" cy="2671762"/>
          </a:xfrm>
          <a:ln/>
        </p:spPr>
      </p:sp>
      <p:sp>
        <p:nvSpPr>
          <p:cNvPr id="983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Preparing, Administering, Storing and monitoring temperatures</a:t>
            </a:r>
          </a:p>
        </p:txBody>
      </p:sp>
      <p:sp>
        <p:nvSpPr>
          <p:cNvPr id="983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10">
              <a:defRPr sz="2400">
                <a:solidFill>
                  <a:schemeClr val="tx1"/>
                </a:solidFill>
                <a:latin typeface="Arial" charset="0"/>
              </a:defRPr>
            </a:lvl1pPr>
            <a:lvl2pPr marL="756940" indent="-291131" defTabSz="949410">
              <a:defRPr sz="2400">
                <a:solidFill>
                  <a:schemeClr val="tx1"/>
                </a:solidFill>
                <a:latin typeface="Arial" charset="0"/>
              </a:defRPr>
            </a:lvl2pPr>
            <a:lvl3pPr marL="1164523" indent="-232904" defTabSz="949410">
              <a:defRPr sz="2400">
                <a:solidFill>
                  <a:schemeClr val="tx1"/>
                </a:solidFill>
                <a:latin typeface="Arial" charset="0"/>
              </a:defRPr>
            </a:lvl3pPr>
            <a:lvl4pPr marL="1630333" indent="-232904" defTabSz="949410">
              <a:defRPr sz="2400">
                <a:solidFill>
                  <a:schemeClr val="tx1"/>
                </a:solidFill>
                <a:latin typeface="Arial" charset="0"/>
              </a:defRPr>
            </a:lvl4pPr>
            <a:lvl5pPr marL="2096143" indent="-232904" defTabSz="949410">
              <a:defRPr sz="2400">
                <a:solidFill>
                  <a:schemeClr val="tx1"/>
                </a:solidFill>
                <a:latin typeface="Arial" charset="0"/>
              </a:defRPr>
            </a:lvl5pPr>
            <a:lvl6pPr marL="2561950" indent="-232904" defTabSz="949410" eaLnBrk="0" fontAlgn="base" hangingPunct="0">
              <a:spcBef>
                <a:spcPct val="0"/>
              </a:spcBef>
              <a:spcAft>
                <a:spcPct val="0"/>
              </a:spcAft>
              <a:defRPr sz="2400">
                <a:solidFill>
                  <a:schemeClr val="tx1"/>
                </a:solidFill>
                <a:latin typeface="Arial" charset="0"/>
              </a:defRPr>
            </a:lvl6pPr>
            <a:lvl7pPr marL="3027760" indent="-232904" defTabSz="949410" eaLnBrk="0" fontAlgn="base" hangingPunct="0">
              <a:spcBef>
                <a:spcPct val="0"/>
              </a:spcBef>
              <a:spcAft>
                <a:spcPct val="0"/>
              </a:spcAft>
              <a:defRPr sz="2400">
                <a:solidFill>
                  <a:schemeClr val="tx1"/>
                </a:solidFill>
                <a:latin typeface="Arial" charset="0"/>
              </a:defRPr>
            </a:lvl7pPr>
            <a:lvl8pPr marL="3493570" indent="-232904" defTabSz="949410" eaLnBrk="0" fontAlgn="base" hangingPunct="0">
              <a:spcBef>
                <a:spcPct val="0"/>
              </a:spcBef>
              <a:spcAft>
                <a:spcPct val="0"/>
              </a:spcAft>
              <a:defRPr sz="2400">
                <a:solidFill>
                  <a:schemeClr val="tx1"/>
                </a:solidFill>
                <a:latin typeface="Arial" charset="0"/>
              </a:defRPr>
            </a:lvl8pPr>
            <a:lvl9pPr marL="3959379" indent="-232904" defTabSz="949410" eaLnBrk="0" fontAlgn="base" hangingPunct="0">
              <a:spcBef>
                <a:spcPct val="0"/>
              </a:spcBef>
              <a:spcAft>
                <a:spcPct val="0"/>
              </a:spcAft>
              <a:defRPr sz="2400">
                <a:solidFill>
                  <a:schemeClr val="tx1"/>
                </a:solidFill>
                <a:latin typeface="Arial" charset="0"/>
              </a:defRPr>
            </a:lvl9pPr>
          </a:lstStyle>
          <a:p>
            <a:fld id="{317B2868-1AE4-4C65-AA87-8BF935D87366}" type="slidenum">
              <a:rPr lang="en-US" altLang="en-US" sz="1200">
                <a:latin typeface="Times" pitchFamily="1" charset="0"/>
              </a:rPr>
              <a:pPr/>
              <a:t>19</a:t>
            </a:fld>
            <a:endParaRPr lang="en-US" altLang="en-US" sz="1200">
              <a:latin typeface="Times" pitchFamily="1" charset="0"/>
            </a:endParaRPr>
          </a:p>
        </p:txBody>
      </p:sp>
    </p:spTree>
    <p:extLst>
      <p:ext uri="{BB962C8B-B14F-4D97-AF65-F5344CB8AC3E}">
        <p14:creationId xmlns:p14="http://schemas.microsoft.com/office/powerpoint/2010/main" val="1232930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2</a:t>
            </a:fld>
            <a:endParaRPr lang="en-US"/>
          </a:p>
        </p:txBody>
      </p:sp>
    </p:spTree>
    <p:extLst>
      <p:ext uri="{BB962C8B-B14F-4D97-AF65-F5344CB8AC3E}">
        <p14:creationId xmlns:p14="http://schemas.microsoft.com/office/powerpoint/2010/main" val="232834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b="1" dirty="0"/>
              <a:t>Recertification:</a:t>
            </a:r>
            <a:endParaRPr lang="en-US" dirty="0"/>
          </a:p>
          <a:p>
            <a:r>
              <a:rPr lang="en-US" dirty="0"/>
              <a:t> </a:t>
            </a:r>
            <a:endParaRPr lang="en-US" sz="1600" b="1" u="sng" dirty="0"/>
          </a:p>
          <a:p>
            <a:r>
              <a:rPr lang="en-US" sz="1600" b="1" u="sng" dirty="0"/>
              <a:t>·         Due date was January 21, 2019</a:t>
            </a:r>
          </a:p>
          <a:p>
            <a:r>
              <a:rPr lang="en-US" dirty="0"/>
              <a:t>o   </a:t>
            </a:r>
            <a:r>
              <a:rPr lang="en-US" b="1" dirty="0"/>
              <a:t>3,321</a:t>
            </a:r>
            <a:r>
              <a:rPr lang="en-US" dirty="0"/>
              <a:t> providers have completed 2019 Recertification</a:t>
            </a:r>
          </a:p>
          <a:p>
            <a:r>
              <a:rPr lang="en-US" dirty="0"/>
              <a:t>o   </a:t>
            </a:r>
            <a:r>
              <a:rPr lang="en-US" b="1" dirty="0"/>
              <a:t>320</a:t>
            </a:r>
            <a:r>
              <a:rPr lang="en-US" dirty="0"/>
              <a:t> providers are delinquent (see attached list sorted by Region)</a:t>
            </a:r>
          </a:p>
          <a:p>
            <a:r>
              <a:rPr lang="en-US" dirty="0"/>
              <a:t>·         Targeted reminder communication sent to delinquent Recertification providers, January 30</a:t>
            </a:r>
          </a:p>
          <a:p>
            <a:r>
              <a:rPr lang="en-US" dirty="0"/>
              <a:t>·         At that time We let these providers know that their accounts will be suspended on February 1 if they do not complete Recertification. </a:t>
            </a:r>
          </a:p>
          <a:p>
            <a:endParaRPr lang="en-US" dirty="0"/>
          </a:p>
          <a:p>
            <a:pPr marL="171450" indent="-171450">
              <a:buFont typeface="Arial" panose="020B0604020202020204" pitchFamily="34" charset="0"/>
              <a:buChar char="•"/>
            </a:pPr>
            <a:r>
              <a:rPr lang="en-US" sz="1400" b="1" dirty="0"/>
              <a:t>This will lead to eventual account termination (date TBD).</a:t>
            </a:r>
          </a:p>
        </p:txBody>
      </p:sp>
      <p:sp>
        <p:nvSpPr>
          <p:cNvPr id="4" name="Slide Number Placeholder 3"/>
          <p:cNvSpPr>
            <a:spLocks noGrp="1"/>
          </p:cNvSpPr>
          <p:nvPr>
            <p:ph type="sldNum" sz="quarter" idx="10"/>
          </p:nvPr>
        </p:nvSpPr>
        <p:spPr/>
        <p:txBody>
          <a:bodyPr/>
          <a:lstStyle/>
          <a:p>
            <a:fld id="{F1A70789-08A1-4A6B-BEE4-24895200F7D6}" type="slidenum">
              <a:rPr lang="en-US" smtClean="0"/>
              <a:t>20</a:t>
            </a:fld>
            <a:endParaRPr lang="en-US"/>
          </a:p>
        </p:txBody>
      </p:sp>
    </p:spTree>
    <p:extLst>
      <p:ext uri="{BB962C8B-B14F-4D97-AF65-F5344CB8AC3E}">
        <p14:creationId xmlns:p14="http://schemas.microsoft.com/office/powerpoint/2010/main" val="1168284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21</a:t>
            </a:fld>
            <a:endParaRPr lang="en-US"/>
          </a:p>
        </p:txBody>
      </p:sp>
    </p:spTree>
    <p:extLst>
      <p:ext uri="{BB962C8B-B14F-4D97-AF65-F5344CB8AC3E}">
        <p14:creationId xmlns:p14="http://schemas.microsoft.com/office/powerpoint/2010/main" val="2953088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22</a:t>
            </a:fld>
            <a:endParaRPr lang="en-US"/>
          </a:p>
        </p:txBody>
      </p:sp>
    </p:spTree>
    <p:extLst>
      <p:ext uri="{BB962C8B-B14F-4D97-AF65-F5344CB8AC3E}">
        <p14:creationId xmlns:p14="http://schemas.microsoft.com/office/powerpoint/2010/main" val="1854021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23</a:t>
            </a:fld>
            <a:endParaRPr lang="en-US"/>
          </a:p>
        </p:txBody>
      </p:sp>
    </p:spTree>
    <p:extLst>
      <p:ext uri="{BB962C8B-B14F-4D97-AF65-F5344CB8AC3E}">
        <p14:creationId xmlns:p14="http://schemas.microsoft.com/office/powerpoint/2010/main" val="4234620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24</a:t>
            </a:fld>
            <a:endParaRPr lang="en-US"/>
          </a:p>
        </p:txBody>
      </p:sp>
    </p:spTree>
    <p:extLst>
      <p:ext uri="{BB962C8B-B14F-4D97-AF65-F5344CB8AC3E}">
        <p14:creationId xmlns:p14="http://schemas.microsoft.com/office/powerpoint/2010/main" val="446245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25</a:t>
            </a:fld>
            <a:endParaRPr lang="en-US"/>
          </a:p>
        </p:txBody>
      </p:sp>
    </p:spTree>
    <p:extLst>
      <p:ext uri="{BB962C8B-B14F-4D97-AF65-F5344CB8AC3E}">
        <p14:creationId xmlns:p14="http://schemas.microsoft.com/office/powerpoint/2010/main" val="282581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26</a:t>
            </a:fld>
            <a:endParaRPr lang="en-US"/>
          </a:p>
        </p:txBody>
      </p:sp>
    </p:spTree>
    <p:extLst>
      <p:ext uri="{BB962C8B-B14F-4D97-AF65-F5344CB8AC3E}">
        <p14:creationId xmlns:p14="http://schemas.microsoft.com/office/powerpoint/2010/main" val="2618034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2933700" y="534988"/>
            <a:ext cx="3560763" cy="2671762"/>
          </a:xfrm>
          <a:ln/>
        </p:spPr>
      </p:sp>
      <p:sp>
        <p:nvSpPr>
          <p:cNvPr id="911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11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10">
              <a:defRPr sz="2400">
                <a:solidFill>
                  <a:schemeClr val="tx1"/>
                </a:solidFill>
                <a:latin typeface="Arial" charset="0"/>
              </a:defRPr>
            </a:lvl1pPr>
            <a:lvl2pPr marL="756940" indent="-291131" defTabSz="949410">
              <a:defRPr sz="2400">
                <a:solidFill>
                  <a:schemeClr val="tx1"/>
                </a:solidFill>
                <a:latin typeface="Arial" charset="0"/>
              </a:defRPr>
            </a:lvl2pPr>
            <a:lvl3pPr marL="1164523" indent="-232904" defTabSz="949410">
              <a:defRPr sz="2400">
                <a:solidFill>
                  <a:schemeClr val="tx1"/>
                </a:solidFill>
                <a:latin typeface="Arial" charset="0"/>
              </a:defRPr>
            </a:lvl3pPr>
            <a:lvl4pPr marL="1630333" indent="-232904" defTabSz="949410">
              <a:defRPr sz="2400">
                <a:solidFill>
                  <a:schemeClr val="tx1"/>
                </a:solidFill>
                <a:latin typeface="Arial" charset="0"/>
              </a:defRPr>
            </a:lvl4pPr>
            <a:lvl5pPr marL="2096143" indent="-232904" defTabSz="949410">
              <a:defRPr sz="2400">
                <a:solidFill>
                  <a:schemeClr val="tx1"/>
                </a:solidFill>
                <a:latin typeface="Arial" charset="0"/>
              </a:defRPr>
            </a:lvl5pPr>
            <a:lvl6pPr marL="2561950" indent="-232904" defTabSz="949410" eaLnBrk="0" fontAlgn="base" hangingPunct="0">
              <a:spcBef>
                <a:spcPct val="0"/>
              </a:spcBef>
              <a:spcAft>
                <a:spcPct val="0"/>
              </a:spcAft>
              <a:defRPr sz="2400">
                <a:solidFill>
                  <a:schemeClr val="tx1"/>
                </a:solidFill>
                <a:latin typeface="Arial" charset="0"/>
              </a:defRPr>
            </a:lvl6pPr>
            <a:lvl7pPr marL="3027760" indent="-232904" defTabSz="949410" eaLnBrk="0" fontAlgn="base" hangingPunct="0">
              <a:spcBef>
                <a:spcPct val="0"/>
              </a:spcBef>
              <a:spcAft>
                <a:spcPct val="0"/>
              </a:spcAft>
              <a:defRPr sz="2400">
                <a:solidFill>
                  <a:schemeClr val="tx1"/>
                </a:solidFill>
                <a:latin typeface="Arial" charset="0"/>
              </a:defRPr>
            </a:lvl7pPr>
            <a:lvl8pPr marL="3493570" indent="-232904" defTabSz="949410" eaLnBrk="0" fontAlgn="base" hangingPunct="0">
              <a:spcBef>
                <a:spcPct val="0"/>
              </a:spcBef>
              <a:spcAft>
                <a:spcPct val="0"/>
              </a:spcAft>
              <a:defRPr sz="2400">
                <a:solidFill>
                  <a:schemeClr val="tx1"/>
                </a:solidFill>
                <a:latin typeface="Arial" charset="0"/>
              </a:defRPr>
            </a:lvl8pPr>
            <a:lvl9pPr marL="3959379" indent="-232904" defTabSz="949410" eaLnBrk="0" fontAlgn="base" hangingPunct="0">
              <a:spcBef>
                <a:spcPct val="0"/>
              </a:spcBef>
              <a:spcAft>
                <a:spcPct val="0"/>
              </a:spcAft>
              <a:defRPr sz="2400">
                <a:solidFill>
                  <a:schemeClr val="tx1"/>
                </a:solidFill>
                <a:latin typeface="Arial" charset="0"/>
              </a:defRPr>
            </a:lvl9pPr>
          </a:lstStyle>
          <a:p>
            <a:fld id="{C1DDD542-C79F-4392-89F5-12135D668E38}" type="slidenum">
              <a:rPr lang="en-US" altLang="en-US" sz="1200">
                <a:latin typeface="Times" pitchFamily="1" charset="0"/>
              </a:rPr>
              <a:pPr/>
              <a:t>27</a:t>
            </a:fld>
            <a:endParaRPr lang="en-US" altLang="en-US" sz="1200">
              <a:latin typeface="Times" pitchFamily="1" charset="0"/>
            </a:endParaRPr>
          </a:p>
        </p:txBody>
      </p:sp>
    </p:spTree>
    <p:extLst>
      <p:ext uri="{BB962C8B-B14F-4D97-AF65-F5344CB8AC3E}">
        <p14:creationId xmlns:p14="http://schemas.microsoft.com/office/powerpoint/2010/main" val="159305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4"/>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10">
              <a:defRPr sz="2400">
                <a:solidFill>
                  <a:schemeClr val="tx1"/>
                </a:solidFill>
                <a:latin typeface="Arial" charset="0"/>
              </a:defRPr>
            </a:lvl1pPr>
            <a:lvl2pPr marL="756940" indent="-291131" defTabSz="949410">
              <a:defRPr sz="2400">
                <a:solidFill>
                  <a:schemeClr val="tx1"/>
                </a:solidFill>
                <a:latin typeface="Arial" charset="0"/>
              </a:defRPr>
            </a:lvl2pPr>
            <a:lvl3pPr marL="1164523" indent="-232904" defTabSz="949410">
              <a:defRPr sz="2400">
                <a:solidFill>
                  <a:schemeClr val="tx1"/>
                </a:solidFill>
                <a:latin typeface="Arial" charset="0"/>
              </a:defRPr>
            </a:lvl3pPr>
            <a:lvl4pPr marL="1630333" indent="-232904" defTabSz="949410">
              <a:defRPr sz="2400">
                <a:solidFill>
                  <a:schemeClr val="tx1"/>
                </a:solidFill>
                <a:latin typeface="Arial" charset="0"/>
              </a:defRPr>
            </a:lvl4pPr>
            <a:lvl5pPr marL="2096143" indent="-232904" defTabSz="949410">
              <a:defRPr sz="2400">
                <a:solidFill>
                  <a:schemeClr val="tx1"/>
                </a:solidFill>
                <a:latin typeface="Arial" charset="0"/>
              </a:defRPr>
            </a:lvl5pPr>
            <a:lvl6pPr marL="2561950" indent="-232904" defTabSz="949410" eaLnBrk="0" fontAlgn="base" hangingPunct="0">
              <a:spcBef>
                <a:spcPct val="0"/>
              </a:spcBef>
              <a:spcAft>
                <a:spcPct val="0"/>
              </a:spcAft>
              <a:defRPr sz="2400">
                <a:solidFill>
                  <a:schemeClr val="tx1"/>
                </a:solidFill>
                <a:latin typeface="Arial" charset="0"/>
              </a:defRPr>
            </a:lvl6pPr>
            <a:lvl7pPr marL="3027760" indent="-232904" defTabSz="949410" eaLnBrk="0" fontAlgn="base" hangingPunct="0">
              <a:spcBef>
                <a:spcPct val="0"/>
              </a:spcBef>
              <a:spcAft>
                <a:spcPct val="0"/>
              </a:spcAft>
              <a:defRPr sz="2400">
                <a:solidFill>
                  <a:schemeClr val="tx1"/>
                </a:solidFill>
                <a:latin typeface="Arial" charset="0"/>
              </a:defRPr>
            </a:lvl7pPr>
            <a:lvl8pPr marL="3493570" indent="-232904" defTabSz="949410" eaLnBrk="0" fontAlgn="base" hangingPunct="0">
              <a:spcBef>
                <a:spcPct val="0"/>
              </a:spcBef>
              <a:spcAft>
                <a:spcPct val="0"/>
              </a:spcAft>
              <a:defRPr sz="2400">
                <a:solidFill>
                  <a:schemeClr val="tx1"/>
                </a:solidFill>
                <a:latin typeface="Arial" charset="0"/>
              </a:defRPr>
            </a:lvl8pPr>
            <a:lvl9pPr marL="3959379" indent="-232904" defTabSz="949410" eaLnBrk="0" fontAlgn="base" hangingPunct="0">
              <a:spcBef>
                <a:spcPct val="0"/>
              </a:spcBef>
              <a:spcAft>
                <a:spcPct val="0"/>
              </a:spcAft>
              <a:defRPr sz="2400">
                <a:solidFill>
                  <a:schemeClr val="tx1"/>
                </a:solidFill>
                <a:latin typeface="Arial" charset="0"/>
              </a:defRPr>
            </a:lvl9pPr>
          </a:lstStyle>
          <a:p>
            <a:fld id="{DEF7F71F-0249-4F11-BB83-25E1A922FE31}" type="slidenum">
              <a:rPr lang="en-US" altLang="en-US" sz="1200">
                <a:latin typeface="Times" pitchFamily="1" charset="0"/>
              </a:rPr>
              <a:pPr/>
              <a:t>28</a:t>
            </a:fld>
            <a:endParaRPr lang="en-US" altLang="en-US" sz="1200">
              <a:latin typeface="Times" pitchFamily="1" charset="0"/>
            </a:endParaRPr>
          </a:p>
        </p:txBody>
      </p:sp>
      <p:sp>
        <p:nvSpPr>
          <p:cNvPr id="92163" name="Rectangle 2"/>
          <p:cNvSpPr>
            <a:spLocks noGrp="1" noRot="1" noChangeAspect="1" noChangeArrowheads="1" noTextEdit="1"/>
          </p:cNvSpPr>
          <p:nvPr>
            <p:ph type="sldImg"/>
          </p:nvPr>
        </p:nvSpPr>
        <p:spPr>
          <a:xfrm>
            <a:off x="2657475" y="163513"/>
            <a:ext cx="4051300" cy="3038475"/>
          </a:xfrm>
          <a:ln/>
        </p:spPr>
      </p:sp>
      <p:sp>
        <p:nvSpPr>
          <p:cNvPr id="921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200987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think you are going to need more vaccine than usual for peak vaccine times (back to school or Flu) you need to make a comment in your order. If you are consistently running out of vaccine you may need to update your patient profile.</a:t>
            </a:r>
          </a:p>
        </p:txBody>
      </p:sp>
      <p:sp>
        <p:nvSpPr>
          <p:cNvPr id="4" name="Slide Number Placeholder 3"/>
          <p:cNvSpPr>
            <a:spLocks noGrp="1"/>
          </p:cNvSpPr>
          <p:nvPr>
            <p:ph type="sldNum" sz="quarter" idx="10"/>
          </p:nvPr>
        </p:nvSpPr>
        <p:spPr/>
        <p:txBody>
          <a:bodyPr/>
          <a:lstStyle/>
          <a:p>
            <a:fld id="{F1A70789-08A1-4A6B-BEE4-24895200F7D6}" type="slidenum">
              <a:rPr lang="en-US" smtClean="0"/>
              <a:t>29</a:t>
            </a:fld>
            <a:endParaRPr lang="en-US"/>
          </a:p>
        </p:txBody>
      </p:sp>
    </p:spTree>
    <p:extLst>
      <p:ext uri="{BB962C8B-B14F-4D97-AF65-F5344CB8AC3E}">
        <p14:creationId xmlns:p14="http://schemas.microsoft.com/office/powerpoint/2010/main" val="3066170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3</a:t>
            </a:fld>
            <a:endParaRPr lang="en-US"/>
          </a:p>
        </p:txBody>
      </p:sp>
    </p:spTree>
    <p:extLst>
      <p:ext uri="{BB962C8B-B14F-4D97-AF65-F5344CB8AC3E}">
        <p14:creationId xmlns:p14="http://schemas.microsoft.com/office/powerpoint/2010/main" val="85814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30</a:t>
            </a:fld>
            <a:endParaRPr lang="en-US"/>
          </a:p>
        </p:txBody>
      </p:sp>
    </p:spTree>
    <p:extLst>
      <p:ext uri="{BB962C8B-B14F-4D97-AF65-F5344CB8AC3E}">
        <p14:creationId xmlns:p14="http://schemas.microsoft.com/office/powerpoint/2010/main" val="1521589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31</a:t>
            </a:fld>
            <a:endParaRPr lang="en-US"/>
          </a:p>
        </p:txBody>
      </p:sp>
    </p:spTree>
    <p:extLst>
      <p:ext uri="{BB962C8B-B14F-4D97-AF65-F5344CB8AC3E}">
        <p14:creationId xmlns:p14="http://schemas.microsoft.com/office/powerpoint/2010/main" val="1623645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32</a:t>
            </a:fld>
            <a:endParaRPr lang="en-US"/>
          </a:p>
        </p:txBody>
      </p:sp>
    </p:spTree>
    <p:extLst>
      <p:ext uri="{BB962C8B-B14F-4D97-AF65-F5344CB8AC3E}">
        <p14:creationId xmlns:p14="http://schemas.microsoft.com/office/powerpoint/2010/main" val="4271043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2933700" y="534988"/>
            <a:ext cx="3560763" cy="2671762"/>
          </a:xfrm>
          <a:ln/>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2000"/>
              <a:t>IN reality …. the “Vaccine Order Form” is a multi-purpose form</a:t>
            </a:r>
          </a:p>
          <a:p>
            <a:pPr lvl="1" eaLnBrk="1" hangingPunct="1">
              <a:lnSpc>
                <a:spcPct val="80000"/>
              </a:lnSpc>
            </a:pPr>
            <a:r>
              <a:rPr lang="en-US" altLang="en-US" sz="2000">
                <a:solidFill>
                  <a:schemeClr val="folHlink"/>
                </a:solidFill>
              </a:rPr>
              <a:t>Vaccine Delivery- Top Section</a:t>
            </a:r>
          </a:p>
          <a:p>
            <a:pPr lvl="2" eaLnBrk="1" hangingPunct="1">
              <a:lnSpc>
                <a:spcPct val="80000"/>
              </a:lnSpc>
            </a:pPr>
            <a:r>
              <a:rPr lang="en-US" altLang="en-US" sz="2000"/>
              <a:t>Ensure vaccines arrive at the correct location and at specified delivery times</a:t>
            </a:r>
          </a:p>
          <a:p>
            <a:pPr lvl="1" eaLnBrk="1" hangingPunct="1">
              <a:lnSpc>
                <a:spcPct val="80000"/>
              </a:lnSpc>
            </a:pPr>
            <a:r>
              <a:rPr lang="en-US" altLang="en-US" sz="2000">
                <a:solidFill>
                  <a:schemeClr val="folHlink"/>
                </a:solidFill>
              </a:rPr>
              <a:t>Vaccine Accountability-Columns 1-4</a:t>
            </a:r>
          </a:p>
          <a:p>
            <a:pPr lvl="2" eaLnBrk="1" hangingPunct="1">
              <a:lnSpc>
                <a:spcPct val="80000"/>
              </a:lnSpc>
            </a:pPr>
            <a:r>
              <a:rPr lang="en-US" altLang="en-US" sz="2000"/>
              <a:t>Ensure VFC vaccines are appropriately accounted for</a:t>
            </a:r>
          </a:p>
          <a:p>
            <a:pPr lvl="2" eaLnBrk="1" hangingPunct="1">
              <a:lnSpc>
                <a:spcPct val="80000"/>
              </a:lnSpc>
            </a:pPr>
            <a:r>
              <a:rPr lang="en-US" altLang="en-US" sz="2000"/>
              <a:t>Monitor vaccine expiration dates</a:t>
            </a:r>
          </a:p>
          <a:p>
            <a:pPr lvl="2" eaLnBrk="1" hangingPunct="1">
              <a:lnSpc>
                <a:spcPct val="80000"/>
              </a:lnSpc>
            </a:pPr>
            <a:r>
              <a:rPr lang="en-US" altLang="en-US" sz="2000"/>
              <a:t>Verify the appropriateness of a vaccine order </a:t>
            </a:r>
          </a:p>
          <a:p>
            <a:pPr lvl="1" eaLnBrk="1" hangingPunct="1">
              <a:lnSpc>
                <a:spcPct val="80000"/>
              </a:lnSpc>
            </a:pPr>
            <a:r>
              <a:rPr lang="en-US" altLang="en-US" sz="2000">
                <a:solidFill>
                  <a:schemeClr val="folHlink"/>
                </a:solidFill>
              </a:rPr>
              <a:t>New Vaccine Requests- 5-6</a:t>
            </a:r>
          </a:p>
          <a:p>
            <a:pPr eaLnBrk="1" hangingPunct="1">
              <a:lnSpc>
                <a:spcPct val="80000"/>
              </a:lnSpc>
            </a:pPr>
            <a:endParaRPr lang="en-US" altLang="en-US" sz="2000">
              <a:solidFill>
                <a:schemeClr val="folHlink"/>
              </a:solidFill>
            </a:endParaRPr>
          </a:p>
          <a:p>
            <a:pPr eaLnBrk="1" hangingPunct="1">
              <a:lnSpc>
                <a:spcPct val="80000"/>
              </a:lnSpc>
            </a:pPr>
            <a:r>
              <a:rPr lang="en-US" altLang="en-US" sz="2000"/>
              <a:t>Each of the four sections of the VFC order form must be completed fully and accurately</a:t>
            </a:r>
          </a:p>
          <a:p>
            <a:pPr eaLnBrk="1" hangingPunct="1">
              <a:lnSpc>
                <a:spcPct val="80000"/>
              </a:lnSpc>
            </a:pPr>
            <a:endParaRPr lang="en-US" altLang="en-US" sz="2000"/>
          </a:p>
          <a:p>
            <a:pPr eaLnBrk="1" hangingPunct="1">
              <a:lnSpc>
                <a:spcPct val="80000"/>
              </a:lnSpc>
            </a:pPr>
            <a:r>
              <a:rPr lang="en-US" altLang="en-US" sz="2000"/>
              <a:t>It is the responsibility of clinic’s staff to complete and submit VFC vaccine requests</a:t>
            </a:r>
          </a:p>
          <a:p>
            <a:endParaRPr lang="en-US" altLang="en-US"/>
          </a:p>
        </p:txBody>
      </p:sp>
      <p:sp>
        <p:nvSpPr>
          <p:cNvPr id="93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10">
              <a:defRPr sz="2400">
                <a:solidFill>
                  <a:schemeClr val="tx1"/>
                </a:solidFill>
                <a:latin typeface="Arial" charset="0"/>
              </a:defRPr>
            </a:lvl1pPr>
            <a:lvl2pPr marL="756940" indent="-291131" defTabSz="949410">
              <a:defRPr sz="2400">
                <a:solidFill>
                  <a:schemeClr val="tx1"/>
                </a:solidFill>
                <a:latin typeface="Arial" charset="0"/>
              </a:defRPr>
            </a:lvl2pPr>
            <a:lvl3pPr marL="1164523" indent="-232904" defTabSz="949410">
              <a:defRPr sz="2400">
                <a:solidFill>
                  <a:schemeClr val="tx1"/>
                </a:solidFill>
                <a:latin typeface="Arial" charset="0"/>
              </a:defRPr>
            </a:lvl3pPr>
            <a:lvl4pPr marL="1630333" indent="-232904" defTabSz="949410">
              <a:defRPr sz="2400">
                <a:solidFill>
                  <a:schemeClr val="tx1"/>
                </a:solidFill>
                <a:latin typeface="Arial" charset="0"/>
              </a:defRPr>
            </a:lvl4pPr>
            <a:lvl5pPr marL="2096143" indent="-232904" defTabSz="949410">
              <a:defRPr sz="2400">
                <a:solidFill>
                  <a:schemeClr val="tx1"/>
                </a:solidFill>
                <a:latin typeface="Arial" charset="0"/>
              </a:defRPr>
            </a:lvl5pPr>
            <a:lvl6pPr marL="2561950" indent="-232904" defTabSz="949410" eaLnBrk="0" fontAlgn="base" hangingPunct="0">
              <a:spcBef>
                <a:spcPct val="0"/>
              </a:spcBef>
              <a:spcAft>
                <a:spcPct val="0"/>
              </a:spcAft>
              <a:defRPr sz="2400">
                <a:solidFill>
                  <a:schemeClr val="tx1"/>
                </a:solidFill>
                <a:latin typeface="Arial" charset="0"/>
              </a:defRPr>
            </a:lvl6pPr>
            <a:lvl7pPr marL="3027760" indent="-232904" defTabSz="949410" eaLnBrk="0" fontAlgn="base" hangingPunct="0">
              <a:spcBef>
                <a:spcPct val="0"/>
              </a:spcBef>
              <a:spcAft>
                <a:spcPct val="0"/>
              </a:spcAft>
              <a:defRPr sz="2400">
                <a:solidFill>
                  <a:schemeClr val="tx1"/>
                </a:solidFill>
                <a:latin typeface="Arial" charset="0"/>
              </a:defRPr>
            </a:lvl7pPr>
            <a:lvl8pPr marL="3493570" indent="-232904" defTabSz="949410" eaLnBrk="0" fontAlgn="base" hangingPunct="0">
              <a:spcBef>
                <a:spcPct val="0"/>
              </a:spcBef>
              <a:spcAft>
                <a:spcPct val="0"/>
              </a:spcAft>
              <a:defRPr sz="2400">
                <a:solidFill>
                  <a:schemeClr val="tx1"/>
                </a:solidFill>
                <a:latin typeface="Arial" charset="0"/>
              </a:defRPr>
            </a:lvl8pPr>
            <a:lvl9pPr marL="3959379" indent="-232904" defTabSz="949410" eaLnBrk="0" fontAlgn="base" hangingPunct="0">
              <a:spcBef>
                <a:spcPct val="0"/>
              </a:spcBef>
              <a:spcAft>
                <a:spcPct val="0"/>
              </a:spcAft>
              <a:defRPr sz="2400">
                <a:solidFill>
                  <a:schemeClr val="tx1"/>
                </a:solidFill>
                <a:latin typeface="Arial" charset="0"/>
              </a:defRPr>
            </a:lvl9pPr>
          </a:lstStyle>
          <a:p>
            <a:fld id="{EA73B9F3-A6EC-4E05-A901-C295EAE84082}" type="slidenum">
              <a:rPr lang="en-US" altLang="en-US" sz="1200">
                <a:latin typeface="Times" pitchFamily="1" charset="0"/>
              </a:rPr>
              <a:pPr/>
              <a:t>33</a:t>
            </a:fld>
            <a:endParaRPr lang="en-US" altLang="en-US" sz="1200">
              <a:latin typeface="Times" pitchFamily="1" charset="0"/>
            </a:endParaRPr>
          </a:p>
        </p:txBody>
      </p:sp>
    </p:spTree>
    <p:extLst>
      <p:ext uri="{BB962C8B-B14F-4D97-AF65-F5344CB8AC3E}">
        <p14:creationId xmlns:p14="http://schemas.microsoft.com/office/powerpoint/2010/main" val="228825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34</a:t>
            </a:fld>
            <a:endParaRPr lang="en-US"/>
          </a:p>
        </p:txBody>
      </p:sp>
    </p:spTree>
    <p:extLst>
      <p:ext uri="{BB962C8B-B14F-4D97-AF65-F5344CB8AC3E}">
        <p14:creationId xmlns:p14="http://schemas.microsoft.com/office/powerpoint/2010/main" val="36934741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35</a:t>
            </a:fld>
            <a:endParaRPr lang="en-US"/>
          </a:p>
        </p:txBody>
      </p:sp>
    </p:spTree>
    <p:extLst>
      <p:ext uri="{BB962C8B-B14F-4D97-AF65-F5344CB8AC3E}">
        <p14:creationId xmlns:p14="http://schemas.microsoft.com/office/powerpoint/2010/main" val="457256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36</a:t>
            </a:fld>
            <a:endParaRPr lang="en-US"/>
          </a:p>
        </p:txBody>
      </p:sp>
    </p:spTree>
    <p:extLst>
      <p:ext uri="{BB962C8B-B14F-4D97-AF65-F5344CB8AC3E}">
        <p14:creationId xmlns:p14="http://schemas.microsoft.com/office/powerpoint/2010/main" val="9142674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37</a:t>
            </a:fld>
            <a:endParaRPr lang="en-US"/>
          </a:p>
        </p:txBody>
      </p:sp>
    </p:spTree>
    <p:extLst>
      <p:ext uri="{BB962C8B-B14F-4D97-AF65-F5344CB8AC3E}">
        <p14:creationId xmlns:p14="http://schemas.microsoft.com/office/powerpoint/2010/main" val="3267124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38</a:t>
            </a:fld>
            <a:endParaRPr lang="en-US"/>
          </a:p>
        </p:txBody>
      </p:sp>
    </p:spTree>
    <p:extLst>
      <p:ext uri="{BB962C8B-B14F-4D97-AF65-F5344CB8AC3E}">
        <p14:creationId xmlns:p14="http://schemas.microsoft.com/office/powerpoint/2010/main" val="4103128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33700" y="534988"/>
            <a:ext cx="3560763" cy="26717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2EE978-2E45-446A-9DB7-AF2482AAE07D}" type="slidenum">
              <a:rPr lang="en-US" smtClean="0"/>
              <a:t>39</a:t>
            </a:fld>
            <a:endParaRPr lang="en-US" dirty="0"/>
          </a:p>
        </p:txBody>
      </p:sp>
    </p:spTree>
    <p:extLst>
      <p:ext uri="{BB962C8B-B14F-4D97-AF65-F5344CB8AC3E}">
        <p14:creationId xmlns:p14="http://schemas.microsoft.com/office/powerpoint/2010/main" val="1859374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9508" y="4505423"/>
            <a:ext cx="5608320" cy="3660458"/>
          </a:xfrm>
        </p:spPr>
        <p:txBody>
          <a:bodyPr/>
          <a:lstStyle/>
          <a:p>
            <a:r>
              <a:rPr lang="en-US" sz="1100" dirty="0">
                <a:effectLst/>
              </a:rPr>
              <a:t>Vaccines for Children. Protecting America’s children every day.</a:t>
            </a:r>
          </a:p>
          <a:p>
            <a:endParaRPr lang="en-US" sz="1100" dirty="0">
              <a:effectLst/>
            </a:endParaRPr>
          </a:p>
          <a:p>
            <a:r>
              <a:rPr lang="en-US" sz="1100" dirty="0">
                <a:effectLst/>
              </a:rPr>
              <a:t>The Vaccines for Children (VFC) program helps ensure that all children have a better chance of getting their recommended vaccines. VFC has helped prevent disease and save lives.</a:t>
            </a:r>
          </a:p>
          <a:p>
            <a:r>
              <a:rPr lang="en-US" sz="1100" dirty="0">
                <a:effectLst/>
              </a:rPr>
              <a:t>Photo of female African-American toddler smiling.</a:t>
            </a:r>
          </a:p>
          <a:p>
            <a:r>
              <a:rPr lang="en-US" sz="1100" dirty="0">
                <a:effectLst/>
              </a:rPr>
              <a:t>CDC estimates that vaccination of children born between 1994 and 2016 will:</a:t>
            </a:r>
          </a:p>
          <a:p>
            <a:r>
              <a:rPr lang="en-US" sz="1100" dirty="0">
                <a:effectLst/>
              </a:rPr>
              <a:t>Prevent 381 million illnesses. </a:t>
            </a:r>
          </a:p>
          <a:p>
            <a:r>
              <a:rPr lang="en-US" sz="1100" dirty="0">
                <a:effectLst/>
              </a:rPr>
              <a:t>Image of arrow pointing to graphic of a group of people with text saying “more than the current population of the entire U.S.A.”</a:t>
            </a:r>
          </a:p>
          <a:p>
            <a:endParaRPr lang="en-US" sz="1100" dirty="0">
              <a:effectLst/>
            </a:endParaRPr>
          </a:p>
          <a:p>
            <a:r>
              <a:rPr lang="en-US" sz="1100" dirty="0">
                <a:effectLst/>
              </a:rPr>
              <a:t>Help avoid 855,000 deaths. Image of arrow pointing to a graphic of the skyline of downtown Seattle with text saying “more than the population of Seattle, Washington.”</a:t>
            </a:r>
          </a:p>
          <a:p>
            <a:endParaRPr lang="en-US" sz="1100" dirty="0">
              <a:effectLst/>
            </a:endParaRPr>
          </a:p>
          <a:p>
            <a:r>
              <a:rPr lang="en-US" sz="1100" dirty="0">
                <a:effectLst/>
              </a:rPr>
              <a:t>Save nearly $1.65 trillion in total societal costs (that includes $360 billion in direct costs). Image of arrow pointing to a graphic of a dollar bill with text saying “or $5,077 for each American.”</a:t>
            </a:r>
          </a:p>
          <a:p>
            <a:endParaRPr lang="en-US" sz="1100" dirty="0">
              <a:effectLst/>
            </a:endParaRPr>
          </a:p>
          <a:p>
            <a:r>
              <a:rPr lang="en-US" sz="1100" dirty="0">
                <a:effectLst/>
              </a:rPr>
              <a:t>Updated 2017 analysis using methods from “Benefits from Immunization during the Vaccines for Children Program Era – United States, 1993-2013.”</a:t>
            </a:r>
          </a:p>
          <a:p>
            <a:endParaRPr lang="en-US" sz="1100" dirty="0">
              <a:effectLst/>
            </a:endParaRPr>
          </a:p>
          <a:p>
            <a:r>
              <a:rPr lang="en-US" sz="1100" dirty="0">
                <a:effectLst/>
              </a:rPr>
              <a:t>CDC/HHS Logo. U.S. Department of Health and Human Services. Centers for Disease Control and Prevention.</a:t>
            </a:r>
          </a:p>
          <a:p>
            <a:endParaRPr lang="en-US" dirty="0"/>
          </a:p>
        </p:txBody>
      </p:sp>
      <p:sp>
        <p:nvSpPr>
          <p:cNvPr id="4" name="Slide Number Placeholder 3"/>
          <p:cNvSpPr>
            <a:spLocks noGrp="1"/>
          </p:cNvSpPr>
          <p:nvPr>
            <p:ph type="sldNum" sz="quarter" idx="10"/>
          </p:nvPr>
        </p:nvSpPr>
        <p:spPr/>
        <p:txBody>
          <a:bodyPr/>
          <a:lstStyle/>
          <a:p>
            <a:fld id="{3C8041BE-CEFD-4AC7-B488-D48DE02AFF32}" type="slidenum">
              <a:rPr lang="en-US" smtClean="0"/>
              <a:t>4</a:t>
            </a:fld>
            <a:endParaRPr lang="en-US"/>
          </a:p>
        </p:txBody>
      </p:sp>
    </p:spTree>
    <p:extLst>
      <p:ext uri="{BB962C8B-B14F-4D97-AF65-F5344CB8AC3E}">
        <p14:creationId xmlns:p14="http://schemas.microsoft.com/office/powerpoint/2010/main" val="25947541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40</a:t>
            </a:fld>
            <a:endParaRPr lang="en-US"/>
          </a:p>
        </p:txBody>
      </p:sp>
    </p:spTree>
    <p:extLst>
      <p:ext uri="{BB962C8B-B14F-4D97-AF65-F5344CB8AC3E}">
        <p14:creationId xmlns:p14="http://schemas.microsoft.com/office/powerpoint/2010/main" val="19969065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41</a:t>
            </a:fld>
            <a:endParaRPr lang="en-US"/>
          </a:p>
        </p:txBody>
      </p:sp>
    </p:spTree>
    <p:extLst>
      <p:ext uri="{BB962C8B-B14F-4D97-AF65-F5344CB8AC3E}">
        <p14:creationId xmlns:p14="http://schemas.microsoft.com/office/powerpoint/2010/main" val="2704639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42</a:t>
            </a:fld>
            <a:endParaRPr lang="en-US"/>
          </a:p>
        </p:txBody>
      </p:sp>
    </p:spTree>
    <p:extLst>
      <p:ext uri="{BB962C8B-B14F-4D97-AF65-F5344CB8AC3E}">
        <p14:creationId xmlns:p14="http://schemas.microsoft.com/office/powerpoint/2010/main" val="17000506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43</a:t>
            </a:fld>
            <a:endParaRPr lang="en-US"/>
          </a:p>
        </p:txBody>
      </p:sp>
    </p:spTree>
    <p:extLst>
      <p:ext uri="{BB962C8B-B14F-4D97-AF65-F5344CB8AC3E}">
        <p14:creationId xmlns:p14="http://schemas.microsoft.com/office/powerpoint/2010/main" val="31866191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44</a:t>
            </a:fld>
            <a:endParaRPr lang="en-US"/>
          </a:p>
        </p:txBody>
      </p:sp>
    </p:spTree>
    <p:extLst>
      <p:ext uri="{BB962C8B-B14F-4D97-AF65-F5344CB8AC3E}">
        <p14:creationId xmlns:p14="http://schemas.microsoft.com/office/powerpoint/2010/main" val="10088647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45</a:t>
            </a:fld>
            <a:endParaRPr lang="en-US"/>
          </a:p>
        </p:txBody>
      </p:sp>
    </p:spTree>
    <p:extLst>
      <p:ext uri="{BB962C8B-B14F-4D97-AF65-F5344CB8AC3E}">
        <p14:creationId xmlns:p14="http://schemas.microsoft.com/office/powerpoint/2010/main" val="34066636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46</a:t>
            </a:fld>
            <a:endParaRPr lang="en-US"/>
          </a:p>
        </p:txBody>
      </p:sp>
    </p:spTree>
    <p:extLst>
      <p:ext uri="{BB962C8B-B14F-4D97-AF65-F5344CB8AC3E}">
        <p14:creationId xmlns:p14="http://schemas.microsoft.com/office/powerpoint/2010/main" val="37030550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47</a:t>
            </a:fld>
            <a:endParaRPr lang="en-US"/>
          </a:p>
        </p:txBody>
      </p:sp>
    </p:spTree>
    <p:extLst>
      <p:ext uri="{BB962C8B-B14F-4D97-AF65-F5344CB8AC3E}">
        <p14:creationId xmlns:p14="http://schemas.microsoft.com/office/powerpoint/2010/main" val="10571640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48</a:t>
            </a:fld>
            <a:endParaRPr lang="en-US"/>
          </a:p>
        </p:txBody>
      </p:sp>
    </p:spTree>
    <p:extLst>
      <p:ext uri="{BB962C8B-B14F-4D97-AF65-F5344CB8AC3E}">
        <p14:creationId xmlns:p14="http://schemas.microsoft.com/office/powerpoint/2010/main" val="39838567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49</a:t>
            </a:fld>
            <a:endParaRPr lang="en-US"/>
          </a:p>
        </p:txBody>
      </p:sp>
    </p:spTree>
    <p:extLst>
      <p:ext uri="{BB962C8B-B14F-4D97-AF65-F5344CB8AC3E}">
        <p14:creationId xmlns:p14="http://schemas.microsoft.com/office/powerpoint/2010/main" val="2157907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u="sng" dirty="0"/>
              <a:t>In CA</a:t>
            </a:r>
          </a:p>
          <a:p>
            <a:r>
              <a:rPr lang="en-US" altLang="en-US" sz="1600" dirty="0">
                <a:solidFill>
                  <a:schemeClr val="accent2"/>
                </a:solidFill>
              </a:rPr>
              <a:t>Private providers </a:t>
            </a:r>
            <a:r>
              <a:rPr lang="en-US" altLang="en-US" sz="1600" dirty="0"/>
              <a:t>receive VFC funded vaccines to immunize VFC-eligible patients  ONLY</a:t>
            </a:r>
          </a:p>
          <a:p>
            <a:r>
              <a:rPr lang="en-US" altLang="en-US" sz="1600" dirty="0">
                <a:solidFill>
                  <a:schemeClr val="accent2"/>
                </a:solidFill>
              </a:rPr>
              <a:t>LHDs </a:t>
            </a:r>
            <a:r>
              <a:rPr lang="en-US" altLang="en-US" sz="1600" dirty="0"/>
              <a:t>receive a combination of  VFC and 317 funded vaccines to immunize VFC eligible children, and uninsured/underinsured adults, and insured persons in limited situations</a:t>
            </a:r>
          </a:p>
          <a:p>
            <a:r>
              <a:rPr lang="en-US" altLang="en-US" sz="1600" dirty="0">
                <a:solidFill>
                  <a:schemeClr val="accent2"/>
                </a:solidFill>
              </a:rPr>
              <a:t>FQHC and RHC:</a:t>
            </a:r>
          </a:p>
          <a:p>
            <a:pPr lvl="1"/>
            <a:r>
              <a:rPr lang="en-US" altLang="en-US" sz="1600" dirty="0"/>
              <a:t>receive VFC funded vaccines to immunize VFC-eligible children and “under-insured” children (those with health insurance that does not cover vaccines); </a:t>
            </a:r>
          </a:p>
          <a:p>
            <a:pPr lvl="1"/>
            <a:r>
              <a:rPr lang="en-US" altLang="en-US" sz="1600" dirty="0"/>
              <a:t>select FQHC enrolled in the VFA program receive 317 funded vaccines for uninsured and underinsured adults. </a:t>
            </a:r>
          </a:p>
          <a:p>
            <a:endParaRPr lang="en-US" dirty="0"/>
          </a:p>
        </p:txBody>
      </p:sp>
      <p:sp>
        <p:nvSpPr>
          <p:cNvPr id="4" name="Slide Number Placeholder 3"/>
          <p:cNvSpPr>
            <a:spLocks noGrp="1"/>
          </p:cNvSpPr>
          <p:nvPr>
            <p:ph type="sldNum" sz="quarter" idx="10"/>
          </p:nvPr>
        </p:nvSpPr>
        <p:spPr/>
        <p:txBody>
          <a:bodyPr/>
          <a:lstStyle/>
          <a:p>
            <a:fld id="{3C8041BE-CEFD-4AC7-B488-D48DE02AFF32}" type="slidenum">
              <a:rPr lang="en-US" smtClean="0"/>
              <a:t>5</a:t>
            </a:fld>
            <a:endParaRPr lang="en-US"/>
          </a:p>
        </p:txBody>
      </p:sp>
    </p:spTree>
    <p:extLst>
      <p:ext uri="{BB962C8B-B14F-4D97-AF65-F5344CB8AC3E}">
        <p14:creationId xmlns:p14="http://schemas.microsoft.com/office/powerpoint/2010/main" val="16828993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50</a:t>
            </a:fld>
            <a:endParaRPr lang="en-US"/>
          </a:p>
        </p:txBody>
      </p:sp>
    </p:spTree>
    <p:extLst>
      <p:ext uri="{BB962C8B-B14F-4D97-AF65-F5344CB8AC3E}">
        <p14:creationId xmlns:p14="http://schemas.microsoft.com/office/powerpoint/2010/main" val="29735453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introduced several new requirements during 2018, and the first one is related to temperature monitoring.</a:t>
            </a:r>
          </a:p>
          <a:p>
            <a:endParaRPr lang="en-US" sz="1400" dirty="0"/>
          </a:p>
          <a:p>
            <a:r>
              <a:rPr lang="en-US" sz="1400" dirty="0"/>
              <a:t>All vaccines supplied by the VFC program must have temperatures monitoring using a continuous temperature monitoring devices, such as Digital data loggers. </a:t>
            </a:r>
          </a:p>
          <a:p>
            <a:endParaRPr lang="en-US" sz="1400" dirty="0"/>
          </a:p>
          <a:p>
            <a:r>
              <a:rPr lang="en-US" sz="1400" dirty="0"/>
              <a:t>This includes primary refrigerators and freezers, back-up fridge and freezers, and during any vaccine transport. </a:t>
            </a:r>
          </a:p>
          <a:p>
            <a:endParaRPr lang="en-US" sz="1400" dirty="0"/>
          </a:p>
          <a:p>
            <a:r>
              <a:rPr lang="en-US" sz="1400" dirty="0"/>
              <a:t>Also, any back-up thermometers must now be a digital data logger.</a:t>
            </a:r>
          </a:p>
          <a:p>
            <a:endParaRPr lang="en-US" sz="1400" dirty="0"/>
          </a:p>
          <a:p>
            <a:r>
              <a:rPr lang="en-US" sz="1400" dirty="0"/>
              <a:t>The majority of VFC sites recertified had to confirm they are now utilizing these devices. </a:t>
            </a:r>
          </a:p>
          <a:p>
            <a:endParaRPr lang="en-US" dirty="0"/>
          </a:p>
          <a:p>
            <a:endParaRPr lang="en-US" dirty="0"/>
          </a:p>
        </p:txBody>
      </p:sp>
      <p:sp>
        <p:nvSpPr>
          <p:cNvPr id="4" name="Slide Number Placeholder 3"/>
          <p:cNvSpPr>
            <a:spLocks noGrp="1"/>
          </p:cNvSpPr>
          <p:nvPr>
            <p:ph type="sldNum" sz="quarter" idx="10"/>
          </p:nvPr>
        </p:nvSpPr>
        <p:spPr/>
        <p:txBody>
          <a:bodyPr/>
          <a:lstStyle/>
          <a:p>
            <a:fld id="{3C8041BE-CEFD-4AC7-B488-D48DE02AFF32}" type="slidenum">
              <a:rPr lang="en-US" smtClean="0"/>
              <a:t>51</a:t>
            </a:fld>
            <a:endParaRPr lang="en-US"/>
          </a:p>
        </p:txBody>
      </p:sp>
    </p:spTree>
    <p:extLst>
      <p:ext uri="{BB962C8B-B14F-4D97-AF65-F5344CB8AC3E}">
        <p14:creationId xmlns:p14="http://schemas.microsoft.com/office/powerpoint/2010/main" val="28412121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Transitioning to this new devices was really the first step, and we are strongly emphasizing that </a:t>
            </a:r>
            <a:r>
              <a:rPr lang="en-US" sz="2000" u="sng" dirty="0"/>
              <a:t>All</a:t>
            </a:r>
            <a:r>
              <a:rPr lang="en-US" sz="2000" dirty="0"/>
              <a:t> key practice staff monitoring storage unit temperatures must be trained;</a:t>
            </a:r>
          </a:p>
          <a:p>
            <a:pPr lvl="1"/>
            <a:r>
              <a:rPr lang="en-US" sz="1800" dirty="0"/>
              <a:t>how to operate the practice’s data loggers</a:t>
            </a:r>
          </a:p>
          <a:p>
            <a:pPr lvl="1"/>
            <a:r>
              <a:rPr lang="en-US" sz="1800" dirty="0"/>
              <a:t>interpret on-screen temperature readings</a:t>
            </a:r>
          </a:p>
          <a:p>
            <a:pPr lvl="1"/>
            <a:r>
              <a:rPr lang="en-US" sz="1800" dirty="0"/>
              <a:t>download temperature reports</a:t>
            </a:r>
          </a:p>
          <a:p>
            <a:pPr lvl="1"/>
            <a:r>
              <a:rPr lang="en-US" sz="1800" dirty="0"/>
              <a:t>properly configure HI and LO temperature alarm limits  </a:t>
            </a:r>
          </a:p>
          <a:p>
            <a:endParaRPr lang="en-US" sz="1000" dirty="0"/>
          </a:p>
        </p:txBody>
      </p:sp>
      <p:sp>
        <p:nvSpPr>
          <p:cNvPr id="4" name="Slide Number Placeholder 3"/>
          <p:cNvSpPr>
            <a:spLocks noGrp="1"/>
          </p:cNvSpPr>
          <p:nvPr>
            <p:ph type="sldNum" sz="quarter" idx="10"/>
          </p:nvPr>
        </p:nvSpPr>
        <p:spPr/>
        <p:txBody>
          <a:bodyPr/>
          <a:lstStyle/>
          <a:p>
            <a:fld id="{64917680-4D86-4161-AED0-DCC3EC0A0C7C}" type="slidenum">
              <a:rPr lang="en-US" smtClean="0"/>
              <a:t>52</a:t>
            </a:fld>
            <a:endParaRPr lang="en-US"/>
          </a:p>
        </p:txBody>
      </p:sp>
    </p:spTree>
    <p:extLst>
      <p:ext uri="{BB962C8B-B14F-4D97-AF65-F5344CB8AC3E}">
        <p14:creationId xmlns:p14="http://schemas.microsoft.com/office/powerpoint/2010/main" val="15298099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33700" y="534988"/>
            <a:ext cx="3560763" cy="26717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2EE978-2E45-446A-9DB7-AF2482AAE07D}" type="slidenum">
              <a:rPr lang="en-US" smtClean="0"/>
              <a:t>53</a:t>
            </a:fld>
            <a:endParaRPr lang="en-US" dirty="0"/>
          </a:p>
        </p:txBody>
      </p:sp>
    </p:spTree>
    <p:extLst>
      <p:ext uri="{BB962C8B-B14F-4D97-AF65-F5344CB8AC3E}">
        <p14:creationId xmlns:p14="http://schemas.microsoft.com/office/powerpoint/2010/main" val="17924570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54</a:t>
            </a:fld>
            <a:endParaRPr lang="en-US"/>
          </a:p>
        </p:txBody>
      </p:sp>
    </p:spTree>
    <p:extLst>
      <p:ext uri="{BB962C8B-B14F-4D97-AF65-F5344CB8AC3E}">
        <p14:creationId xmlns:p14="http://schemas.microsoft.com/office/powerpoint/2010/main" val="20807133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33700" y="534988"/>
            <a:ext cx="3560763" cy="26717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2EE978-2E45-446A-9DB7-AF2482AAE07D}" type="slidenum">
              <a:rPr lang="en-US" smtClean="0"/>
              <a:t>55</a:t>
            </a:fld>
            <a:endParaRPr lang="en-US" dirty="0"/>
          </a:p>
        </p:txBody>
      </p:sp>
    </p:spTree>
    <p:extLst>
      <p:ext uri="{BB962C8B-B14F-4D97-AF65-F5344CB8AC3E}">
        <p14:creationId xmlns:p14="http://schemas.microsoft.com/office/powerpoint/2010/main" val="20582011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33700" y="534988"/>
            <a:ext cx="3560763" cy="26717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70D587-01AC-4EB1-82BF-600382B78BF5}" type="slidenum">
              <a:rPr lang="en-US" smtClean="0"/>
              <a:t>56</a:t>
            </a:fld>
            <a:endParaRPr lang="en-US"/>
          </a:p>
        </p:txBody>
      </p:sp>
    </p:spTree>
    <p:extLst>
      <p:ext uri="{BB962C8B-B14F-4D97-AF65-F5344CB8AC3E}">
        <p14:creationId xmlns:p14="http://schemas.microsoft.com/office/powerpoint/2010/main" val="5960775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Routine transferring of VFC vaccines between providers is not allowed</a:t>
            </a:r>
          </a:p>
          <a:p>
            <a:r>
              <a:rPr lang="en-US" altLang="en-US" sz="1800" dirty="0"/>
              <a:t>Providers must notify VFC of any transfers of VFC vaccines</a:t>
            </a:r>
          </a:p>
          <a:p>
            <a:r>
              <a:rPr lang="en-US" altLang="en-US" sz="1800" dirty="0"/>
              <a:t>Transfer of vaccines must be documented by completing the VFC Return/Transfer Form online </a:t>
            </a:r>
          </a:p>
          <a:p>
            <a:pPr lvl="1"/>
            <a:r>
              <a:rPr lang="en-US" altLang="en-US" sz="1800" dirty="0"/>
              <a:t>Log onto </a:t>
            </a:r>
            <a:r>
              <a:rPr lang="en-US" altLang="en-US" sz="1800" dirty="0" err="1"/>
              <a:t>MyVFCVaccines</a:t>
            </a:r>
            <a:r>
              <a:rPr lang="en-US" altLang="en-US" sz="1800" dirty="0"/>
              <a:t> account on eziz.org</a:t>
            </a:r>
          </a:p>
          <a:p>
            <a:r>
              <a:rPr lang="en-US" altLang="en-US" sz="1800" dirty="0"/>
              <a:t>Vaccines must be transported properly and temperatures must be monitored using the back-up data logger</a:t>
            </a:r>
          </a:p>
          <a:p>
            <a:endParaRPr lang="en-US" dirty="0"/>
          </a:p>
        </p:txBody>
      </p:sp>
      <p:sp>
        <p:nvSpPr>
          <p:cNvPr id="4" name="Slide Number Placeholder 3"/>
          <p:cNvSpPr>
            <a:spLocks noGrp="1"/>
          </p:cNvSpPr>
          <p:nvPr>
            <p:ph type="sldNum" sz="quarter" idx="10"/>
          </p:nvPr>
        </p:nvSpPr>
        <p:spPr/>
        <p:txBody>
          <a:bodyPr/>
          <a:lstStyle/>
          <a:p>
            <a:fld id="{F1A70789-08A1-4A6B-BEE4-24895200F7D6}" type="slidenum">
              <a:rPr lang="en-US" smtClean="0"/>
              <a:t>57</a:t>
            </a:fld>
            <a:endParaRPr lang="en-US"/>
          </a:p>
        </p:txBody>
      </p:sp>
    </p:spTree>
    <p:extLst>
      <p:ext uri="{BB962C8B-B14F-4D97-AF65-F5344CB8AC3E}">
        <p14:creationId xmlns:p14="http://schemas.microsoft.com/office/powerpoint/2010/main" val="30244931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58</a:t>
            </a:fld>
            <a:endParaRPr lang="en-US"/>
          </a:p>
        </p:txBody>
      </p:sp>
    </p:spTree>
    <p:extLst>
      <p:ext uri="{BB962C8B-B14F-4D97-AF65-F5344CB8AC3E}">
        <p14:creationId xmlns:p14="http://schemas.microsoft.com/office/powerpoint/2010/main" val="34064024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33700" y="534988"/>
            <a:ext cx="3560763" cy="2671762"/>
          </a:xfrm>
        </p:spPr>
      </p:sp>
      <p:sp>
        <p:nvSpPr>
          <p:cNvPr id="3" name="Notes Placeholder 2"/>
          <p:cNvSpPr>
            <a:spLocks noGrp="1"/>
          </p:cNvSpPr>
          <p:nvPr>
            <p:ph type="body" idx="1"/>
          </p:nvPr>
        </p:nvSpPr>
        <p:spPr/>
        <p:txBody>
          <a:bodyPr/>
          <a:lstStyle/>
          <a:p>
            <a:pPr eaLnBrk="1" hangingPunct="1"/>
            <a:r>
              <a:rPr lang="en-US" altLang="en-US" sz="1800" dirty="0"/>
              <a:t>How many resulted in revaccination recommendations</a:t>
            </a:r>
          </a:p>
          <a:p>
            <a:pPr eaLnBrk="1" hangingPunct="1"/>
            <a:r>
              <a:rPr lang="en-US" altLang="en-US" sz="1800" dirty="0"/>
              <a:t># of PINs reporting</a:t>
            </a:r>
          </a:p>
          <a:p>
            <a:pPr eaLnBrk="1" hangingPunct="1"/>
            <a:r>
              <a:rPr lang="en-US" altLang="en-US" sz="1800" dirty="0"/>
              <a:t># of cold excursions</a:t>
            </a:r>
          </a:p>
          <a:p>
            <a:pPr eaLnBrk="1" hangingPunct="1"/>
            <a:r>
              <a:rPr lang="en-US" altLang="en-US" sz="1800" dirty="0"/>
              <a:t># of warm excursions</a:t>
            </a:r>
          </a:p>
          <a:p>
            <a:endParaRPr lang="en-US" dirty="0"/>
          </a:p>
        </p:txBody>
      </p:sp>
      <p:sp>
        <p:nvSpPr>
          <p:cNvPr id="4" name="Slide Number Placeholder 3"/>
          <p:cNvSpPr>
            <a:spLocks noGrp="1"/>
          </p:cNvSpPr>
          <p:nvPr>
            <p:ph type="sldNum" sz="quarter" idx="10"/>
          </p:nvPr>
        </p:nvSpPr>
        <p:spPr/>
        <p:txBody>
          <a:bodyPr/>
          <a:lstStyle/>
          <a:p>
            <a:pPr>
              <a:defRPr/>
            </a:pPr>
            <a:fld id="{C85C637A-EBA2-4EE3-985E-AE292C731666}" type="slidenum">
              <a:rPr lang="en-US" altLang="en-US" smtClean="0"/>
              <a:pPr>
                <a:defRPr/>
              </a:pPr>
              <a:t>59</a:t>
            </a:fld>
            <a:endParaRPr lang="en-US" altLang="en-US"/>
          </a:p>
        </p:txBody>
      </p:sp>
    </p:spTree>
    <p:extLst>
      <p:ext uri="{BB962C8B-B14F-4D97-AF65-F5344CB8AC3E}">
        <p14:creationId xmlns:p14="http://schemas.microsoft.com/office/powerpoint/2010/main" val="700464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6</a:t>
            </a:fld>
            <a:endParaRPr lang="en-US"/>
          </a:p>
        </p:txBody>
      </p:sp>
    </p:spTree>
    <p:extLst>
      <p:ext uri="{BB962C8B-B14F-4D97-AF65-F5344CB8AC3E}">
        <p14:creationId xmlns:p14="http://schemas.microsoft.com/office/powerpoint/2010/main" val="32861524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60</a:t>
            </a:fld>
            <a:endParaRPr lang="en-US"/>
          </a:p>
        </p:txBody>
      </p:sp>
    </p:spTree>
    <p:extLst>
      <p:ext uri="{BB962C8B-B14F-4D97-AF65-F5344CB8AC3E}">
        <p14:creationId xmlns:p14="http://schemas.microsoft.com/office/powerpoint/2010/main" val="16798460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61</a:t>
            </a:fld>
            <a:endParaRPr lang="en-US"/>
          </a:p>
        </p:txBody>
      </p:sp>
    </p:spTree>
    <p:extLst>
      <p:ext uri="{BB962C8B-B14F-4D97-AF65-F5344CB8AC3E}">
        <p14:creationId xmlns:p14="http://schemas.microsoft.com/office/powerpoint/2010/main" val="31502772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62</a:t>
            </a:fld>
            <a:endParaRPr lang="en-US"/>
          </a:p>
        </p:txBody>
      </p:sp>
    </p:spTree>
    <p:extLst>
      <p:ext uri="{BB962C8B-B14F-4D97-AF65-F5344CB8AC3E}">
        <p14:creationId xmlns:p14="http://schemas.microsoft.com/office/powerpoint/2010/main" val="22931700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63</a:t>
            </a:fld>
            <a:endParaRPr lang="en-US"/>
          </a:p>
        </p:txBody>
      </p:sp>
    </p:spTree>
    <p:extLst>
      <p:ext uri="{BB962C8B-B14F-4D97-AF65-F5344CB8AC3E}">
        <p14:creationId xmlns:p14="http://schemas.microsoft.com/office/powerpoint/2010/main" val="33034062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64</a:t>
            </a:fld>
            <a:endParaRPr lang="en-US"/>
          </a:p>
        </p:txBody>
      </p:sp>
    </p:spTree>
    <p:extLst>
      <p:ext uri="{BB962C8B-B14F-4D97-AF65-F5344CB8AC3E}">
        <p14:creationId xmlns:p14="http://schemas.microsoft.com/office/powerpoint/2010/main" val="12449698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65</a:t>
            </a:fld>
            <a:endParaRPr lang="en-US"/>
          </a:p>
        </p:txBody>
      </p:sp>
    </p:spTree>
    <p:extLst>
      <p:ext uri="{BB962C8B-B14F-4D97-AF65-F5344CB8AC3E}">
        <p14:creationId xmlns:p14="http://schemas.microsoft.com/office/powerpoint/2010/main" val="26937326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66</a:t>
            </a:fld>
            <a:endParaRPr lang="en-US"/>
          </a:p>
        </p:txBody>
      </p:sp>
    </p:spTree>
    <p:extLst>
      <p:ext uri="{BB962C8B-B14F-4D97-AF65-F5344CB8AC3E}">
        <p14:creationId xmlns:p14="http://schemas.microsoft.com/office/powerpoint/2010/main" val="19673224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2933700" y="534988"/>
            <a:ext cx="3560763" cy="2671762"/>
          </a:xfrm>
          <a:ln/>
        </p:spPr>
      </p:sp>
      <p:sp>
        <p:nvSpPr>
          <p:cNvPr id="993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93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10">
              <a:defRPr sz="2400">
                <a:solidFill>
                  <a:schemeClr val="tx1"/>
                </a:solidFill>
                <a:latin typeface="Arial" charset="0"/>
              </a:defRPr>
            </a:lvl1pPr>
            <a:lvl2pPr marL="756940" indent="-291131" defTabSz="949410">
              <a:defRPr sz="2400">
                <a:solidFill>
                  <a:schemeClr val="tx1"/>
                </a:solidFill>
                <a:latin typeface="Arial" charset="0"/>
              </a:defRPr>
            </a:lvl2pPr>
            <a:lvl3pPr marL="1164523" indent="-232904" defTabSz="949410">
              <a:defRPr sz="2400">
                <a:solidFill>
                  <a:schemeClr val="tx1"/>
                </a:solidFill>
                <a:latin typeface="Arial" charset="0"/>
              </a:defRPr>
            </a:lvl3pPr>
            <a:lvl4pPr marL="1630333" indent="-232904" defTabSz="949410">
              <a:defRPr sz="2400">
                <a:solidFill>
                  <a:schemeClr val="tx1"/>
                </a:solidFill>
                <a:latin typeface="Arial" charset="0"/>
              </a:defRPr>
            </a:lvl4pPr>
            <a:lvl5pPr marL="2096143" indent="-232904" defTabSz="949410">
              <a:defRPr sz="2400">
                <a:solidFill>
                  <a:schemeClr val="tx1"/>
                </a:solidFill>
                <a:latin typeface="Arial" charset="0"/>
              </a:defRPr>
            </a:lvl5pPr>
            <a:lvl6pPr marL="2561950" indent="-232904" defTabSz="949410" eaLnBrk="0" fontAlgn="base" hangingPunct="0">
              <a:spcBef>
                <a:spcPct val="0"/>
              </a:spcBef>
              <a:spcAft>
                <a:spcPct val="0"/>
              </a:spcAft>
              <a:defRPr sz="2400">
                <a:solidFill>
                  <a:schemeClr val="tx1"/>
                </a:solidFill>
                <a:latin typeface="Arial" charset="0"/>
              </a:defRPr>
            </a:lvl6pPr>
            <a:lvl7pPr marL="3027760" indent="-232904" defTabSz="949410" eaLnBrk="0" fontAlgn="base" hangingPunct="0">
              <a:spcBef>
                <a:spcPct val="0"/>
              </a:spcBef>
              <a:spcAft>
                <a:spcPct val="0"/>
              </a:spcAft>
              <a:defRPr sz="2400">
                <a:solidFill>
                  <a:schemeClr val="tx1"/>
                </a:solidFill>
                <a:latin typeface="Arial" charset="0"/>
              </a:defRPr>
            </a:lvl7pPr>
            <a:lvl8pPr marL="3493570" indent="-232904" defTabSz="949410" eaLnBrk="0" fontAlgn="base" hangingPunct="0">
              <a:spcBef>
                <a:spcPct val="0"/>
              </a:spcBef>
              <a:spcAft>
                <a:spcPct val="0"/>
              </a:spcAft>
              <a:defRPr sz="2400">
                <a:solidFill>
                  <a:schemeClr val="tx1"/>
                </a:solidFill>
                <a:latin typeface="Arial" charset="0"/>
              </a:defRPr>
            </a:lvl8pPr>
            <a:lvl9pPr marL="3959379" indent="-232904" defTabSz="949410" eaLnBrk="0" fontAlgn="base" hangingPunct="0">
              <a:spcBef>
                <a:spcPct val="0"/>
              </a:spcBef>
              <a:spcAft>
                <a:spcPct val="0"/>
              </a:spcAft>
              <a:defRPr sz="2400">
                <a:solidFill>
                  <a:schemeClr val="tx1"/>
                </a:solidFill>
                <a:latin typeface="Arial" charset="0"/>
              </a:defRPr>
            </a:lvl9pPr>
          </a:lstStyle>
          <a:p>
            <a:fld id="{CC64A22B-E0FB-4583-9923-3710A0FB225B}" type="slidenum">
              <a:rPr lang="en-US" altLang="en-US" sz="1200">
                <a:latin typeface="Times" pitchFamily="1" charset="0"/>
              </a:rPr>
              <a:pPr/>
              <a:t>67</a:t>
            </a:fld>
            <a:endParaRPr lang="en-US" altLang="en-US" sz="1200">
              <a:latin typeface="Times" pitchFamily="1" charset="0"/>
            </a:endParaRPr>
          </a:p>
        </p:txBody>
      </p:sp>
    </p:spTree>
    <p:extLst>
      <p:ext uri="{BB962C8B-B14F-4D97-AF65-F5344CB8AC3E}">
        <p14:creationId xmlns:p14="http://schemas.microsoft.com/office/powerpoint/2010/main" val="15928844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68</a:t>
            </a:fld>
            <a:endParaRPr lang="en-US"/>
          </a:p>
        </p:txBody>
      </p:sp>
    </p:spTree>
    <p:extLst>
      <p:ext uri="{BB962C8B-B14F-4D97-AF65-F5344CB8AC3E}">
        <p14:creationId xmlns:p14="http://schemas.microsoft.com/office/powerpoint/2010/main" val="32254311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2933700" y="534988"/>
            <a:ext cx="3560763" cy="2671762"/>
          </a:xfrm>
          <a:ln/>
        </p:spPr>
      </p:sp>
      <p:sp>
        <p:nvSpPr>
          <p:cNvPr id="1003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26" tIns="47465" rIns="94926" bIns="47465"/>
          <a:lstStyle/>
          <a:p>
            <a:r>
              <a:rPr lang="en-US" altLang="en-US"/>
              <a:t>…..it all started with eziz!</a:t>
            </a:r>
          </a:p>
        </p:txBody>
      </p:sp>
      <p:sp>
        <p:nvSpPr>
          <p:cNvPr id="100356" name="Slide Number Placeholder 3"/>
          <p:cNvSpPr txBox="1">
            <a:spLocks noGrp="1"/>
          </p:cNvSpPr>
          <p:nvPr/>
        </p:nvSpPr>
        <p:spPr bwMode="auto">
          <a:xfrm>
            <a:off x="5341874" y="6770638"/>
            <a:ext cx="4086467" cy="35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26" tIns="47465" rIns="94926" bIns="47465" anchor="b"/>
          <a:lstStyle>
            <a:lvl1pPr defTabSz="931863">
              <a:defRPr sz="2400">
                <a:solidFill>
                  <a:schemeClr val="tx1"/>
                </a:solidFill>
                <a:latin typeface="Arial" charset="0"/>
              </a:defRPr>
            </a:lvl1pPr>
            <a:lvl2pPr marL="742950" indent="-285750" defTabSz="931863">
              <a:defRPr sz="2400">
                <a:solidFill>
                  <a:schemeClr val="tx1"/>
                </a:solidFill>
                <a:latin typeface="Arial" charset="0"/>
              </a:defRPr>
            </a:lvl2pPr>
            <a:lvl3pPr marL="1143000" indent="-228600" defTabSz="931863">
              <a:defRPr sz="2400">
                <a:solidFill>
                  <a:schemeClr val="tx1"/>
                </a:solidFill>
                <a:latin typeface="Arial" charset="0"/>
              </a:defRPr>
            </a:lvl3pPr>
            <a:lvl4pPr marL="1600200" indent="-228600" defTabSz="931863">
              <a:defRPr sz="2400">
                <a:solidFill>
                  <a:schemeClr val="tx1"/>
                </a:solidFill>
                <a:latin typeface="Arial" charset="0"/>
              </a:defRPr>
            </a:lvl4pPr>
            <a:lvl5pPr marL="2057400" indent="-228600" defTabSz="931863">
              <a:defRPr sz="2400">
                <a:solidFill>
                  <a:schemeClr val="tx1"/>
                </a:solidFill>
                <a:latin typeface="Arial" charset="0"/>
              </a:defRPr>
            </a:lvl5pPr>
            <a:lvl6pPr marL="2514600" indent="-228600" defTabSz="931863" eaLnBrk="0" fontAlgn="base" hangingPunct="0">
              <a:spcBef>
                <a:spcPct val="0"/>
              </a:spcBef>
              <a:spcAft>
                <a:spcPct val="0"/>
              </a:spcAft>
              <a:defRPr sz="2400">
                <a:solidFill>
                  <a:schemeClr val="tx1"/>
                </a:solidFill>
                <a:latin typeface="Arial" charset="0"/>
              </a:defRPr>
            </a:lvl6pPr>
            <a:lvl7pPr marL="2971800" indent="-228600" defTabSz="931863" eaLnBrk="0" fontAlgn="base" hangingPunct="0">
              <a:spcBef>
                <a:spcPct val="0"/>
              </a:spcBef>
              <a:spcAft>
                <a:spcPct val="0"/>
              </a:spcAft>
              <a:defRPr sz="2400">
                <a:solidFill>
                  <a:schemeClr val="tx1"/>
                </a:solidFill>
                <a:latin typeface="Arial" charset="0"/>
              </a:defRPr>
            </a:lvl7pPr>
            <a:lvl8pPr marL="3429000" indent="-228600" defTabSz="931863" eaLnBrk="0" fontAlgn="base" hangingPunct="0">
              <a:spcBef>
                <a:spcPct val="0"/>
              </a:spcBef>
              <a:spcAft>
                <a:spcPct val="0"/>
              </a:spcAft>
              <a:defRPr sz="2400">
                <a:solidFill>
                  <a:schemeClr val="tx1"/>
                </a:solidFill>
                <a:latin typeface="Arial" charset="0"/>
              </a:defRPr>
            </a:lvl8pPr>
            <a:lvl9pPr marL="3886200" indent="-228600" defTabSz="931863" eaLnBrk="0" fontAlgn="base" hangingPunct="0">
              <a:spcBef>
                <a:spcPct val="0"/>
              </a:spcBef>
              <a:spcAft>
                <a:spcPct val="0"/>
              </a:spcAft>
              <a:defRPr sz="2400">
                <a:solidFill>
                  <a:schemeClr val="tx1"/>
                </a:solidFill>
                <a:latin typeface="Arial" charset="0"/>
              </a:defRPr>
            </a:lvl9pPr>
          </a:lstStyle>
          <a:p>
            <a:pPr algn="r"/>
            <a:fld id="{AA4EB248-015C-47D1-B908-008ECAAEBFBF}" type="slidenum">
              <a:rPr lang="en-US" altLang="en-US" sz="1200">
                <a:latin typeface="Times" pitchFamily="1" charset="0"/>
              </a:rPr>
              <a:pPr algn="r"/>
              <a:t>69</a:t>
            </a:fld>
            <a:endParaRPr lang="en-US" altLang="en-US" sz="1200">
              <a:latin typeface="Times" pitchFamily="1" charset="0"/>
            </a:endParaRPr>
          </a:p>
        </p:txBody>
      </p:sp>
    </p:spTree>
    <p:extLst>
      <p:ext uri="{BB962C8B-B14F-4D97-AF65-F5344CB8AC3E}">
        <p14:creationId xmlns:p14="http://schemas.microsoft.com/office/powerpoint/2010/main" val="888890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2933700" y="534988"/>
            <a:ext cx="3560763" cy="2671762"/>
          </a:xfrm>
          <a:ln/>
        </p:spPr>
      </p:sp>
      <p:sp>
        <p:nvSpPr>
          <p:cNvPr id="798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 </a:t>
            </a:r>
            <a:r>
              <a:rPr lang="en-US" altLang="en-US" b="1"/>
              <a:t>entitlement</a:t>
            </a:r>
            <a:r>
              <a:rPr lang="en-US" altLang="en-US"/>
              <a:t> is a guarantee of access to </a:t>
            </a:r>
            <a:r>
              <a:rPr lang="en-US" altLang="en-US">
                <a:hlinkClick r:id="rId3" action="ppaction://hlinkfile" tooltip="Welfare"/>
              </a:rPr>
              <a:t>benefits</a:t>
            </a:r>
            <a:r>
              <a:rPr lang="en-US" altLang="en-US"/>
              <a:t> based on established </a:t>
            </a:r>
            <a:r>
              <a:rPr lang="en-US" altLang="en-US">
                <a:hlinkClick r:id="rId4" action="ppaction://hlinkfile" tooltip="Rights"/>
              </a:rPr>
              <a:t>rights</a:t>
            </a:r>
            <a:r>
              <a:rPr lang="en-US" altLang="en-US"/>
              <a:t> or by </a:t>
            </a:r>
            <a:r>
              <a:rPr lang="en-US" altLang="en-US">
                <a:hlinkClick r:id="rId5" action="ppaction://hlinkfile" tooltip="Legislation"/>
              </a:rPr>
              <a:t>legislation</a:t>
            </a:r>
            <a:endParaRPr lang="en-US" altLang="en-US"/>
          </a:p>
        </p:txBody>
      </p:sp>
      <p:sp>
        <p:nvSpPr>
          <p:cNvPr id="798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10">
              <a:defRPr sz="2400">
                <a:solidFill>
                  <a:schemeClr val="tx1"/>
                </a:solidFill>
                <a:latin typeface="Arial" charset="0"/>
              </a:defRPr>
            </a:lvl1pPr>
            <a:lvl2pPr marL="756940" indent="-291131" defTabSz="949410">
              <a:defRPr sz="2400">
                <a:solidFill>
                  <a:schemeClr val="tx1"/>
                </a:solidFill>
                <a:latin typeface="Arial" charset="0"/>
              </a:defRPr>
            </a:lvl2pPr>
            <a:lvl3pPr marL="1164523" indent="-232904" defTabSz="949410">
              <a:defRPr sz="2400">
                <a:solidFill>
                  <a:schemeClr val="tx1"/>
                </a:solidFill>
                <a:latin typeface="Arial" charset="0"/>
              </a:defRPr>
            </a:lvl3pPr>
            <a:lvl4pPr marL="1630333" indent="-232904" defTabSz="949410">
              <a:defRPr sz="2400">
                <a:solidFill>
                  <a:schemeClr val="tx1"/>
                </a:solidFill>
                <a:latin typeface="Arial" charset="0"/>
              </a:defRPr>
            </a:lvl4pPr>
            <a:lvl5pPr marL="2096143" indent="-232904" defTabSz="949410">
              <a:defRPr sz="2400">
                <a:solidFill>
                  <a:schemeClr val="tx1"/>
                </a:solidFill>
                <a:latin typeface="Arial" charset="0"/>
              </a:defRPr>
            </a:lvl5pPr>
            <a:lvl6pPr marL="2561950" indent="-232904" defTabSz="949410" eaLnBrk="0" fontAlgn="base" hangingPunct="0">
              <a:spcBef>
                <a:spcPct val="0"/>
              </a:spcBef>
              <a:spcAft>
                <a:spcPct val="0"/>
              </a:spcAft>
              <a:defRPr sz="2400">
                <a:solidFill>
                  <a:schemeClr val="tx1"/>
                </a:solidFill>
                <a:latin typeface="Arial" charset="0"/>
              </a:defRPr>
            </a:lvl6pPr>
            <a:lvl7pPr marL="3027760" indent="-232904" defTabSz="949410" eaLnBrk="0" fontAlgn="base" hangingPunct="0">
              <a:spcBef>
                <a:spcPct val="0"/>
              </a:spcBef>
              <a:spcAft>
                <a:spcPct val="0"/>
              </a:spcAft>
              <a:defRPr sz="2400">
                <a:solidFill>
                  <a:schemeClr val="tx1"/>
                </a:solidFill>
                <a:latin typeface="Arial" charset="0"/>
              </a:defRPr>
            </a:lvl7pPr>
            <a:lvl8pPr marL="3493570" indent="-232904" defTabSz="949410" eaLnBrk="0" fontAlgn="base" hangingPunct="0">
              <a:spcBef>
                <a:spcPct val="0"/>
              </a:spcBef>
              <a:spcAft>
                <a:spcPct val="0"/>
              </a:spcAft>
              <a:defRPr sz="2400">
                <a:solidFill>
                  <a:schemeClr val="tx1"/>
                </a:solidFill>
                <a:latin typeface="Arial" charset="0"/>
              </a:defRPr>
            </a:lvl8pPr>
            <a:lvl9pPr marL="3959379" indent="-232904" defTabSz="949410" eaLnBrk="0" fontAlgn="base" hangingPunct="0">
              <a:spcBef>
                <a:spcPct val="0"/>
              </a:spcBef>
              <a:spcAft>
                <a:spcPct val="0"/>
              </a:spcAft>
              <a:defRPr sz="2400">
                <a:solidFill>
                  <a:schemeClr val="tx1"/>
                </a:solidFill>
                <a:latin typeface="Arial" charset="0"/>
              </a:defRPr>
            </a:lvl9pPr>
          </a:lstStyle>
          <a:p>
            <a:fld id="{DC1C82B7-6606-4FCE-ACD1-9B46D8A78583}" type="slidenum">
              <a:rPr lang="en-US" altLang="en-US" sz="1200">
                <a:latin typeface="Times" pitchFamily="1" charset="0"/>
              </a:rPr>
              <a:pPr/>
              <a:t>7</a:t>
            </a:fld>
            <a:endParaRPr lang="en-US" altLang="en-US" sz="1200">
              <a:latin typeface="Times" pitchFamily="1" charset="0"/>
            </a:endParaRPr>
          </a:p>
        </p:txBody>
      </p:sp>
    </p:spTree>
    <p:extLst>
      <p:ext uri="{BB962C8B-B14F-4D97-AF65-F5344CB8AC3E}">
        <p14:creationId xmlns:p14="http://schemas.microsoft.com/office/powerpoint/2010/main" val="30751483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70</a:t>
            </a:fld>
            <a:endParaRPr lang="en-US"/>
          </a:p>
        </p:txBody>
      </p:sp>
    </p:spTree>
    <p:extLst>
      <p:ext uri="{BB962C8B-B14F-4D97-AF65-F5344CB8AC3E}">
        <p14:creationId xmlns:p14="http://schemas.microsoft.com/office/powerpoint/2010/main" val="4482217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71</a:t>
            </a:fld>
            <a:endParaRPr lang="en-US"/>
          </a:p>
        </p:txBody>
      </p:sp>
    </p:spTree>
    <p:extLst>
      <p:ext uri="{BB962C8B-B14F-4D97-AF65-F5344CB8AC3E}">
        <p14:creationId xmlns:p14="http://schemas.microsoft.com/office/powerpoint/2010/main" val="8391961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--Highlight 2019 e-version</a:t>
            </a:r>
          </a:p>
          <a:p>
            <a:r>
              <a:rPr lang="en-US" b="1" dirty="0"/>
              <a:t>Summary of 2019 Updates</a:t>
            </a:r>
          </a:p>
          <a:p>
            <a:r>
              <a:rPr lang="en-US" dirty="0"/>
              <a:t> </a:t>
            </a:r>
          </a:p>
          <a:p>
            <a:endParaRPr lang="en-US" dirty="0"/>
          </a:p>
        </p:txBody>
      </p:sp>
      <p:sp>
        <p:nvSpPr>
          <p:cNvPr id="4" name="Slide Number Placeholder 3"/>
          <p:cNvSpPr>
            <a:spLocks noGrp="1"/>
          </p:cNvSpPr>
          <p:nvPr>
            <p:ph type="sldNum" sz="quarter" idx="10"/>
          </p:nvPr>
        </p:nvSpPr>
        <p:spPr/>
        <p:txBody>
          <a:bodyPr/>
          <a:lstStyle/>
          <a:p>
            <a:fld id="{F1A70789-08A1-4A6B-BEE4-24895200F7D6}" type="slidenum">
              <a:rPr lang="en-US" smtClean="0"/>
              <a:t>72</a:t>
            </a:fld>
            <a:endParaRPr lang="en-US"/>
          </a:p>
        </p:txBody>
      </p:sp>
    </p:spTree>
    <p:extLst>
      <p:ext uri="{BB962C8B-B14F-4D97-AF65-F5344CB8AC3E}">
        <p14:creationId xmlns:p14="http://schemas.microsoft.com/office/powerpoint/2010/main" val="33414629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73</a:t>
            </a:fld>
            <a:endParaRPr lang="en-US"/>
          </a:p>
        </p:txBody>
      </p:sp>
    </p:spTree>
    <p:extLst>
      <p:ext uri="{BB962C8B-B14F-4D97-AF65-F5344CB8AC3E}">
        <p14:creationId xmlns:p14="http://schemas.microsoft.com/office/powerpoint/2010/main" val="32974729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74</a:t>
            </a:fld>
            <a:endParaRPr lang="en-US"/>
          </a:p>
        </p:txBody>
      </p:sp>
    </p:spTree>
    <p:extLst>
      <p:ext uri="{BB962C8B-B14F-4D97-AF65-F5344CB8AC3E}">
        <p14:creationId xmlns:p14="http://schemas.microsoft.com/office/powerpoint/2010/main" val="19051380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A70789-08A1-4A6B-BEE4-24895200F7D6}" type="slidenum">
              <a:rPr lang="en-US" smtClean="0"/>
              <a:t>75</a:t>
            </a:fld>
            <a:endParaRPr lang="en-US"/>
          </a:p>
        </p:txBody>
      </p:sp>
    </p:spTree>
    <p:extLst>
      <p:ext uri="{BB962C8B-B14F-4D97-AF65-F5344CB8AC3E}">
        <p14:creationId xmlns:p14="http://schemas.microsoft.com/office/powerpoint/2010/main" val="1972542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10">
              <a:defRPr sz="2400">
                <a:solidFill>
                  <a:schemeClr val="tx1"/>
                </a:solidFill>
                <a:latin typeface="Arial" charset="0"/>
              </a:defRPr>
            </a:lvl1pPr>
            <a:lvl2pPr marL="756940" indent="-291131" defTabSz="949410">
              <a:defRPr sz="2400">
                <a:solidFill>
                  <a:schemeClr val="tx1"/>
                </a:solidFill>
                <a:latin typeface="Arial" charset="0"/>
              </a:defRPr>
            </a:lvl2pPr>
            <a:lvl3pPr marL="1164523" indent="-232904" defTabSz="949410">
              <a:defRPr sz="2400">
                <a:solidFill>
                  <a:schemeClr val="tx1"/>
                </a:solidFill>
                <a:latin typeface="Arial" charset="0"/>
              </a:defRPr>
            </a:lvl3pPr>
            <a:lvl4pPr marL="1630333" indent="-232904" defTabSz="949410">
              <a:defRPr sz="2400">
                <a:solidFill>
                  <a:schemeClr val="tx1"/>
                </a:solidFill>
                <a:latin typeface="Arial" charset="0"/>
              </a:defRPr>
            </a:lvl4pPr>
            <a:lvl5pPr marL="2096143" indent="-232904" defTabSz="949410">
              <a:defRPr sz="2400">
                <a:solidFill>
                  <a:schemeClr val="tx1"/>
                </a:solidFill>
                <a:latin typeface="Arial" charset="0"/>
              </a:defRPr>
            </a:lvl5pPr>
            <a:lvl6pPr marL="2561950" indent="-232904" defTabSz="949410" eaLnBrk="0" fontAlgn="base" hangingPunct="0">
              <a:spcBef>
                <a:spcPct val="0"/>
              </a:spcBef>
              <a:spcAft>
                <a:spcPct val="0"/>
              </a:spcAft>
              <a:defRPr sz="2400">
                <a:solidFill>
                  <a:schemeClr val="tx1"/>
                </a:solidFill>
                <a:latin typeface="Arial" charset="0"/>
              </a:defRPr>
            </a:lvl6pPr>
            <a:lvl7pPr marL="3027760" indent="-232904" defTabSz="949410" eaLnBrk="0" fontAlgn="base" hangingPunct="0">
              <a:spcBef>
                <a:spcPct val="0"/>
              </a:spcBef>
              <a:spcAft>
                <a:spcPct val="0"/>
              </a:spcAft>
              <a:defRPr sz="2400">
                <a:solidFill>
                  <a:schemeClr val="tx1"/>
                </a:solidFill>
                <a:latin typeface="Arial" charset="0"/>
              </a:defRPr>
            </a:lvl7pPr>
            <a:lvl8pPr marL="3493570" indent="-232904" defTabSz="949410" eaLnBrk="0" fontAlgn="base" hangingPunct="0">
              <a:spcBef>
                <a:spcPct val="0"/>
              </a:spcBef>
              <a:spcAft>
                <a:spcPct val="0"/>
              </a:spcAft>
              <a:defRPr sz="2400">
                <a:solidFill>
                  <a:schemeClr val="tx1"/>
                </a:solidFill>
                <a:latin typeface="Arial" charset="0"/>
              </a:defRPr>
            </a:lvl8pPr>
            <a:lvl9pPr marL="3959379" indent="-232904" defTabSz="949410" eaLnBrk="0" fontAlgn="base" hangingPunct="0">
              <a:spcBef>
                <a:spcPct val="0"/>
              </a:spcBef>
              <a:spcAft>
                <a:spcPct val="0"/>
              </a:spcAft>
              <a:defRPr sz="2400">
                <a:solidFill>
                  <a:schemeClr val="tx1"/>
                </a:solidFill>
                <a:latin typeface="Arial" charset="0"/>
              </a:defRPr>
            </a:lvl9pPr>
          </a:lstStyle>
          <a:p>
            <a:fld id="{1AB175F7-E5F2-4274-BAC5-C168114F9835}" type="slidenum">
              <a:rPr lang="en-US" altLang="en-US" sz="1200">
                <a:latin typeface="Times" pitchFamily="1" charset="0"/>
              </a:rPr>
              <a:pPr/>
              <a:t>8</a:t>
            </a:fld>
            <a:endParaRPr lang="en-US" altLang="en-US" sz="1200">
              <a:latin typeface="Times" pitchFamily="1" charset="0"/>
            </a:endParaRPr>
          </a:p>
        </p:txBody>
      </p:sp>
      <p:sp>
        <p:nvSpPr>
          <p:cNvPr id="80899" name="Rectangle 2"/>
          <p:cNvSpPr>
            <a:spLocks noGrp="1" noRot="1" noChangeAspect="1" noChangeArrowheads="1" noTextEdit="1"/>
          </p:cNvSpPr>
          <p:nvPr>
            <p:ph type="sldImg"/>
          </p:nvPr>
        </p:nvSpPr>
        <p:spPr>
          <a:xfrm>
            <a:off x="1862138" y="174625"/>
            <a:ext cx="3560762" cy="2671763"/>
          </a:xfrm>
          <a:ln/>
        </p:spPr>
      </p:sp>
      <p:sp>
        <p:nvSpPr>
          <p:cNvPr id="809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a:p>
            <a:pPr eaLnBrk="1" hangingPunct="1"/>
            <a:endParaRPr lang="en-US" altLang="en-US" dirty="0"/>
          </a:p>
        </p:txBody>
      </p:sp>
      <p:sp>
        <p:nvSpPr>
          <p:cNvPr id="2" name="Rectangle 1"/>
          <p:cNvSpPr/>
          <p:nvPr/>
        </p:nvSpPr>
        <p:spPr>
          <a:xfrm>
            <a:off x="987972" y="2846168"/>
            <a:ext cx="5181600" cy="4139595"/>
          </a:xfrm>
          <a:prstGeom prst="rect">
            <a:avLst/>
          </a:prstGeom>
        </p:spPr>
        <p:txBody>
          <a:bodyPr wrap="square">
            <a:spAutoFit/>
          </a:bodyPr>
          <a:lstStyle/>
          <a:p>
            <a:pPr>
              <a:lnSpc>
                <a:spcPct val="70000"/>
              </a:lnSpc>
            </a:pPr>
            <a:r>
              <a:rPr lang="en-US" altLang="en-US" sz="2200" dirty="0"/>
              <a:t>State’s responsibility for the administration of the program include:</a:t>
            </a:r>
          </a:p>
          <a:p>
            <a:pPr lvl="1">
              <a:lnSpc>
                <a:spcPct val="70000"/>
              </a:lnSpc>
            </a:pPr>
            <a:r>
              <a:rPr lang="en-US" altLang="en-US" sz="2000" dirty="0"/>
              <a:t>provider recruitment &amp; enrollment</a:t>
            </a:r>
          </a:p>
          <a:p>
            <a:pPr lvl="1">
              <a:lnSpc>
                <a:spcPct val="70000"/>
              </a:lnSpc>
            </a:pPr>
            <a:r>
              <a:rPr lang="en-US" altLang="en-US" sz="2000" dirty="0"/>
              <a:t>administrative accountability procedures </a:t>
            </a:r>
          </a:p>
          <a:p>
            <a:pPr lvl="1">
              <a:lnSpc>
                <a:spcPct val="70000"/>
              </a:lnSpc>
            </a:pPr>
            <a:r>
              <a:rPr lang="en-US" altLang="en-US" sz="2000" dirty="0"/>
              <a:t>maintaining program integrity</a:t>
            </a:r>
          </a:p>
          <a:p>
            <a:pPr lvl="1">
              <a:lnSpc>
                <a:spcPct val="70000"/>
              </a:lnSpc>
            </a:pPr>
            <a:r>
              <a:rPr lang="en-US" altLang="en-US" sz="2000" dirty="0"/>
              <a:t>conducting Compliance Site Visits and Unannounced Storage and Handling Visits</a:t>
            </a:r>
          </a:p>
          <a:p>
            <a:pPr lvl="1">
              <a:lnSpc>
                <a:spcPct val="70000"/>
              </a:lnSpc>
            </a:pPr>
            <a:r>
              <a:rPr lang="en-US" altLang="en-US" sz="2000" dirty="0"/>
              <a:t>program evaluation </a:t>
            </a:r>
          </a:p>
          <a:p>
            <a:pPr lvl="1">
              <a:lnSpc>
                <a:spcPct val="70000"/>
              </a:lnSpc>
            </a:pPr>
            <a:r>
              <a:rPr lang="en-US" altLang="en-US" sz="2000" dirty="0"/>
              <a:t>integration of VFC activities into existing immunization programs and </a:t>
            </a:r>
          </a:p>
          <a:p>
            <a:pPr lvl="1">
              <a:lnSpc>
                <a:spcPct val="70000"/>
              </a:lnSpc>
            </a:pPr>
            <a:endParaRPr lang="en-US" sz="2000" dirty="0"/>
          </a:p>
          <a:p>
            <a:pPr>
              <a:lnSpc>
                <a:spcPct val="80000"/>
              </a:lnSpc>
            </a:pPr>
            <a:r>
              <a:rPr lang="en-US" altLang="en-US" sz="1200" dirty="0"/>
              <a:t>The program’s federal budget is almost $4 billion dollars</a:t>
            </a:r>
          </a:p>
          <a:p>
            <a:pPr lvl="1"/>
            <a:r>
              <a:rPr lang="en-US" altLang="en-US" sz="1200" i="1" dirty="0"/>
              <a:t>Federal Program Integrity Initiative </a:t>
            </a:r>
            <a:r>
              <a:rPr lang="en-US" altLang="en-US" sz="1200" dirty="0"/>
              <a:t>seeks to ensure the integrity of operations in all HHS programs, including VFC, to reduce the risk of fraud, waste, and abuse</a:t>
            </a:r>
          </a:p>
          <a:p>
            <a:pPr lvl="1"/>
            <a:endParaRPr lang="en-US" altLang="en-US" sz="1200" dirty="0"/>
          </a:p>
          <a:p>
            <a:r>
              <a:rPr lang="en-US" altLang="en-US" sz="1200" dirty="0"/>
              <a:t>Funding for the VFC program is approved by the Office of Management and Budget and allocated through the Centers for Medicare &amp; Medicaid Services (CMS) to the Centers for Disease Control and Prevention (CDC)</a:t>
            </a:r>
          </a:p>
          <a:p>
            <a:pPr lvl="1">
              <a:lnSpc>
                <a:spcPct val="70000"/>
              </a:lnSpc>
            </a:pPr>
            <a:endParaRPr lang="en-US" dirty="0"/>
          </a:p>
        </p:txBody>
      </p:sp>
    </p:spTree>
    <p:extLst>
      <p:ext uri="{BB962C8B-B14F-4D97-AF65-F5344CB8AC3E}">
        <p14:creationId xmlns:p14="http://schemas.microsoft.com/office/powerpoint/2010/main" val="2863395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2933700" y="534988"/>
            <a:ext cx="3560763" cy="2671762"/>
          </a:xfrm>
          <a:ln/>
        </p:spPr>
      </p:sp>
      <p:sp>
        <p:nvSpPr>
          <p:cNvPr id="849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49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410">
              <a:defRPr sz="2400">
                <a:solidFill>
                  <a:schemeClr val="tx1"/>
                </a:solidFill>
                <a:latin typeface="Arial" charset="0"/>
              </a:defRPr>
            </a:lvl1pPr>
            <a:lvl2pPr marL="756940" indent="-291131" defTabSz="949410">
              <a:defRPr sz="2400">
                <a:solidFill>
                  <a:schemeClr val="tx1"/>
                </a:solidFill>
                <a:latin typeface="Arial" charset="0"/>
              </a:defRPr>
            </a:lvl2pPr>
            <a:lvl3pPr marL="1164523" indent="-232904" defTabSz="949410">
              <a:defRPr sz="2400">
                <a:solidFill>
                  <a:schemeClr val="tx1"/>
                </a:solidFill>
                <a:latin typeface="Arial" charset="0"/>
              </a:defRPr>
            </a:lvl3pPr>
            <a:lvl4pPr marL="1630333" indent="-232904" defTabSz="949410">
              <a:defRPr sz="2400">
                <a:solidFill>
                  <a:schemeClr val="tx1"/>
                </a:solidFill>
                <a:latin typeface="Arial" charset="0"/>
              </a:defRPr>
            </a:lvl4pPr>
            <a:lvl5pPr marL="2096143" indent="-232904" defTabSz="949410">
              <a:defRPr sz="2400">
                <a:solidFill>
                  <a:schemeClr val="tx1"/>
                </a:solidFill>
                <a:latin typeface="Arial" charset="0"/>
              </a:defRPr>
            </a:lvl5pPr>
            <a:lvl6pPr marL="2561950" indent="-232904" defTabSz="949410" eaLnBrk="0" fontAlgn="base" hangingPunct="0">
              <a:spcBef>
                <a:spcPct val="0"/>
              </a:spcBef>
              <a:spcAft>
                <a:spcPct val="0"/>
              </a:spcAft>
              <a:defRPr sz="2400">
                <a:solidFill>
                  <a:schemeClr val="tx1"/>
                </a:solidFill>
                <a:latin typeface="Arial" charset="0"/>
              </a:defRPr>
            </a:lvl6pPr>
            <a:lvl7pPr marL="3027760" indent="-232904" defTabSz="949410" eaLnBrk="0" fontAlgn="base" hangingPunct="0">
              <a:spcBef>
                <a:spcPct val="0"/>
              </a:spcBef>
              <a:spcAft>
                <a:spcPct val="0"/>
              </a:spcAft>
              <a:defRPr sz="2400">
                <a:solidFill>
                  <a:schemeClr val="tx1"/>
                </a:solidFill>
                <a:latin typeface="Arial" charset="0"/>
              </a:defRPr>
            </a:lvl7pPr>
            <a:lvl8pPr marL="3493570" indent="-232904" defTabSz="949410" eaLnBrk="0" fontAlgn="base" hangingPunct="0">
              <a:spcBef>
                <a:spcPct val="0"/>
              </a:spcBef>
              <a:spcAft>
                <a:spcPct val="0"/>
              </a:spcAft>
              <a:defRPr sz="2400">
                <a:solidFill>
                  <a:schemeClr val="tx1"/>
                </a:solidFill>
                <a:latin typeface="Arial" charset="0"/>
              </a:defRPr>
            </a:lvl8pPr>
            <a:lvl9pPr marL="3959379" indent="-232904" defTabSz="949410" eaLnBrk="0" fontAlgn="base" hangingPunct="0">
              <a:spcBef>
                <a:spcPct val="0"/>
              </a:spcBef>
              <a:spcAft>
                <a:spcPct val="0"/>
              </a:spcAft>
              <a:defRPr sz="2400">
                <a:solidFill>
                  <a:schemeClr val="tx1"/>
                </a:solidFill>
                <a:latin typeface="Arial" charset="0"/>
              </a:defRPr>
            </a:lvl9pPr>
          </a:lstStyle>
          <a:p>
            <a:fld id="{50AF64B3-176F-4B4A-A46B-199698FB0456}" type="slidenum">
              <a:rPr lang="en-US" altLang="en-US" sz="1200">
                <a:latin typeface="Times" pitchFamily="1" charset="0"/>
              </a:rPr>
              <a:pPr/>
              <a:t>9</a:t>
            </a:fld>
            <a:endParaRPr lang="en-US" altLang="en-US" sz="1200">
              <a:latin typeface="Times" pitchFamily="1" charset="0"/>
            </a:endParaRPr>
          </a:p>
        </p:txBody>
      </p:sp>
    </p:spTree>
    <p:extLst>
      <p:ext uri="{BB962C8B-B14F-4D97-AF65-F5344CB8AC3E}">
        <p14:creationId xmlns:p14="http://schemas.microsoft.com/office/powerpoint/2010/main" val="2065672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F9A91E7-81EA-4AE6-90AC-31DD553AB3AE}" type="datetimeFigureOut">
              <a:rPr lang="en-US" smtClean="0"/>
              <a:t>2/26/2019</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A568A58-2B30-418A-BBCA-595540F1921A}" type="slidenum">
              <a:rPr lang="en-US" smtClean="0"/>
              <a:t>‹#›</a:t>
            </a:fld>
            <a:endParaRPr lang="en-US"/>
          </a:p>
        </p:txBody>
      </p:sp>
    </p:spTree>
    <p:extLst>
      <p:ext uri="{BB962C8B-B14F-4D97-AF65-F5344CB8AC3E}">
        <p14:creationId xmlns:p14="http://schemas.microsoft.com/office/powerpoint/2010/main" val="2755363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9A91E7-81EA-4AE6-90AC-31DD553AB3AE}"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68A58-2B30-418A-BBCA-595540F1921A}" type="slidenum">
              <a:rPr lang="en-US" smtClean="0"/>
              <a:t>‹#›</a:t>
            </a:fld>
            <a:endParaRPr lang="en-US"/>
          </a:p>
        </p:txBody>
      </p:sp>
    </p:spTree>
    <p:extLst>
      <p:ext uri="{BB962C8B-B14F-4D97-AF65-F5344CB8AC3E}">
        <p14:creationId xmlns:p14="http://schemas.microsoft.com/office/powerpoint/2010/main" val="2718662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8F9A91E7-81EA-4AE6-90AC-31DD553AB3AE}" type="datetimeFigureOut">
              <a:rPr lang="en-US" smtClean="0"/>
              <a:t>2/26/2019</a:t>
            </a:fld>
            <a:endParaRPr lang="en-US"/>
          </a:p>
        </p:txBody>
      </p:sp>
      <p:sp>
        <p:nvSpPr>
          <p:cNvPr id="5" name="Footer Placeholder 4"/>
          <p:cNvSpPr>
            <a:spLocks noGrp="1"/>
          </p:cNvSpPr>
          <p:nvPr>
            <p:ph type="ftr" sz="quarter" idx="11"/>
          </p:nvPr>
        </p:nvSpPr>
        <p:spPr>
          <a:xfrm>
            <a:off x="581192" y="5951810"/>
            <a:ext cx="5922209"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A568A58-2B30-418A-BBCA-595540F1921A}" type="slidenum">
              <a:rPr lang="en-US" smtClean="0"/>
              <a:t>‹#›</a:t>
            </a:fld>
            <a:endParaRPr lang="en-US"/>
          </a:p>
        </p:txBody>
      </p:sp>
    </p:spTree>
    <p:extLst>
      <p:ext uri="{BB962C8B-B14F-4D97-AF65-F5344CB8AC3E}">
        <p14:creationId xmlns:p14="http://schemas.microsoft.com/office/powerpoint/2010/main" val="3476839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005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600200"/>
            <a:ext cx="40005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124119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gital Product">
    <p:bg>
      <p:bgPr>
        <a:gradFill>
          <a:gsLst>
            <a:gs pos="0">
              <a:schemeClr val="accent3">
                <a:lumMod val="50000"/>
              </a:schemeClr>
            </a:gs>
            <a:gs pos="100000">
              <a:schemeClr val="accent3">
                <a:lumMod val="75000"/>
              </a:schemeClr>
            </a:gs>
          </a:gsLst>
          <a:path path="circle">
            <a:fillToRect t="100000" r="100000"/>
          </a:path>
        </a:gra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FD7BC34-5181-4965-B18D-8ADC0B46C39A}"/>
              </a:ext>
            </a:extLst>
          </p:cNvPr>
          <p:cNvSpPr/>
          <p:nvPr userDrawn="1"/>
        </p:nvSpPr>
        <p:spPr>
          <a:xfrm rot="20700000" flipH="1">
            <a:off x="-482338" y="-519717"/>
            <a:ext cx="5832863"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endParaRPr lang="en-ZA" dirty="0"/>
          </a:p>
        </p:txBody>
      </p:sp>
      <p:sp>
        <p:nvSpPr>
          <p:cNvPr id="21" name="Freeform: Shape 20">
            <a:extLst>
              <a:ext uri="{FF2B5EF4-FFF2-40B4-BE49-F238E27FC236}">
                <a16:creationId xmlns:a16="http://schemas.microsoft.com/office/drawing/2014/main" id="{50979953-9B60-4FF2-9166-2CBE3FECFF8A}"/>
              </a:ext>
            </a:extLst>
          </p:cNvPr>
          <p:cNvSpPr/>
          <p:nvPr userDrawn="1"/>
        </p:nvSpPr>
        <p:spPr>
          <a:xfrm rot="10800000">
            <a:off x="1691" y="454055"/>
            <a:ext cx="4522071"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ZA" dirty="0"/>
          </a:p>
        </p:txBody>
      </p:sp>
      <p:sp>
        <p:nvSpPr>
          <p:cNvPr id="3" name="Footer Placeholder 2">
            <a:extLst>
              <a:ext uri="{FF2B5EF4-FFF2-40B4-BE49-F238E27FC236}">
                <a16:creationId xmlns:a16="http://schemas.microsoft.com/office/drawing/2014/main" id="{CB18B5B4-8849-45B8-B629-6EE5A6792169}"/>
              </a:ext>
            </a:extLst>
          </p:cNvPr>
          <p:cNvSpPr>
            <a:spLocks noGrp="1"/>
          </p:cNvSpPr>
          <p:nvPr>
            <p:ph type="ftr" sz="quarter" idx="14"/>
          </p:nvPr>
        </p:nvSpPr>
        <p:spPr/>
        <p:txBody>
          <a:bodyPr/>
          <a:lstStyle/>
          <a:p>
            <a:endParaRPr lang="en-ZA" dirty="0"/>
          </a:p>
        </p:txBody>
      </p:sp>
      <p:sp>
        <p:nvSpPr>
          <p:cNvPr id="4" name="Slide Number Placeholder 3">
            <a:extLst>
              <a:ext uri="{FF2B5EF4-FFF2-40B4-BE49-F238E27FC236}">
                <a16:creationId xmlns:a16="http://schemas.microsoft.com/office/drawing/2014/main" id="{D7781777-9B67-4E3C-847D-B426B68CB6E5}"/>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smtClean="0"/>
              <a:pPr/>
              <a:t>‹#›</a:t>
            </a:fld>
            <a:endParaRPr lang="en-US" dirty="0"/>
          </a:p>
        </p:txBody>
      </p:sp>
      <p:sp>
        <p:nvSpPr>
          <p:cNvPr id="17" name="Title 1">
            <a:extLst>
              <a:ext uri="{FF2B5EF4-FFF2-40B4-BE49-F238E27FC236}">
                <a16:creationId xmlns:a16="http://schemas.microsoft.com/office/drawing/2014/main" id="{2C76363F-BFA2-4E2A-B304-6282FD6A1217}"/>
              </a:ext>
            </a:extLst>
          </p:cNvPr>
          <p:cNvSpPr>
            <a:spLocks noGrp="1"/>
          </p:cNvSpPr>
          <p:nvPr>
            <p:ph type="ctrTitle" hasCustomPrompt="1"/>
          </p:nvPr>
        </p:nvSpPr>
        <p:spPr>
          <a:xfrm>
            <a:off x="5683707" y="3429000"/>
            <a:ext cx="2897416" cy="720000"/>
          </a:xfrm>
        </p:spPr>
        <p:txBody>
          <a:bodyPr anchor="b"/>
          <a:lstStyle>
            <a:lvl1pPr algn="r">
              <a:defRPr sz="4500">
                <a:solidFill>
                  <a:schemeClr val="bg1"/>
                </a:solidFill>
              </a:defRPr>
            </a:lvl1pPr>
          </a:lstStyle>
          <a:p>
            <a:r>
              <a:rPr lang="en-US" dirty="0"/>
              <a:t>Slide Title</a:t>
            </a:r>
            <a:endParaRPr lang="en-ZA" dirty="0"/>
          </a:p>
        </p:txBody>
      </p:sp>
      <p:sp>
        <p:nvSpPr>
          <p:cNvPr id="18" name="Subtitle 2">
            <a:extLst>
              <a:ext uri="{FF2B5EF4-FFF2-40B4-BE49-F238E27FC236}">
                <a16:creationId xmlns:a16="http://schemas.microsoft.com/office/drawing/2014/main" id="{0345838A-C221-4A96-A471-11032B0E2D0E}"/>
              </a:ext>
            </a:extLst>
          </p:cNvPr>
          <p:cNvSpPr>
            <a:spLocks noGrp="1"/>
          </p:cNvSpPr>
          <p:nvPr>
            <p:ph type="subTitle" idx="1"/>
          </p:nvPr>
        </p:nvSpPr>
        <p:spPr>
          <a:xfrm>
            <a:off x="5683707" y="4362629"/>
            <a:ext cx="2897416"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pic>
        <p:nvPicPr>
          <p:cNvPr id="22" name="Picture 21">
            <a:extLst>
              <a:ext uri="{FF2B5EF4-FFF2-40B4-BE49-F238E27FC236}">
                <a16:creationId xmlns:a16="http://schemas.microsoft.com/office/drawing/2014/main" id="{D98D57CD-4838-4ABE-97CB-358D8A3930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8066431" y="6359430"/>
            <a:ext cx="660890" cy="339985"/>
          </a:xfrm>
          <a:prstGeom prst="rect">
            <a:avLst/>
          </a:prstGeom>
        </p:spPr>
      </p:pic>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0" y="457201"/>
            <a:ext cx="8029375" cy="6195852"/>
          </a:xfrm>
          <a:prstGeom prst="rect">
            <a:avLst/>
          </a:prstGeom>
        </p:spPr>
      </p:pic>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4277917"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mn-lt"/>
                <a:cs typeface="Times New Roman" panose="02020603050405020304" pitchFamily="18" charset="0"/>
              </a:defRPr>
            </a:lvl1pPr>
          </a:lstStyle>
          <a:p>
            <a:pPr marL="266700" lvl="0" indent="-266700" algn="ctr"/>
            <a:r>
              <a:rPr lang="en-ZA" dirty="0"/>
              <a:t>Insert or Drag and Drop your Screen Design here</a:t>
            </a:r>
          </a:p>
        </p:txBody>
      </p:sp>
    </p:spTree>
    <p:extLst>
      <p:ext uri="{BB962C8B-B14F-4D97-AF65-F5344CB8AC3E}">
        <p14:creationId xmlns:p14="http://schemas.microsoft.com/office/powerpoint/2010/main" val="77873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9A91E7-81EA-4AE6-90AC-31DD553AB3AE}"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68A58-2B30-418A-BBCA-595540F1921A}" type="slidenum">
              <a:rPr lang="en-US" smtClean="0"/>
              <a:t>‹#›</a:t>
            </a:fld>
            <a:endParaRPr lang="en-US"/>
          </a:p>
        </p:txBody>
      </p:sp>
    </p:spTree>
    <p:extLst>
      <p:ext uri="{BB962C8B-B14F-4D97-AF65-F5344CB8AC3E}">
        <p14:creationId xmlns:p14="http://schemas.microsoft.com/office/powerpoint/2010/main" val="1155994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F9A91E7-81EA-4AE6-90AC-31DD553AB3AE}" type="datetimeFigureOut">
              <a:rPr lang="en-US" smtClean="0"/>
              <a:t>2/26/2019</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A568A58-2B30-418A-BBCA-595540F1921A}" type="slidenum">
              <a:rPr lang="en-US" smtClean="0"/>
              <a:t>‹#›</a:t>
            </a:fld>
            <a:endParaRPr lang="en-US"/>
          </a:p>
        </p:txBody>
      </p:sp>
    </p:spTree>
    <p:extLst>
      <p:ext uri="{BB962C8B-B14F-4D97-AF65-F5344CB8AC3E}">
        <p14:creationId xmlns:p14="http://schemas.microsoft.com/office/powerpoint/2010/main" val="161298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9A91E7-81EA-4AE6-90AC-31DD553AB3AE}"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568A58-2B30-418A-BBCA-595540F1921A}" type="slidenum">
              <a:rPr lang="en-US" smtClean="0"/>
              <a:t>‹#›</a:t>
            </a:fld>
            <a:endParaRPr lang="en-US"/>
          </a:p>
        </p:txBody>
      </p:sp>
    </p:spTree>
    <p:extLst>
      <p:ext uri="{BB962C8B-B14F-4D97-AF65-F5344CB8AC3E}">
        <p14:creationId xmlns:p14="http://schemas.microsoft.com/office/powerpoint/2010/main" val="4196268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9A91E7-81EA-4AE6-90AC-31DD553AB3AE}" type="datetimeFigureOut">
              <a:rPr lang="en-US" smtClean="0"/>
              <a:t>2/26/2019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568A58-2B30-418A-BBCA-595540F1921A}" type="slidenum">
              <a:rPr lang="en-US" smtClean="0"/>
              <a:t>‹#›</a:t>
            </a:fld>
            <a:endParaRPr lang="en-US"/>
          </a:p>
        </p:txBody>
      </p:sp>
    </p:spTree>
    <p:extLst>
      <p:ext uri="{BB962C8B-B14F-4D97-AF65-F5344CB8AC3E}">
        <p14:creationId xmlns:p14="http://schemas.microsoft.com/office/powerpoint/2010/main" val="1766802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9A91E7-81EA-4AE6-90AC-31DD553AB3AE}" type="datetimeFigureOut">
              <a:rPr lang="en-US" smtClean="0"/>
              <a:t>2/26/2019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568A58-2B30-418A-BBCA-595540F1921A}" type="slidenum">
              <a:rPr lang="en-US" smtClean="0"/>
              <a:t>‹#›</a:t>
            </a:fld>
            <a:endParaRPr lang="en-US"/>
          </a:p>
        </p:txBody>
      </p:sp>
    </p:spTree>
    <p:extLst>
      <p:ext uri="{BB962C8B-B14F-4D97-AF65-F5344CB8AC3E}">
        <p14:creationId xmlns:p14="http://schemas.microsoft.com/office/powerpoint/2010/main" val="867554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9A91E7-81EA-4AE6-90AC-31DD553AB3AE}" type="datetimeFigureOut">
              <a:rPr lang="en-US" smtClean="0"/>
              <a:t>2/26/2019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568A58-2B30-418A-BBCA-595540F1921A}" type="slidenum">
              <a:rPr lang="en-US" smtClean="0"/>
              <a:t>‹#›</a:t>
            </a:fld>
            <a:endParaRPr lang="en-US"/>
          </a:p>
        </p:txBody>
      </p:sp>
    </p:spTree>
    <p:extLst>
      <p:ext uri="{BB962C8B-B14F-4D97-AF65-F5344CB8AC3E}">
        <p14:creationId xmlns:p14="http://schemas.microsoft.com/office/powerpoint/2010/main" val="3875517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8F9A91E7-81EA-4AE6-90AC-31DD553AB3AE}" type="datetimeFigureOut">
              <a:rPr lang="en-US" smtClean="0"/>
              <a:t>2/26/2019</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4A568A58-2B30-418A-BBCA-595540F1921A}" type="slidenum">
              <a:rPr lang="en-US" smtClean="0"/>
              <a:t>‹#›</a:t>
            </a:fld>
            <a:endParaRPr lang="en-US"/>
          </a:p>
        </p:txBody>
      </p:sp>
    </p:spTree>
    <p:extLst>
      <p:ext uri="{BB962C8B-B14F-4D97-AF65-F5344CB8AC3E}">
        <p14:creationId xmlns:p14="http://schemas.microsoft.com/office/powerpoint/2010/main" val="636385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F9A91E7-81EA-4AE6-90AC-31DD553AB3AE}"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568A58-2B30-418A-BBCA-595540F1921A}" type="slidenum">
              <a:rPr lang="en-US" smtClean="0"/>
              <a:t>‹#›</a:t>
            </a:fld>
            <a:endParaRPr lang="en-US"/>
          </a:p>
        </p:txBody>
      </p:sp>
    </p:spTree>
    <p:extLst>
      <p:ext uri="{BB962C8B-B14F-4D97-AF65-F5344CB8AC3E}">
        <p14:creationId xmlns:p14="http://schemas.microsoft.com/office/powerpoint/2010/main" val="2518501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8F9A91E7-81EA-4AE6-90AC-31DD553AB3AE}" type="datetimeFigureOut">
              <a:rPr lang="en-US" smtClean="0"/>
              <a:t>2/26/2019</a:t>
            </a:fld>
            <a:endParaRPr lang="en-US"/>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4A568A58-2B30-418A-BBCA-595540F1921A}" type="slidenum">
              <a:rPr lang="en-US" smtClean="0"/>
              <a:t>‹#›</a:t>
            </a:fld>
            <a:endParaRPr lang="en-US"/>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9122733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wmf"/><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0.wmf"/><Relationship Id="rId11" Type="http://schemas.openxmlformats.org/officeDocument/2006/relationships/image" Target="../media/image35.wmf"/><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jpeg"/><Relationship Id="rId4" Type="http://schemas.openxmlformats.org/officeDocument/2006/relationships/image" Target="../media/image28.wmf"/><Relationship Id="rId9" Type="http://schemas.openxmlformats.org/officeDocument/2006/relationships/image" Target="../media/image33.png"/><Relationship Id="rId14" Type="http://schemas.openxmlformats.org/officeDocument/2006/relationships/image" Target="../media/image38.wmf"/></Relationships>
</file>

<file path=ppt/slides/_rels/slide29.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tmp"/></Relationships>
</file>

<file path=ppt/slides/_rels/slide32.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cdc.gov/vaccines/programs/vfc/awardees/vaccine-management/price-list/index.html#f1"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cdc.gov/vaccines/programs/vfc/awardees/vaccine-management/price-list/index.html#f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eziz.org/vaccine-storage/"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53.tmp"/></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68.tmp"/></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4.tmp"/><Relationship Id="rId5" Type="http://schemas.openxmlformats.org/officeDocument/2006/relationships/image" Target="../media/image73.tmp"/><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79.tmp"/></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urldefense.proofpoint.com/v2/url?u=https-3A__www.cdc.gov_vaccines_hcp_vis_current-2Dvis.html&amp;d=DwMF-g&amp;c=Lr0a7ed3egkbwePCNW4ROg&amp;r=BJItM2YbwSslkvYavpnDs5vHBnfFeZ65v7VhfJ5q5sY&amp;m=EZHW89LLqprYZRRUneC8ABJerooQ4Awu9x0TDx4Z2OE&amp;s=2YL_fEcyRwkEmmoNNak7zlVNqWKcR34C2XxKnqIjRME&amp;e="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9.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Omnibus_Budget_Reconciliation_Act_of_1993"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en.wikipedia.org/wiki/Legislation" TargetMode="External"/><Relationship Id="rId5" Type="http://schemas.openxmlformats.org/officeDocument/2006/relationships/hyperlink" Target="http://en.wikipedia.org/wiki/Rights" TargetMode="External"/><Relationship Id="rId4" Type="http://schemas.openxmlformats.org/officeDocument/2006/relationships/hyperlink" Target="http://en.wikipedia.org/wiki/Welfare"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6.tmp"/></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hyperlink" Target="https://www.cdc.gov/vaccines/hcp/admin/storage/toolkit/storage-handling-toolkit.pdf"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3" Type="http://schemas.openxmlformats.org/officeDocument/2006/relationships/image" Target="../media/image90.tmp"/><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e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5"/>
          <p:cNvSpPr txBox="1">
            <a:spLocks noChangeArrowheads="1"/>
          </p:cNvSpPr>
          <p:nvPr/>
        </p:nvSpPr>
        <p:spPr bwMode="auto">
          <a:xfrm>
            <a:off x="1066800" y="3386138"/>
            <a:ext cx="8001000"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sz="1800" dirty="0">
              <a:latin typeface="+mn-lt"/>
            </a:endParaRPr>
          </a:p>
          <a:p>
            <a:r>
              <a:rPr lang="en-US" altLang="en-US" sz="2000" b="1" dirty="0">
                <a:solidFill>
                  <a:schemeClr val="accent5"/>
                </a:solidFill>
                <a:latin typeface="+mn-lt"/>
              </a:rPr>
              <a:t>Karen Turner</a:t>
            </a:r>
          </a:p>
          <a:p>
            <a:r>
              <a:rPr lang="en-US" altLang="en-US" sz="1600" dirty="0">
                <a:latin typeface="+mn-lt"/>
              </a:rPr>
              <a:t>Chief, Field Services Section, CA Dept. of Public Health, Immunization Branch</a:t>
            </a:r>
          </a:p>
          <a:p>
            <a:endParaRPr lang="en-US" altLang="en-US" sz="1600" dirty="0">
              <a:latin typeface="+mn-lt"/>
            </a:endParaRPr>
          </a:p>
          <a:p>
            <a:r>
              <a:rPr lang="en-US" altLang="en-US" sz="1800" b="1" dirty="0">
                <a:latin typeface="+mn-lt"/>
                <a:cs typeface="Arial" charset="0"/>
              </a:rPr>
              <a:t>February 12, 2019</a:t>
            </a:r>
            <a:endParaRPr lang="en-US" altLang="en-US" b="1" dirty="0">
              <a:latin typeface="+mn-lt"/>
              <a:cs typeface="Arial" charset="0"/>
            </a:endParaRPr>
          </a:p>
        </p:txBody>
      </p:sp>
      <p:sp>
        <p:nvSpPr>
          <p:cNvPr id="6147" name="Text Box 6"/>
          <p:cNvSpPr txBox="1">
            <a:spLocks noChangeArrowheads="1"/>
          </p:cNvSpPr>
          <p:nvPr/>
        </p:nvSpPr>
        <p:spPr bwMode="auto">
          <a:xfrm>
            <a:off x="885401" y="2197817"/>
            <a:ext cx="825860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sz="4000" b="1" dirty="0">
                <a:solidFill>
                  <a:schemeClr val="accent2"/>
                </a:solidFill>
                <a:latin typeface="+mj-lt"/>
              </a:rPr>
              <a:t>VFC and beyond – Everything you ever wanted to know!</a:t>
            </a:r>
          </a:p>
        </p:txBody>
      </p:sp>
      <p:pic>
        <p:nvPicPr>
          <p:cNvPr id="6148" name="Picture 7" descr="CDPH logo-mas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3" y="19050"/>
            <a:ext cx="1313597"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Line 25"/>
          <p:cNvSpPr>
            <a:spLocks noChangeShapeType="1"/>
          </p:cNvSpPr>
          <p:nvPr/>
        </p:nvSpPr>
        <p:spPr bwMode="auto">
          <a:xfrm>
            <a:off x="774700" y="1066800"/>
            <a:ext cx="0" cy="54102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35806714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extLst/>
        </p:spPr>
        <p:txBody>
          <a:bodyPr/>
          <a:lstStyle/>
          <a:p>
            <a:pPr>
              <a:defRPr/>
            </a:pPr>
            <a:r>
              <a:rPr lang="en-US" dirty="0"/>
              <a:t>VFC </a:t>
            </a:r>
            <a:r>
              <a:rPr dirty="0"/>
              <a:t>Eligibility</a:t>
            </a:r>
          </a:p>
        </p:txBody>
      </p:sp>
      <p:sp>
        <p:nvSpPr>
          <p:cNvPr id="20483" name="Text Placeholder 4"/>
          <p:cNvSpPr>
            <a:spLocks noGrp="1"/>
          </p:cNvSpPr>
          <p:nvPr>
            <p:ph type="body" idx="1"/>
          </p:nvPr>
        </p:nvSpPr>
        <p:spPr/>
        <p:txBody>
          <a:bodyPr/>
          <a:lstStyle/>
          <a:p>
            <a:pPr eaLnBrk="1" hangingPunct="1"/>
            <a:endParaRPr lang="en-US" altLang="en-US"/>
          </a:p>
        </p:txBody>
      </p:sp>
    </p:spTree>
    <p:extLst>
      <p:ext uri="{BB962C8B-B14F-4D97-AF65-F5344CB8AC3E}">
        <p14:creationId xmlns:p14="http://schemas.microsoft.com/office/powerpoint/2010/main" val="267315180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82600" y="76200"/>
            <a:ext cx="8229600" cy="1143000"/>
          </a:xfrm>
        </p:spPr>
        <p:txBody>
          <a:bodyPr/>
          <a:lstStyle/>
          <a:p>
            <a:pPr eaLnBrk="1" hangingPunct="1"/>
            <a:r>
              <a:rPr lang="en-US" altLang="en-US" sz="4000"/>
              <a:t>VFC Eligibility</a:t>
            </a:r>
          </a:p>
        </p:txBody>
      </p:sp>
      <p:sp>
        <p:nvSpPr>
          <p:cNvPr id="21507" name="Rectangle 3"/>
          <p:cNvSpPr>
            <a:spLocks noGrp="1" noChangeArrowheads="1"/>
          </p:cNvSpPr>
          <p:nvPr>
            <p:ph idx="1"/>
          </p:nvPr>
        </p:nvSpPr>
        <p:spPr>
          <a:xfrm>
            <a:off x="406400" y="1898469"/>
            <a:ext cx="8305800" cy="5046617"/>
          </a:xfrm>
        </p:spPr>
        <p:txBody>
          <a:bodyPr>
            <a:normAutofit lnSpcReduction="10000"/>
          </a:bodyPr>
          <a:lstStyle/>
          <a:p>
            <a:pPr eaLnBrk="1" hangingPunct="1">
              <a:lnSpc>
                <a:spcPct val="80000"/>
              </a:lnSpc>
            </a:pPr>
            <a:r>
              <a:rPr lang="en-US" altLang="en-US" dirty="0"/>
              <a:t>Children through 18 years of age meeting at least one of the following criteria are eligible to receive VFC vaccine: </a:t>
            </a:r>
          </a:p>
          <a:p>
            <a:pPr eaLnBrk="1" hangingPunct="1">
              <a:lnSpc>
                <a:spcPct val="80000"/>
              </a:lnSpc>
            </a:pPr>
            <a:endParaRPr lang="en-US" altLang="en-US" dirty="0"/>
          </a:p>
          <a:p>
            <a:pPr lvl="1" eaLnBrk="1" hangingPunct="1">
              <a:lnSpc>
                <a:spcPct val="80000"/>
              </a:lnSpc>
            </a:pPr>
            <a:r>
              <a:rPr lang="en-US" altLang="en-US" b="1" dirty="0" err="1"/>
              <a:t>Medi</a:t>
            </a:r>
            <a:r>
              <a:rPr lang="en-US" altLang="en-US" b="1" dirty="0"/>
              <a:t>-Cal/CHDP eligible: </a:t>
            </a:r>
            <a:r>
              <a:rPr lang="en-US" altLang="en-US" dirty="0"/>
              <a:t>A child who is eligible for the state’s Medicaid program </a:t>
            </a:r>
          </a:p>
          <a:p>
            <a:pPr lvl="2" eaLnBrk="1" hangingPunct="1">
              <a:lnSpc>
                <a:spcPct val="80000"/>
              </a:lnSpc>
            </a:pPr>
            <a:r>
              <a:rPr lang="en-US" altLang="en-US" dirty="0"/>
              <a:t>For the purposes of the VFC program, the terms "Medicaid-eligible" and "Medicaid-enrolled" are equivalent</a:t>
            </a:r>
          </a:p>
          <a:p>
            <a:pPr lvl="1" eaLnBrk="1" hangingPunct="1">
              <a:lnSpc>
                <a:spcPct val="80000"/>
              </a:lnSpc>
            </a:pPr>
            <a:r>
              <a:rPr lang="en-US" altLang="en-US" b="1" dirty="0"/>
              <a:t>Uninsured: </a:t>
            </a:r>
            <a:r>
              <a:rPr lang="en-US" altLang="en-US" dirty="0"/>
              <a:t>A child who has no health insurance coverage </a:t>
            </a:r>
          </a:p>
          <a:p>
            <a:pPr lvl="1" eaLnBrk="1" hangingPunct="1">
              <a:lnSpc>
                <a:spcPct val="80000"/>
              </a:lnSpc>
            </a:pPr>
            <a:r>
              <a:rPr lang="en-US" altLang="en-US" b="1" dirty="0"/>
              <a:t>American Indian or Alaska Native: </a:t>
            </a:r>
            <a:r>
              <a:rPr lang="en-US" altLang="en-US" dirty="0"/>
              <a:t>As defined by the Indian Health Care Improvement Act (</a:t>
            </a:r>
            <a:r>
              <a:rPr lang="en-US" altLang="en-US" b="1" dirty="0"/>
              <a:t>25 U.S.C. 1603) </a:t>
            </a:r>
            <a:endParaRPr lang="en-US" altLang="en-US" dirty="0"/>
          </a:p>
          <a:p>
            <a:pPr lvl="1" eaLnBrk="1" hangingPunct="1">
              <a:lnSpc>
                <a:spcPct val="80000"/>
              </a:lnSpc>
            </a:pPr>
            <a:r>
              <a:rPr lang="en-US" altLang="en-US" b="1" dirty="0"/>
              <a:t>Underinsured: </a:t>
            </a:r>
            <a:r>
              <a:rPr lang="en-US" altLang="en-US" b="1" dirty="0">
                <a:solidFill>
                  <a:srgbClr val="0070C0"/>
                </a:solidFill>
              </a:rPr>
              <a:t>Underinsured children are eligible to receive VFC vaccine only through a Federally Qualified Health Center (FQHC) or Rural Health Clinic (RHC)  </a:t>
            </a:r>
            <a:endParaRPr lang="en-US" altLang="en-US" dirty="0">
              <a:solidFill>
                <a:srgbClr val="FFFF00"/>
              </a:solidFill>
            </a:endParaRPr>
          </a:p>
          <a:p>
            <a:pPr lvl="2" eaLnBrk="1" hangingPunct="1">
              <a:lnSpc>
                <a:spcPct val="80000"/>
              </a:lnSpc>
            </a:pPr>
            <a:r>
              <a:rPr lang="en-US" altLang="en-US" dirty="0"/>
              <a:t>Definition: A child who has commercial (private) health insurance but the coverage does not include vaccines, a child whose insurance covers only selected vaccines (VFC-eligible for non-covered vaccines only), or a child whose insurance caps vaccine coverage at a certain amount. Once that coverage amount is reached, the child is categorized as underinsured. </a:t>
            </a:r>
          </a:p>
          <a:p>
            <a:pPr lvl="2" eaLnBrk="1" hangingPunct="1">
              <a:lnSpc>
                <a:spcPct val="80000"/>
              </a:lnSpc>
            </a:pPr>
            <a:endParaRPr lang="en-US" altLang="en-US" dirty="0"/>
          </a:p>
          <a:p>
            <a:pPr eaLnBrk="1" hangingPunct="1"/>
            <a:r>
              <a:rPr lang="en-US" altLang="en-US" dirty="0"/>
              <a:t>No other factors can be considered when screening children for eligibility for participation in the VFC program (e.g. residency status or family income) </a:t>
            </a:r>
          </a:p>
          <a:p>
            <a:pPr eaLnBrk="1" hangingPunct="1"/>
            <a:r>
              <a:rPr lang="en-US" altLang="en-US" dirty="0"/>
              <a:t>Eligibility - Parent self reported. </a:t>
            </a:r>
          </a:p>
          <a:p>
            <a:pPr lvl="2" eaLnBrk="1" hangingPunct="1">
              <a:lnSpc>
                <a:spcPct val="80000"/>
              </a:lnSpc>
            </a:pPr>
            <a:endParaRPr lang="en-US" altLang="en-US" sz="1100" dirty="0"/>
          </a:p>
        </p:txBody>
      </p:sp>
    </p:spTree>
    <p:extLst>
      <p:ext uri="{BB962C8B-B14F-4D97-AF65-F5344CB8AC3E}">
        <p14:creationId xmlns:p14="http://schemas.microsoft.com/office/powerpoint/2010/main" val="181023939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152400"/>
            <a:ext cx="8229600" cy="1143000"/>
          </a:xfrm>
        </p:spPr>
        <p:txBody>
          <a:bodyPr>
            <a:normAutofit fontScale="90000"/>
          </a:bodyPr>
          <a:lstStyle/>
          <a:p>
            <a:pPr eaLnBrk="1" hangingPunct="1"/>
            <a:r>
              <a:rPr lang="en-US" altLang="en-US" sz="4000" dirty="0"/>
              <a:t>VFC Eligibility: Insured Exceptions</a:t>
            </a:r>
          </a:p>
        </p:txBody>
      </p:sp>
      <p:sp>
        <p:nvSpPr>
          <p:cNvPr id="20483" name="Rectangle 3"/>
          <p:cNvSpPr>
            <a:spLocks noGrp="1" noChangeArrowheads="1"/>
          </p:cNvSpPr>
          <p:nvPr>
            <p:ph idx="1"/>
          </p:nvPr>
        </p:nvSpPr>
        <p:spPr>
          <a:xfrm>
            <a:off x="457200" y="1524000"/>
            <a:ext cx="8153400" cy="5029200"/>
          </a:xfrm>
        </p:spPr>
        <p:txBody>
          <a:bodyPr>
            <a:normAutofit/>
          </a:bodyPr>
          <a:lstStyle/>
          <a:p>
            <a:pPr marL="274320" indent="-274320">
              <a:buClr>
                <a:schemeClr val="accent3"/>
              </a:buClr>
              <a:buFont typeface="Wingdings 2"/>
              <a:buChar char=""/>
              <a:defRPr/>
            </a:pPr>
            <a:r>
              <a:rPr lang="en-US" sz="2200" dirty="0"/>
              <a:t>American Indian/Alaska Natives are eligible to participate in the VFC program regardless of insurance coverage.</a:t>
            </a:r>
          </a:p>
          <a:p>
            <a:pPr marL="274320" indent="-274320">
              <a:buClr>
                <a:schemeClr val="accent3"/>
              </a:buClr>
              <a:buFont typeface="Wingdings 2"/>
              <a:buChar char=""/>
              <a:defRPr/>
            </a:pPr>
            <a:r>
              <a:rPr lang="en-US" sz="1900" dirty="0"/>
              <a:t>Insured children with Medi-Cal as a secondary insurance are covered by VFC </a:t>
            </a:r>
          </a:p>
          <a:p>
            <a:pPr lvl="2" indent="-246888">
              <a:buFont typeface="Wingdings 2"/>
              <a:buChar char=""/>
              <a:defRPr/>
            </a:pPr>
            <a:r>
              <a:rPr lang="en-US" sz="1700" dirty="0"/>
              <a:t>Private vaccines may be administered and billed to the primary insurance or</a:t>
            </a:r>
          </a:p>
          <a:p>
            <a:pPr lvl="2" indent="-246888">
              <a:buFont typeface="Wingdings 2"/>
              <a:buChar char=""/>
              <a:defRPr/>
            </a:pPr>
            <a:r>
              <a:rPr lang="en-US" sz="1700" dirty="0"/>
              <a:t>VFC vaccines may be administered and Medi-Cal will pay the claim for the administration fee and seek reimbursement from the primary insurance</a:t>
            </a:r>
          </a:p>
          <a:p>
            <a:pPr marL="274320" indent="-274320">
              <a:buClr>
                <a:schemeClr val="accent3"/>
              </a:buClr>
              <a:buFont typeface="Wingdings 2"/>
              <a:buChar char=""/>
              <a:defRPr/>
            </a:pPr>
            <a:r>
              <a:rPr lang="en-US" sz="2200" dirty="0"/>
              <a:t>Incarcerated juveniles under 19 years of age</a:t>
            </a:r>
          </a:p>
          <a:p>
            <a:pPr marL="640080" lvl="1" indent="-246888">
              <a:buFont typeface="Wingdings 2"/>
              <a:buChar char=""/>
              <a:defRPr/>
            </a:pPr>
            <a:r>
              <a:rPr lang="en-US" sz="1900" dirty="0"/>
              <a:t>an individual who loses access to health benefits under his/her insurance while incarcerated is uninsured for purposes of the VFC program. </a:t>
            </a:r>
          </a:p>
          <a:p>
            <a:pPr marL="0" indent="0">
              <a:buClr>
                <a:schemeClr val="accent3"/>
              </a:buClr>
              <a:buNone/>
              <a:defRPr/>
            </a:pPr>
            <a:endParaRPr lang="en-US" dirty="0"/>
          </a:p>
        </p:txBody>
      </p:sp>
    </p:spTree>
    <p:extLst>
      <p:ext uri="{BB962C8B-B14F-4D97-AF65-F5344CB8AC3E}">
        <p14:creationId xmlns:p14="http://schemas.microsoft.com/office/powerpoint/2010/main" val="350574061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extLst/>
        </p:spPr>
        <p:txBody>
          <a:bodyPr/>
          <a:lstStyle/>
          <a:p>
            <a:pPr>
              <a:defRPr/>
            </a:pPr>
            <a:r>
              <a:rPr lang="en-US" dirty="0"/>
              <a:t>VFC</a:t>
            </a:r>
            <a:r>
              <a:rPr dirty="0"/>
              <a:t> Enrollment</a:t>
            </a:r>
          </a:p>
        </p:txBody>
      </p:sp>
      <p:sp>
        <p:nvSpPr>
          <p:cNvPr id="25603" name="Text Placeholder 2"/>
          <p:cNvSpPr>
            <a:spLocks noGrp="1"/>
          </p:cNvSpPr>
          <p:nvPr>
            <p:ph type="body" idx="1"/>
          </p:nvPr>
        </p:nvSpPr>
        <p:spPr/>
        <p:txBody>
          <a:bodyPr/>
          <a:lstStyle/>
          <a:p>
            <a:pPr eaLnBrk="1" hangingPunct="1"/>
            <a:endParaRPr lang="en-US" altLang="en-US"/>
          </a:p>
        </p:txBody>
      </p:sp>
    </p:spTree>
    <p:extLst>
      <p:ext uri="{BB962C8B-B14F-4D97-AF65-F5344CB8AC3E}">
        <p14:creationId xmlns:p14="http://schemas.microsoft.com/office/powerpoint/2010/main" val="382411587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a:t>Enrollment in VFC</a:t>
            </a:r>
          </a:p>
        </p:txBody>
      </p:sp>
      <p:sp>
        <p:nvSpPr>
          <p:cNvPr id="26627" name="Rectangle 3"/>
          <p:cNvSpPr>
            <a:spLocks noGrp="1" noChangeArrowheads="1"/>
          </p:cNvSpPr>
          <p:nvPr>
            <p:ph sz="half" idx="1"/>
          </p:nvPr>
        </p:nvSpPr>
        <p:spPr>
          <a:xfrm>
            <a:off x="165463" y="1992086"/>
            <a:ext cx="3886200" cy="4572000"/>
          </a:xfrm>
        </p:spPr>
        <p:txBody>
          <a:bodyPr>
            <a:normAutofit/>
          </a:bodyPr>
          <a:lstStyle/>
          <a:p>
            <a:pPr eaLnBrk="1" hangingPunct="1"/>
            <a:r>
              <a:rPr lang="en-US" altLang="en-US" sz="2100" b="1" dirty="0"/>
              <a:t>Who can enroll in the VFC program? </a:t>
            </a:r>
          </a:p>
          <a:p>
            <a:pPr lvl="1" eaLnBrk="1" hangingPunct="1"/>
            <a:r>
              <a:rPr lang="en-US" altLang="en-US" sz="2000" dirty="0"/>
              <a:t>Health care providers authorized to prescribe vaccines under state law  providing primary care services to children birth though 18 years of age</a:t>
            </a:r>
          </a:p>
          <a:p>
            <a:pPr lvl="1" eaLnBrk="1" hangingPunct="1"/>
            <a:endParaRPr lang="en-US" altLang="en-US" sz="2000" dirty="0"/>
          </a:p>
        </p:txBody>
      </p:sp>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191000" y="3429004"/>
            <a:ext cx="4678362" cy="2532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4" y="1600200"/>
            <a:ext cx="2562225"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370308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61268" y="604508"/>
            <a:ext cx="8229600" cy="1143000"/>
          </a:xfrm>
        </p:spPr>
        <p:txBody>
          <a:bodyPr/>
          <a:lstStyle/>
          <a:p>
            <a:pPr eaLnBrk="1" hangingPunct="1"/>
            <a:r>
              <a:rPr lang="en-US" altLang="en-US" dirty="0">
                <a:latin typeface="Arial" charset="0"/>
              </a:rPr>
              <a:t>Enrollment of Non-Traditional Providers</a:t>
            </a:r>
          </a:p>
        </p:txBody>
      </p:sp>
      <p:sp>
        <p:nvSpPr>
          <p:cNvPr id="27651" name="Rectangle 3"/>
          <p:cNvSpPr>
            <a:spLocks noGrp="1" noChangeArrowheads="1"/>
          </p:cNvSpPr>
          <p:nvPr>
            <p:ph idx="1"/>
          </p:nvPr>
        </p:nvSpPr>
        <p:spPr/>
        <p:txBody>
          <a:bodyPr/>
          <a:lstStyle/>
          <a:p>
            <a:pPr eaLnBrk="1" hangingPunct="1"/>
            <a:r>
              <a:rPr lang="en-US" altLang="en-US" sz="2000" dirty="0"/>
              <a:t>In order to enroll in CA’s VFC Program:</a:t>
            </a:r>
          </a:p>
          <a:p>
            <a:pPr lvl="1" eaLnBrk="1" hangingPunct="1"/>
            <a:r>
              <a:rPr lang="en-US" altLang="en-US" sz="1800" dirty="0"/>
              <a:t>Specialty providers, such as OB/GYNs, pharmacies, and others,  are required to offer age-appropriate immunizations to patients served by their practice in accordance with schedules determined by the ACIP in its VFC resolutions</a:t>
            </a:r>
          </a:p>
          <a:p>
            <a:pPr lvl="1" eaLnBrk="1" hangingPunct="1"/>
            <a:endParaRPr lang="en-US" altLang="en-US" sz="1800" dirty="0"/>
          </a:p>
          <a:p>
            <a:pPr lvl="1" eaLnBrk="1" hangingPunct="1"/>
            <a:endParaRPr lang="en-US" altLang="en-US" sz="1800" dirty="0"/>
          </a:p>
          <a:p>
            <a:pPr lvl="1" eaLnBrk="1" hangingPunct="1"/>
            <a:endParaRPr lang="en-US" altLang="en-US" sz="1800" dirty="0"/>
          </a:p>
          <a:p>
            <a:pPr lvl="1" eaLnBrk="1" hangingPunct="1"/>
            <a:endParaRPr lang="en-US" altLang="en-US" sz="1800" dirty="0"/>
          </a:p>
          <a:p>
            <a:pPr lvl="1" eaLnBrk="1" hangingPunct="1"/>
            <a:endParaRPr lang="en-US" altLang="en-US" dirty="0"/>
          </a:p>
          <a:p>
            <a:pPr eaLnBrk="1" hangingPunct="1"/>
            <a:endParaRPr lang="en-US" altLang="en-US" dirty="0"/>
          </a:p>
        </p:txBody>
      </p:sp>
      <p:pic>
        <p:nvPicPr>
          <p:cNvPr id="27652" name="Picture 4" descr="MPj044646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962400"/>
            <a:ext cx="31623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MPj0444374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962400"/>
            <a:ext cx="327660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6"/>
          <p:cNvSpPr txBox="1">
            <a:spLocks noChangeArrowheads="1"/>
          </p:cNvSpPr>
          <p:nvPr/>
        </p:nvSpPr>
        <p:spPr bwMode="auto">
          <a:xfrm rot="-1263957">
            <a:off x="673104" y="3990979"/>
            <a:ext cx="2678113" cy="346075"/>
          </a:xfrm>
          <a:prstGeom prst="rect">
            <a:avLst/>
          </a:prstGeom>
          <a:solidFill>
            <a:srgbClr val="FFCC00"/>
          </a:solidFill>
          <a:ln w="9525">
            <a:solidFill>
              <a:srgbClr val="2A4EA3"/>
            </a:solidFill>
            <a:miter lim="800000"/>
            <a:headEnd/>
            <a:tailEnd/>
          </a:ln>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US" altLang="en-US" sz="1600" b="1"/>
              <a:t>PCV, Hib, DTaP, IPV...</a:t>
            </a:r>
          </a:p>
        </p:txBody>
      </p:sp>
      <p:sp>
        <p:nvSpPr>
          <p:cNvPr id="27655" name="Text Box 7"/>
          <p:cNvSpPr txBox="1">
            <a:spLocks noChangeArrowheads="1"/>
          </p:cNvSpPr>
          <p:nvPr/>
        </p:nvSpPr>
        <p:spPr bwMode="auto">
          <a:xfrm rot="-1263957">
            <a:off x="4724400" y="3962404"/>
            <a:ext cx="2590800" cy="346075"/>
          </a:xfrm>
          <a:prstGeom prst="rect">
            <a:avLst/>
          </a:prstGeom>
          <a:solidFill>
            <a:srgbClr val="99CC00"/>
          </a:solidFill>
          <a:ln w="9525">
            <a:solidFill>
              <a:srgbClr val="2A4EA3"/>
            </a:solidFill>
            <a:miter lim="800000"/>
            <a:headEnd/>
            <a:tailEnd/>
          </a:ln>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US" altLang="en-US" sz="1600" b="1"/>
              <a:t>MCV, HPV, Tdap...</a:t>
            </a:r>
          </a:p>
        </p:txBody>
      </p:sp>
    </p:spTree>
    <p:extLst>
      <p:ext uri="{BB962C8B-B14F-4D97-AF65-F5344CB8AC3E}">
        <p14:creationId xmlns:p14="http://schemas.microsoft.com/office/powerpoint/2010/main" val="335580243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New Enrollments</a:t>
            </a:r>
          </a:p>
        </p:txBody>
      </p:sp>
      <p:pic>
        <p:nvPicPr>
          <p:cNvPr id="6"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35934" y="2227263"/>
            <a:ext cx="3080069" cy="3632200"/>
          </a:xfrm>
        </p:spPr>
      </p:pic>
      <p:sp>
        <p:nvSpPr>
          <p:cNvPr id="5" name="Slide Number Placeholder 4"/>
          <p:cNvSpPr>
            <a:spLocks noGrp="1"/>
          </p:cNvSpPr>
          <p:nvPr>
            <p:ph type="sldNum" sz="quarter" idx="12"/>
          </p:nvPr>
        </p:nvSpPr>
        <p:spPr/>
        <p:txBody>
          <a:bodyPr/>
          <a:lstStyle/>
          <a:p>
            <a:pPr algn="ctr"/>
            <a:fld id="{B67B645E-C5E5-4727-B977-D372A0AA71D9}" type="slidenum">
              <a:rPr lang="en-US" smtClean="0"/>
              <a:pPr algn="ctr"/>
              <a:t>16</a:t>
            </a:fld>
            <a:endParaRPr lang="en-US" dirty="0"/>
          </a:p>
        </p:txBody>
      </p:sp>
      <p:sp>
        <p:nvSpPr>
          <p:cNvPr id="3" name="Text Placeholder 2"/>
          <p:cNvSpPr>
            <a:spLocks noGrp="1"/>
          </p:cNvSpPr>
          <p:nvPr>
            <p:ph type="body" sz="half" idx="4294967295"/>
          </p:nvPr>
        </p:nvSpPr>
        <p:spPr>
          <a:xfrm>
            <a:off x="0" y="3959225"/>
            <a:ext cx="2951163" cy="2165350"/>
          </a:xfrm>
        </p:spPr>
        <p:txBody>
          <a:bodyPr/>
          <a:lstStyle/>
          <a:p>
            <a:r>
              <a:rPr lang="en-US" sz="2000" b="1" u="sng" dirty="0"/>
              <a:t>2019 Enrollment Form now available on EZIZ!</a:t>
            </a:r>
          </a:p>
        </p:txBody>
      </p:sp>
      <p:pic>
        <p:nvPicPr>
          <p:cNvPr id="1026" name="Picture 2" descr="http://eziz.org/assets/imgs/Verifica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2286" y="2281236"/>
            <a:ext cx="3400425" cy="256222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7109052" y="4956672"/>
            <a:ext cx="1964891" cy="1428750"/>
          </a:xfrm>
          <a:prstGeom prst="wedgeRoundRectCallout">
            <a:avLst>
              <a:gd name="adj1" fmla="val -24261"/>
              <a:gd name="adj2" fmla="val -92357"/>
              <a:gd name="adj3" fmla="val 16667"/>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solidFill>
                  <a:schemeClr val="lt1"/>
                </a:solidFill>
              </a:rPr>
              <a:t>In order for the lesson code to be valid, it must have been taken on or after Dec. 12, 2018</a:t>
            </a:r>
          </a:p>
        </p:txBody>
      </p:sp>
    </p:spTree>
    <p:extLst>
      <p:ext uri="{BB962C8B-B14F-4D97-AF65-F5344CB8AC3E}">
        <p14:creationId xmlns:p14="http://schemas.microsoft.com/office/powerpoint/2010/main" val="2487402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0"/>
            <a:ext cx="8229600" cy="1143000"/>
          </a:xfrm>
        </p:spPr>
        <p:txBody>
          <a:bodyPr>
            <a:normAutofit fontScale="90000"/>
          </a:bodyPr>
          <a:lstStyle/>
          <a:p>
            <a:pPr eaLnBrk="1" hangingPunct="1"/>
            <a:r>
              <a:rPr lang="en-US" altLang="en-US" sz="4000"/>
              <a:t>Enrollment in Other State Programs</a:t>
            </a:r>
          </a:p>
        </p:txBody>
      </p:sp>
      <p:sp>
        <p:nvSpPr>
          <p:cNvPr id="28675" name="Rectangle 3"/>
          <p:cNvSpPr>
            <a:spLocks noGrp="1" noChangeArrowheads="1"/>
          </p:cNvSpPr>
          <p:nvPr>
            <p:ph idx="1"/>
          </p:nvPr>
        </p:nvSpPr>
        <p:spPr>
          <a:xfrm>
            <a:off x="457200" y="1970314"/>
            <a:ext cx="8229600" cy="4800600"/>
          </a:xfrm>
        </p:spPr>
        <p:txBody>
          <a:bodyPr/>
          <a:lstStyle/>
          <a:p>
            <a:pPr eaLnBrk="1" hangingPunct="1"/>
            <a:r>
              <a:rPr lang="en-US" altLang="en-US" sz="2200" dirty="0"/>
              <a:t>CHDP</a:t>
            </a:r>
          </a:p>
          <a:p>
            <a:pPr lvl="1" eaLnBrk="1" hangingPunct="1"/>
            <a:r>
              <a:rPr lang="en-US" altLang="en-US" sz="2000" dirty="0"/>
              <a:t>Participation in VFC is a pre-requisite for enrollment in CHDP</a:t>
            </a:r>
          </a:p>
          <a:p>
            <a:pPr lvl="1" eaLnBrk="1" hangingPunct="1"/>
            <a:endParaRPr lang="en-US" altLang="en-US" sz="2000" dirty="0"/>
          </a:p>
          <a:p>
            <a:pPr eaLnBrk="1" hangingPunct="1"/>
            <a:r>
              <a:rPr lang="en-US" altLang="en-US" sz="2200" dirty="0" err="1"/>
              <a:t>Medi</a:t>
            </a:r>
            <a:r>
              <a:rPr lang="en-US" altLang="en-US" sz="2200" dirty="0"/>
              <a:t>-Cal </a:t>
            </a:r>
          </a:p>
          <a:p>
            <a:pPr lvl="1" eaLnBrk="1" hangingPunct="1"/>
            <a:r>
              <a:rPr lang="en-US" altLang="en-US" sz="2000" dirty="0"/>
              <a:t>Participation in VFC is necessary for enrollment in </a:t>
            </a:r>
            <a:r>
              <a:rPr lang="en-US" altLang="en-US" sz="2000" dirty="0" err="1"/>
              <a:t>Medi</a:t>
            </a:r>
            <a:r>
              <a:rPr lang="en-US" altLang="en-US" sz="2000" dirty="0"/>
              <a:t>-Cal</a:t>
            </a:r>
          </a:p>
          <a:p>
            <a:pPr lvl="2" eaLnBrk="1" hangingPunct="1"/>
            <a:r>
              <a:rPr lang="en-US" altLang="en-US" dirty="0"/>
              <a:t>Providers are reimbursed for vaccine administration costs only.  </a:t>
            </a:r>
          </a:p>
          <a:p>
            <a:pPr lvl="2" eaLnBrk="1" hangingPunct="1"/>
            <a:r>
              <a:rPr lang="en-US" altLang="en-US" dirty="0" err="1"/>
              <a:t>Medi</a:t>
            </a:r>
            <a:r>
              <a:rPr lang="en-US" altLang="en-US" dirty="0"/>
              <a:t>-Cal will not reimburse for the cost of provider-purchased vaccines also available through  VFC program </a:t>
            </a:r>
          </a:p>
          <a:p>
            <a:pPr eaLnBrk="1" hangingPunct="1"/>
            <a:endParaRPr lang="en-US" altLang="en-US" dirty="0"/>
          </a:p>
          <a:p>
            <a:pPr eaLnBrk="1" hangingPunct="1"/>
            <a:r>
              <a:rPr lang="en-US" altLang="en-US" sz="2200" dirty="0"/>
              <a:t>Participation in </a:t>
            </a:r>
            <a:r>
              <a:rPr lang="en-US" altLang="en-US" sz="2200" dirty="0" err="1"/>
              <a:t>Medi</a:t>
            </a:r>
            <a:r>
              <a:rPr lang="en-US" altLang="en-US" sz="2200" dirty="0"/>
              <a:t>-Cal or CHDP is NOT a requirement for VFC enrollment.  </a:t>
            </a:r>
          </a:p>
          <a:p>
            <a:pPr lvl="1" eaLnBrk="1" hangingPunct="1"/>
            <a:endParaRPr lang="en-US" altLang="en-US" sz="2000" dirty="0"/>
          </a:p>
        </p:txBody>
      </p:sp>
    </p:spTree>
    <p:extLst>
      <p:ext uri="{BB962C8B-B14F-4D97-AF65-F5344CB8AC3E}">
        <p14:creationId xmlns:p14="http://schemas.microsoft.com/office/powerpoint/2010/main" val="340319843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2019 VFC Program Requirements </a:t>
            </a:r>
          </a:p>
        </p:txBody>
      </p:sp>
      <p:sp>
        <p:nvSpPr>
          <p:cNvPr id="4" name="Content Placeholder 3"/>
          <p:cNvSpPr>
            <a:spLocks noGrp="1"/>
          </p:cNvSpPr>
          <p:nvPr>
            <p:ph sz="half" idx="1"/>
          </p:nvPr>
        </p:nvSpPr>
        <p:spPr>
          <a:xfrm>
            <a:off x="457200" y="2646293"/>
            <a:ext cx="2812774" cy="2120915"/>
          </a:xfrm>
        </p:spPr>
        <p:txBody>
          <a:bodyPr>
            <a:normAutofit fontScale="92500" lnSpcReduction="10000"/>
          </a:bodyPr>
          <a:lstStyle/>
          <a:p>
            <a:pPr marL="257175" lvl="1" indent="-257175"/>
            <a:r>
              <a:rPr lang="en-US" sz="2100" dirty="0"/>
              <a:t>VFC participation requirements are summarized in the 2019 VFC Program Participation Requirements at a Glance.</a:t>
            </a:r>
          </a:p>
          <a:p>
            <a:pPr marL="205740" lvl="1" indent="0">
              <a:buNone/>
            </a:pPr>
            <a:endParaRPr lang="en-US" dirty="0"/>
          </a:p>
        </p:txBody>
      </p:sp>
      <p:pic>
        <p:nvPicPr>
          <p:cNvPr id="5" name="Picture 4">
            <a:extLst>
              <a:ext uri="{FF2B5EF4-FFF2-40B4-BE49-F238E27FC236}">
                <a16:creationId xmlns:a16="http://schemas.microsoft.com/office/drawing/2014/main" id="{C33CAB6D-58CC-4D34-A62E-AC3A56EAB890}"/>
              </a:ext>
            </a:extLst>
          </p:cNvPr>
          <p:cNvPicPr/>
          <p:nvPr/>
        </p:nvPicPr>
        <p:blipFill rotWithShape="1">
          <a:blip r:embed="rId3"/>
          <a:srcRect l="20513" t="15679" r="21956" b="5644"/>
          <a:stretch/>
        </p:blipFill>
        <p:spPr bwMode="auto">
          <a:xfrm>
            <a:off x="3347634" y="1766807"/>
            <a:ext cx="5556142" cy="48509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0197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76250" y="419104"/>
            <a:ext cx="8229600" cy="1143000"/>
          </a:xfrm>
        </p:spPr>
        <p:txBody>
          <a:bodyPr>
            <a:normAutofit/>
          </a:bodyPr>
          <a:lstStyle/>
          <a:p>
            <a:pPr>
              <a:defRPr/>
            </a:pPr>
            <a:r>
              <a:rPr lang="en-US" sz="3600" dirty="0"/>
              <a:t>EZIZ Lessons:</a:t>
            </a:r>
          </a:p>
        </p:txBody>
      </p:sp>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rcRect t="12315" b="4315"/>
          <a:stretch>
            <a:fillRect/>
          </a:stretch>
        </p:blipFill>
        <p:spPr bwMode="auto">
          <a:xfrm>
            <a:off x="2590800" y="2590800"/>
            <a:ext cx="3124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t="16011" r="14799" b="5708"/>
          <a:stretch>
            <a:fillRect/>
          </a:stretch>
        </p:blipFill>
        <p:spPr bwMode="auto">
          <a:xfrm>
            <a:off x="228600" y="1752604"/>
            <a:ext cx="3246438"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5"/>
          <p:cNvPicPr>
            <a:picLocks noChangeAspect="1" noChangeArrowheads="1"/>
          </p:cNvPicPr>
          <p:nvPr/>
        </p:nvPicPr>
        <p:blipFill>
          <a:blip r:embed="rId5">
            <a:extLst>
              <a:ext uri="{28A0092B-C50C-407E-A947-70E740481C1C}">
                <a14:useLocalDpi xmlns:a14="http://schemas.microsoft.com/office/drawing/2010/main" val="0"/>
              </a:ext>
            </a:extLst>
          </a:blip>
          <a:srcRect t="16000" b="7001"/>
          <a:stretch>
            <a:fillRect/>
          </a:stretch>
        </p:blipFill>
        <p:spPr bwMode="auto">
          <a:xfrm>
            <a:off x="5334000" y="1524000"/>
            <a:ext cx="38100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t="12798" b="3528"/>
          <a:stretch>
            <a:fillRect/>
          </a:stretch>
        </p:blipFill>
        <p:spPr bwMode="auto">
          <a:xfrm>
            <a:off x="5257800" y="4419600"/>
            <a:ext cx="3581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t="11765" b="2263"/>
          <a:stretch>
            <a:fillRect/>
          </a:stretch>
        </p:blipFill>
        <p:spPr bwMode="auto">
          <a:xfrm>
            <a:off x="228600" y="4114800"/>
            <a:ext cx="3429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AutoShape 8"/>
          <p:cNvSpPr>
            <a:spLocks noChangeArrowheads="1"/>
          </p:cNvSpPr>
          <p:nvPr/>
        </p:nvSpPr>
        <p:spPr bwMode="auto">
          <a:xfrm>
            <a:off x="5562600" y="3124200"/>
            <a:ext cx="1828800" cy="838200"/>
          </a:xfrm>
          <a:prstGeom prst="wedgeRoundRectCallout">
            <a:avLst>
              <a:gd name="adj1" fmla="val -82380"/>
              <a:gd name="adj2" fmla="val 28977"/>
              <a:gd name="adj3" fmla="val 16667"/>
            </a:avLst>
          </a:prstGeom>
          <a:solidFill>
            <a:schemeClr val="folHlink"/>
          </a:solidFill>
          <a:ln w="9525">
            <a:solidFill>
              <a:schemeClr val="tx1"/>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en-US" altLang="en-US" sz="1600" b="1" dirty="0"/>
              <a:t>Have you completed these lessons?</a:t>
            </a:r>
          </a:p>
        </p:txBody>
      </p:sp>
    </p:spTree>
    <p:extLst>
      <p:ext uri="{BB962C8B-B14F-4D97-AF65-F5344CB8AC3E}">
        <p14:creationId xmlns:p14="http://schemas.microsoft.com/office/powerpoint/2010/main" val="14292171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767166"/>
            <a:ext cx="8229600" cy="836908"/>
          </a:xfrm>
        </p:spPr>
        <p:txBody>
          <a:bodyPr>
            <a:normAutofit fontScale="90000"/>
          </a:bodyPr>
          <a:lstStyle/>
          <a:p>
            <a:pPr eaLnBrk="1" hangingPunct="1"/>
            <a:r>
              <a:rPr lang="en-US" altLang="en-US" dirty="0"/>
              <a:t>Content Overview </a:t>
            </a:r>
            <a:br>
              <a:rPr lang="en-US" altLang="en-US" dirty="0"/>
            </a:br>
            <a:r>
              <a:rPr lang="en-US" altLang="en-US" dirty="0"/>
              <a:t>VFC Update</a:t>
            </a:r>
          </a:p>
        </p:txBody>
      </p:sp>
      <p:sp>
        <p:nvSpPr>
          <p:cNvPr id="7171" name="Rectangle 3"/>
          <p:cNvSpPr>
            <a:spLocks noGrp="1" noChangeArrowheads="1"/>
          </p:cNvSpPr>
          <p:nvPr>
            <p:ph idx="1"/>
          </p:nvPr>
        </p:nvSpPr>
        <p:spPr>
          <a:xfrm>
            <a:off x="457200" y="1676400"/>
            <a:ext cx="8229600" cy="4389438"/>
          </a:xfrm>
        </p:spPr>
        <p:txBody>
          <a:bodyPr>
            <a:normAutofit/>
          </a:bodyPr>
          <a:lstStyle/>
          <a:p>
            <a:pPr eaLnBrk="1" hangingPunct="1"/>
            <a:r>
              <a:rPr lang="en-US" altLang="en-US" dirty="0"/>
              <a:t>VFC Program Background </a:t>
            </a:r>
          </a:p>
          <a:p>
            <a:pPr eaLnBrk="1" hangingPunct="1"/>
            <a:r>
              <a:rPr lang="en-US" altLang="en-US" dirty="0"/>
              <a:t>VFC Eligibility</a:t>
            </a:r>
          </a:p>
          <a:p>
            <a:pPr eaLnBrk="1" hangingPunct="1"/>
            <a:r>
              <a:rPr lang="en-US" altLang="en-US" dirty="0"/>
              <a:t>VFC Enrollment </a:t>
            </a:r>
          </a:p>
          <a:p>
            <a:pPr eaLnBrk="1" hangingPunct="1"/>
            <a:r>
              <a:rPr lang="en-US" altLang="en-US" dirty="0"/>
              <a:t>VFC Vaccines</a:t>
            </a:r>
          </a:p>
          <a:p>
            <a:pPr eaLnBrk="1" hangingPunct="1"/>
            <a:r>
              <a:rPr lang="en-US" altLang="en-US" dirty="0"/>
              <a:t>Vaccine Orders and Distribution (VFC &amp; 317) </a:t>
            </a:r>
          </a:p>
          <a:p>
            <a:pPr eaLnBrk="1" hangingPunct="1"/>
            <a:r>
              <a:rPr lang="en-US" altLang="en-US" dirty="0"/>
              <a:t>Program Integrity</a:t>
            </a:r>
          </a:p>
          <a:p>
            <a:pPr eaLnBrk="1" hangingPunct="1"/>
            <a:r>
              <a:rPr lang="en-US" altLang="en-US" dirty="0"/>
              <a:t>Vaccine Management </a:t>
            </a:r>
          </a:p>
          <a:p>
            <a:pPr eaLnBrk="1" hangingPunct="1"/>
            <a:r>
              <a:rPr lang="en-US" altLang="en-US" dirty="0"/>
              <a:t>Communication, Education &amp; Training</a:t>
            </a:r>
          </a:p>
        </p:txBody>
      </p:sp>
    </p:spTree>
    <p:extLst>
      <p:ext uri="{BB962C8B-B14F-4D97-AF65-F5344CB8AC3E}">
        <p14:creationId xmlns:p14="http://schemas.microsoft.com/office/powerpoint/2010/main" val="194194282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VFC recertification	</a:t>
            </a:r>
          </a:p>
        </p:txBody>
      </p:sp>
      <p:sp>
        <p:nvSpPr>
          <p:cNvPr id="3" name="Content Placeholder 2"/>
          <p:cNvSpPr>
            <a:spLocks noGrp="1"/>
          </p:cNvSpPr>
          <p:nvPr>
            <p:ph idx="1"/>
          </p:nvPr>
        </p:nvSpPr>
        <p:spPr>
          <a:xfrm>
            <a:off x="581192" y="1945341"/>
            <a:ext cx="7989752" cy="1197909"/>
          </a:xfrm>
        </p:spPr>
        <p:txBody>
          <a:bodyPr/>
          <a:lstStyle/>
          <a:p>
            <a:r>
              <a:rPr lang="en-US" dirty="0"/>
              <a:t>Typically in December or January</a:t>
            </a:r>
          </a:p>
          <a:p>
            <a:r>
              <a:rPr lang="en-US" dirty="0"/>
              <a:t>In order to continue participation in the VFC Program, all active providers must submit Recertification through their </a:t>
            </a:r>
            <a:r>
              <a:rPr lang="en-US" dirty="0" err="1"/>
              <a:t>MyVFCvaccines</a:t>
            </a:r>
            <a:r>
              <a:rPr lang="en-US" dirty="0"/>
              <a:t> page</a:t>
            </a:r>
          </a:p>
          <a:p>
            <a:endParaRPr lang="en-US" dirty="0"/>
          </a:p>
        </p:txBody>
      </p:sp>
      <p:pic>
        <p:nvPicPr>
          <p:cNvPr id="4"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8028" y="2867784"/>
            <a:ext cx="4518106" cy="3790249"/>
          </a:xfrm>
          <a:prstGeom prst="rect">
            <a:avLst/>
          </a:prstGeom>
        </p:spPr>
      </p:pic>
      <p:sp>
        <p:nvSpPr>
          <p:cNvPr id="5" name="Right Arrow 4"/>
          <p:cNvSpPr/>
          <p:nvPr/>
        </p:nvSpPr>
        <p:spPr>
          <a:xfrm flipH="1">
            <a:off x="6531430" y="5230426"/>
            <a:ext cx="1030940" cy="609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162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extLst/>
        </p:spPr>
        <p:txBody>
          <a:bodyPr/>
          <a:lstStyle/>
          <a:p>
            <a:pPr>
              <a:defRPr/>
            </a:pPr>
            <a:r>
              <a:t>VFC Vaccines</a:t>
            </a:r>
          </a:p>
        </p:txBody>
      </p:sp>
      <p:sp>
        <p:nvSpPr>
          <p:cNvPr id="33795" name="Text Placeholder 1"/>
          <p:cNvSpPr>
            <a:spLocks noGrp="1"/>
          </p:cNvSpPr>
          <p:nvPr>
            <p:ph type="body" idx="1"/>
          </p:nvPr>
        </p:nvSpPr>
        <p:spPr/>
        <p:txBody>
          <a:bodyPr/>
          <a:lstStyle/>
          <a:p>
            <a:pPr eaLnBrk="1" hangingPunct="1"/>
            <a:endParaRPr lang="en-US" altLang="en-US"/>
          </a:p>
        </p:txBody>
      </p:sp>
    </p:spTree>
    <p:extLst>
      <p:ext uri="{BB962C8B-B14F-4D97-AF65-F5344CB8AC3E}">
        <p14:creationId xmlns:p14="http://schemas.microsoft.com/office/powerpoint/2010/main" val="181806961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81000" y="152400"/>
            <a:ext cx="8229600" cy="1143000"/>
          </a:xfrm>
        </p:spPr>
        <p:txBody>
          <a:bodyPr/>
          <a:lstStyle/>
          <a:p>
            <a:pPr eaLnBrk="1" hangingPunct="1"/>
            <a:r>
              <a:rPr lang="en-US" altLang="en-US"/>
              <a:t>ACIP &amp; VFC Resolutions</a:t>
            </a:r>
          </a:p>
        </p:txBody>
      </p:sp>
      <p:sp>
        <p:nvSpPr>
          <p:cNvPr id="34819" name="Rectangle 3"/>
          <p:cNvSpPr>
            <a:spLocks noGrp="1" noChangeArrowheads="1"/>
          </p:cNvSpPr>
          <p:nvPr>
            <p:ph idx="1"/>
          </p:nvPr>
        </p:nvSpPr>
        <p:spPr>
          <a:xfrm>
            <a:off x="289560" y="1785257"/>
            <a:ext cx="5181600" cy="4953000"/>
          </a:xfrm>
        </p:spPr>
        <p:txBody>
          <a:bodyPr>
            <a:normAutofit lnSpcReduction="10000"/>
          </a:bodyPr>
          <a:lstStyle/>
          <a:p>
            <a:pPr eaLnBrk="1" hangingPunct="1">
              <a:lnSpc>
                <a:spcPct val="80000"/>
              </a:lnSpc>
            </a:pPr>
            <a:r>
              <a:rPr lang="en-US" altLang="en-US" sz="1600" dirty="0"/>
              <a:t>The Advisory Committee on Immunization Practices (ACIP) is a federal advisory committee established in 1964 to provide advice and guidance on the most effective means to prevent vaccine preventable diseases</a:t>
            </a:r>
          </a:p>
          <a:p>
            <a:pPr eaLnBrk="1" hangingPunct="1">
              <a:lnSpc>
                <a:spcPct val="80000"/>
              </a:lnSpc>
            </a:pPr>
            <a:endParaRPr lang="en-US" altLang="en-US" sz="1600" dirty="0"/>
          </a:p>
          <a:p>
            <a:pPr eaLnBrk="1" hangingPunct="1">
              <a:lnSpc>
                <a:spcPct val="80000"/>
              </a:lnSpc>
            </a:pPr>
            <a:r>
              <a:rPr lang="en-US" altLang="en-US" sz="1600" dirty="0"/>
              <a:t>In 1993, Congress gave ACIP statutory authority to determine recommendations for routine administration of vaccines to children and adults in the US</a:t>
            </a:r>
          </a:p>
          <a:p>
            <a:pPr lvl="1" eaLnBrk="1" hangingPunct="1">
              <a:lnSpc>
                <a:spcPct val="80000"/>
              </a:lnSpc>
            </a:pPr>
            <a:r>
              <a:rPr lang="en-US" altLang="en-US" dirty="0"/>
              <a:t>ACIP develops technical recommendations on vaccine use and administration</a:t>
            </a:r>
          </a:p>
          <a:p>
            <a:pPr lvl="1" eaLnBrk="1" hangingPunct="1">
              <a:lnSpc>
                <a:spcPct val="80000"/>
              </a:lnSpc>
            </a:pPr>
            <a:r>
              <a:rPr lang="en-US" altLang="en-US" dirty="0"/>
              <a:t>Approves vaccines to be provided through VFC</a:t>
            </a:r>
          </a:p>
          <a:p>
            <a:pPr lvl="1" eaLnBrk="1" hangingPunct="1">
              <a:lnSpc>
                <a:spcPct val="80000"/>
              </a:lnSpc>
            </a:pPr>
            <a:r>
              <a:rPr lang="en-US" altLang="en-US" dirty="0"/>
              <a:t>Recommends immunization schedules that are harmonized with recommendations from other advisory groups such as AAP and AAFP </a:t>
            </a:r>
          </a:p>
          <a:p>
            <a:pPr lvl="1" eaLnBrk="1" hangingPunct="1">
              <a:lnSpc>
                <a:spcPct val="80000"/>
              </a:lnSpc>
            </a:pPr>
            <a:endParaRPr lang="en-US" altLang="en-US" sz="1400" dirty="0"/>
          </a:p>
          <a:p>
            <a:pPr eaLnBrk="1" hangingPunct="1">
              <a:lnSpc>
                <a:spcPct val="80000"/>
              </a:lnSpc>
            </a:pPr>
            <a:r>
              <a:rPr lang="en-US" altLang="en-US" sz="1600" dirty="0"/>
              <a:t>After ACIP approves a specific vaccine to be included in VFC, in the form of a written </a:t>
            </a:r>
            <a:r>
              <a:rPr lang="en-US" altLang="en-US" sz="1600" dirty="0">
                <a:solidFill>
                  <a:schemeClr val="accent2"/>
                </a:solidFill>
              </a:rPr>
              <a:t>VFC resolution</a:t>
            </a:r>
            <a:r>
              <a:rPr lang="en-US" altLang="en-US" sz="1600" dirty="0"/>
              <a:t>, a vote is taken by the ACIP’s members to officially include the vaccine in the Program</a:t>
            </a:r>
          </a:p>
          <a:p>
            <a:pPr lvl="1" eaLnBrk="1" hangingPunct="1">
              <a:lnSpc>
                <a:spcPct val="80000"/>
              </a:lnSpc>
            </a:pPr>
            <a:r>
              <a:rPr lang="en-US" altLang="en-US" sz="1400" dirty="0"/>
              <a:t>VFC resolutions passed by the ACIP form the basis for VFC Program policies on vaccine availability and usage</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524004"/>
            <a:ext cx="3581400" cy="42576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89553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a:xfrm>
            <a:off x="457200" y="0"/>
            <a:ext cx="8229600" cy="1143000"/>
          </a:xfrm>
        </p:spPr>
        <p:txBody>
          <a:bodyPr>
            <a:normAutofit fontScale="90000"/>
          </a:bodyPr>
          <a:lstStyle/>
          <a:p>
            <a:pPr eaLnBrk="1" hangingPunct="1"/>
            <a:r>
              <a:rPr lang="en-US" altLang="en-US" sz="3600">
                <a:latin typeface="Arial" charset="0"/>
              </a:rPr>
              <a:t>Vaccines Available Through VFC</a:t>
            </a:r>
          </a:p>
        </p:txBody>
      </p:sp>
      <p:sp>
        <p:nvSpPr>
          <p:cNvPr id="35843" name="Rectangle 3"/>
          <p:cNvSpPr>
            <a:spLocks noGrp="1"/>
          </p:cNvSpPr>
          <p:nvPr>
            <p:ph type="body" sz="half" idx="1"/>
          </p:nvPr>
        </p:nvSpPr>
        <p:spPr>
          <a:xfrm>
            <a:off x="500067" y="1651004"/>
            <a:ext cx="3813175" cy="4297363"/>
          </a:xfrm>
        </p:spPr>
        <p:txBody>
          <a:bodyPr>
            <a:normAutofit/>
          </a:bodyPr>
          <a:lstStyle/>
          <a:p>
            <a:pPr eaLnBrk="1" hangingPunct="1">
              <a:lnSpc>
                <a:spcPct val="80000"/>
              </a:lnSpc>
            </a:pPr>
            <a:r>
              <a:rPr lang="en-US" altLang="en-US" sz="2000"/>
              <a:t>The VFC Program includes all ACIP-recommended vaccines </a:t>
            </a:r>
          </a:p>
          <a:p>
            <a:pPr eaLnBrk="1" hangingPunct="1">
              <a:lnSpc>
                <a:spcPct val="80000"/>
              </a:lnSpc>
            </a:pPr>
            <a:r>
              <a:rPr lang="en-US" altLang="en-US" sz="2000"/>
              <a:t>New vaccines are quickly incorporated into the program</a:t>
            </a:r>
          </a:p>
          <a:p>
            <a:pPr lvl="1" eaLnBrk="1" hangingPunct="1">
              <a:lnSpc>
                <a:spcPct val="80000"/>
              </a:lnSpc>
            </a:pPr>
            <a:r>
              <a:rPr lang="en-US" altLang="en-US" sz="2000"/>
              <a:t>After the negotiation of a federal vaccine price contract </a:t>
            </a:r>
          </a:p>
          <a:p>
            <a:pPr lvl="1" eaLnBrk="1" hangingPunct="1">
              <a:lnSpc>
                <a:spcPct val="80000"/>
              </a:lnSpc>
            </a:pPr>
            <a:r>
              <a:rPr lang="en-US" altLang="en-US" sz="2000"/>
              <a:t>An official vote from ACIP and</a:t>
            </a:r>
          </a:p>
          <a:p>
            <a:pPr lvl="1" eaLnBrk="1" hangingPunct="1">
              <a:lnSpc>
                <a:spcPct val="80000"/>
              </a:lnSpc>
            </a:pPr>
            <a:r>
              <a:rPr lang="en-US" altLang="en-US" sz="2000"/>
              <a:t>A VFC Resolution</a:t>
            </a:r>
          </a:p>
          <a:p>
            <a:pPr eaLnBrk="1" hangingPunct="1">
              <a:lnSpc>
                <a:spcPct val="80000"/>
              </a:lnSpc>
            </a:pPr>
            <a:r>
              <a:rPr lang="en-US" altLang="en-US" sz="2000"/>
              <a:t>CA makes all product, brands and presentations available to enrolled providers.</a:t>
            </a:r>
          </a:p>
          <a:p>
            <a:pPr eaLnBrk="1" hangingPunct="1">
              <a:lnSpc>
                <a:spcPct val="80000"/>
              </a:lnSpc>
            </a:pPr>
            <a:endParaRPr lang="en-US" altLang="en-US" sz="2000"/>
          </a:p>
        </p:txBody>
      </p:sp>
      <p:sp>
        <p:nvSpPr>
          <p:cNvPr id="35844" name="Rectangle 5"/>
          <p:cNvSpPr>
            <a:spLocks noGrp="1"/>
          </p:cNvSpPr>
          <p:nvPr>
            <p:ph sz="half" idx="2"/>
          </p:nvPr>
        </p:nvSpPr>
        <p:spPr/>
        <p:txBody>
          <a:bodyPr/>
          <a:lstStyle/>
          <a:p>
            <a:pPr eaLnBrk="1" hangingPunct="1"/>
            <a:endParaRPr lang="en-US" altLang="en-US"/>
          </a:p>
        </p:txBody>
      </p:sp>
      <p:pic>
        <p:nvPicPr>
          <p:cNvPr id="35845" name="Picture 2"/>
          <p:cNvPicPr>
            <a:picLocks noChangeAspect="1" noChangeArrowheads="1"/>
          </p:cNvPicPr>
          <p:nvPr/>
        </p:nvPicPr>
        <p:blipFill>
          <a:blip r:embed="rId3">
            <a:extLst>
              <a:ext uri="{28A0092B-C50C-407E-A947-70E740481C1C}">
                <a14:useLocalDpi xmlns:a14="http://schemas.microsoft.com/office/drawing/2010/main" val="0"/>
              </a:ext>
            </a:extLst>
          </a:blip>
          <a:srcRect t="12085" r="1762" b="2921"/>
          <a:stretch>
            <a:fillRect/>
          </a:stretch>
        </p:blipFill>
        <p:spPr bwMode="auto">
          <a:xfrm>
            <a:off x="4313238" y="1651000"/>
            <a:ext cx="4830762"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90541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1114"/>
            <a:ext cx="8229600" cy="990600"/>
          </a:xfrm>
        </p:spPr>
        <p:txBody>
          <a:bodyPr>
            <a:noAutofit/>
          </a:bodyPr>
          <a:lstStyle/>
          <a:p>
            <a:r>
              <a:rPr lang="en-US" sz="3600" dirty="0">
                <a:latin typeface="Arial"/>
              </a:rPr>
              <a:t>VFC Program Requirement:  Vaccine Availability  </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93499948"/>
              </p:ext>
            </p:extLst>
          </p:nvPr>
        </p:nvGraphicFramePr>
        <p:xfrm>
          <a:off x="518160" y="2053046"/>
          <a:ext cx="8229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8764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65908"/>
            <a:ext cx="8229600" cy="1143000"/>
          </a:xfrm>
        </p:spPr>
        <p:txBody>
          <a:bodyPr>
            <a:normAutofit/>
          </a:bodyPr>
          <a:lstStyle/>
          <a:p>
            <a:pPr>
              <a:defRPr/>
            </a:pPr>
            <a:r>
              <a:rPr lang="en-US" dirty="0"/>
              <a:t>Billing, Reimbursements and Administration Fees</a:t>
            </a:r>
          </a:p>
        </p:txBody>
      </p:sp>
      <p:sp>
        <p:nvSpPr>
          <p:cNvPr id="3" name="Content Placeholder 2"/>
          <p:cNvSpPr>
            <a:spLocks noGrp="1"/>
          </p:cNvSpPr>
          <p:nvPr>
            <p:ph idx="1"/>
          </p:nvPr>
        </p:nvSpPr>
        <p:spPr>
          <a:xfrm>
            <a:off x="381000" y="2096588"/>
            <a:ext cx="8229600" cy="4389438"/>
          </a:xfrm>
        </p:spPr>
        <p:txBody>
          <a:bodyPr>
            <a:normAutofit fontScale="85000" lnSpcReduction="10000"/>
          </a:bodyPr>
          <a:lstStyle/>
          <a:p>
            <a:pPr>
              <a:defRPr/>
            </a:pPr>
            <a:r>
              <a:rPr lang="en-US" dirty="0"/>
              <a:t>The federal Vaccines For Children (VFC) program supplies vaccines to enrolled physicians at no cost.  </a:t>
            </a:r>
          </a:p>
          <a:p>
            <a:pPr lvl="1">
              <a:defRPr/>
            </a:pPr>
            <a:r>
              <a:rPr lang="en-US" dirty="0"/>
              <a:t>Providers CANNOT bill or charge for the cost of VFC-supplied vaccines.</a:t>
            </a:r>
          </a:p>
          <a:p>
            <a:pPr marL="0" indent="0">
              <a:buNone/>
              <a:defRPr/>
            </a:pPr>
            <a:endParaRPr lang="en-US" dirty="0"/>
          </a:p>
          <a:p>
            <a:pPr>
              <a:defRPr/>
            </a:pPr>
            <a:r>
              <a:rPr lang="en-US" dirty="0"/>
              <a:t>Providers may bill for the administrative cost of administering a dose of vaccine, AKA the “Vaccine Administration Fee”</a:t>
            </a:r>
          </a:p>
          <a:p>
            <a:pPr lvl="1">
              <a:defRPr/>
            </a:pPr>
            <a:r>
              <a:rPr lang="en-US" dirty="0"/>
              <a:t>The administration fee is per vaccine and not per antigen within the vaccine (combination vaccines).</a:t>
            </a:r>
          </a:p>
          <a:p>
            <a:pPr lvl="1">
              <a:defRPr/>
            </a:pPr>
            <a:r>
              <a:rPr lang="en-US" dirty="0"/>
              <a:t>Vaccine administration fees not to exceed a regionally set fee cap of $26.03 per dose  may be charged to non-Medicaid eligible patients</a:t>
            </a:r>
          </a:p>
          <a:p>
            <a:pPr lvl="1">
              <a:defRPr/>
            </a:pPr>
            <a:r>
              <a:rPr lang="en-US" sz="2200" b="1" u="sng" dirty="0"/>
              <a:t>For Medicaid VFC-eligible children, the reimbursement for immunization administration fees (set by the state Medicaid agency) must be billed to the Medicaid program and NOT the patient.</a:t>
            </a:r>
          </a:p>
          <a:p>
            <a:pPr lvl="1">
              <a:defRPr/>
            </a:pPr>
            <a:endParaRPr lang="en-US" dirty="0"/>
          </a:p>
          <a:p>
            <a:pPr>
              <a:defRPr/>
            </a:pPr>
            <a:r>
              <a:rPr lang="en-US" dirty="0"/>
              <a:t>Billing or reimbursement processes are between the enrolled provider and the patient or the enrolled provider and the state’s Medicaid Agency.</a:t>
            </a:r>
          </a:p>
          <a:p>
            <a:pPr lvl="1">
              <a:defRPr/>
            </a:pPr>
            <a:endParaRPr lang="en-US" dirty="0"/>
          </a:p>
        </p:txBody>
      </p:sp>
    </p:spTree>
    <p:extLst>
      <p:ext uri="{BB962C8B-B14F-4D97-AF65-F5344CB8AC3E}">
        <p14:creationId xmlns:p14="http://schemas.microsoft.com/office/powerpoint/2010/main" val="444257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a:extLst/>
        </p:spPr>
        <p:txBody>
          <a:bodyPr/>
          <a:lstStyle/>
          <a:p>
            <a:pPr>
              <a:defRPr/>
            </a:pPr>
            <a:r>
              <a:rPr lang="en-US" dirty="0"/>
              <a:t>Vaccine </a:t>
            </a:r>
            <a:r>
              <a:rPr lang="en-US" dirty="0" err="1"/>
              <a:t>OrderS</a:t>
            </a:r>
            <a:r>
              <a:rPr lang="en-US" dirty="0"/>
              <a:t> &amp; Distribution</a:t>
            </a:r>
          </a:p>
        </p:txBody>
      </p:sp>
      <p:sp>
        <p:nvSpPr>
          <p:cNvPr id="2" name="Text Placeholder 1"/>
          <p:cNvSpPr>
            <a:spLocks noGrp="1"/>
          </p:cNvSpPr>
          <p:nvPr>
            <p:ph type="body" idx="1"/>
          </p:nvPr>
        </p:nvSpPr>
        <p:spPr/>
        <p:txBody>
          <a:bodyPr/>
          <a:lstStyle/>
          <a:p>
            <a:r>
              <a:rPr lang="en-US" dirty="0"/>
              <a:t>VFC and 317</a:t>
            </a:r>
          </a:p>
        </p:txBody>
      </p:sp>
    </p:spTree>
    <p:extLst>
      <p:ext uri="{BB962C8B-B14F-4D97-AF65-F5344CB8AC3E}">
        <p14:creationId xmlns:p14="http://schemas.microsoft.com/office/powerpoint/2010/main" val="19179557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152400"/>
            <a:ext cx="8229600" cy="1143000"/>
          </a:xfrm>
        </p:spPr>
        <p:txBody>
          <a:bodyPr/>
          <a:lstStyle/>
          <a:p>
            <a:pPr eaLnBrk="1" hangingPunct="1"/>
            <a:r>
              <a:rPr lang="en-US" altLang="en-US"/>
              <a:t>Vaccine Ordering</a:t>
            </a:r>
          </a:p>
        </p:txBody>
      </p:sp>
      <p:sp>
        <p:nvSpPr>
          <p:cNvPr id="38915" name="Rectangle 3"/>
          <p:cNvSpPr>
            <a:spLocks noGrp="1" noChangeArrowheads="1"/>
          </p:cNvSpPr>
          <p:nvPr>
            <p:ph idx="1"/>
          </p:nvPr>
        </p:nvSpPr>
        <p:spPr>
          <a:xfrm>
            <a:off x="457200" y="1820092"/>
            <a:ext cx="8229600" cy="4648200"/>
          </a:xfrm>
        </p:spPr>
        <p:txBody>
          <a:bodyPr>
            <a:normAutofit fontScale="92500"/>
          </a:bodyPr>
          <a:lstStyle/>
          <a:p>
            <a:pPr marL="274320" indent="-274320">
              <a:lnSpc>
                <a:spcPct val="80000"/>
              </a:lnSpc>
              <a:buClr>
                <a:schemeClr val="accent3"/>
              </a:buClr>
              <a:buFont typeface="Wingdings 2"/>
              <a:buChar char=""/>
              <a:defRPr/>
            </a:pPr>
            <a:r>
              <a:rPr lang="en-US" sz="2200" dirty="0"/>
              <a:t>VFC Vaccines </a:t>
            </a:r>
          </a:p>
          <a:p>
            <a:pPr marL="640080" lvl="1" indent="-246888">
              <a:lnSpc>
                <a:spcPct val="80000"/>
              </a:lnSpc>
              <a:buFont typeface="Wingdings 2"/>
              <a:buChar char=""/>
              <a:defRPr/>
            </a:pPr>
            <a:r>
              <a:rPr lang="en-US" sz="2000" dirty="0"/>
              <a:t>Providers select preferred product and packaging from a number of products and brands available on the VFC order form</a:t>
            </a:r>
          </a:p>
          <a:p>
            <a:pPr marL="640080" lvl="1" indent="-246888">
              <a:lnSpc>
                <a:spcPct val="80000"/>
              </a:lnSpc>
              <a:buFont typeface="Wingdings 2"/>
              <a:buChar char=""/>
              <a:defRPr/>
            </a:pPr>
            <a:r>
              <a:rPr lang="en-US" sz="2000" dirty="0"/>
              <a:t>Limit to selecting one brand to prevent administration errors</a:t>
            </a:r>
          </a:p>
          <a:p>
            <a:pPr marL="640080" lvl="1" indent="-246888">
              <a:lnSpc>
                <a:spcPct val="80000"/>
              </a:lnSpc>
              <a:buFont typeface="Wingdings 2"/>
              <a:buChar char=""/>
              <a:defRPr/>
            </a:pPr>
            <a:endParaRPr lang="en-US" sz="2000" dirty="0"/>
          </a:p>
          <a:p>
            <a:pPr marL="274320" indent="-274320">
              <a:lnSpc>
                <a:spcPct val="80000"/>
              </a:lnSpc>
              <a:buClr>
                <a:schemeClr val="accent3"/>
              </a:buClr>
              <a:buFont typeface="Wingdings 2"/>
              <a:buChar char=""/>
              <a:defRPr/>
            </a:pPr>
            <a:r>
              <a:rPr lang="en-US" sz="2200" dirty="0"/>
              <a:t>Vaccine ordering is a provider responsibility</a:t>
            </a:r>
          </a:p>
          <a:p>
            <a:pPr marL="640080" lvl="1" indent="-246888">
              <a:lnSpc>
                <a:spcPct val="80000"/>
              </a:lnSpc>
              <a:buFont typeface="Wingdings 2"/>
              <a:buChar char=""/>
              <a:defRPr/>
            </a:pPr>
            <a:r>
              <a:rPr lang="en-US" sz="2000" dirty="0"/>
              <a:t>Providers must order responsibly</a:t>
            </a:r>
          </a:p>
          <a:p>
            <a:pPr marL="640080" lvl="1" indent="-246888">
              <a:lnSpc>
                <a:spcPct val="80000"/>
              </a:lnSpc>
              <a:buFont typeface="Wingdings 2"/>
              <a:buChar char=""/>
              <a:defRPr/>
            </a:pPr>
            <a:r>
              <a:rPr lang="en-US" sz="2000" dirty="0"/>
              <a:t>According to VFC-eligible populations in their practice</a:t>
            </a:r>
          </a:p>
          <a:p>
            <a:pPr marL="640080" lvl="1" indent="-246888">
              <a:lnSpc>
                <a:spcPct val="80000"/>
              </a:lnSpc>
              <a:buFont typeface="Wingdings 2"/>
              <a:buChar char=""/>
              <a:defRPr/>
            </a:pPr>
            <a:r>
              <a:rPr lang="en-US" sz="2000" dirty="0"/>
              <a:t>May NOT allow an external organization to order vaccines on their behalf</a:t>
            </a:r>
          </a:p>
          <a:p>
            <a:pPr marL="640080" lvl="1" indent="-246888">
              <a:lnSpc>
                <a:spcPct val="80000"/>
              </a:lnSpc>
              <a:buFont typeface="Wingdings 2"/>
              <a:buChar char=""/>
              <a:defRPr/>
            </a:pPr>
            <a:r>
              <a:rPr lang="en-US" sz="2000" dirty="0"/>
              <a:t>Assume financial responsibility for doses wasted</a:t>
            </a:r>
          </a:p>
          <a:p>
            <a:pPr lvl="2" indent="-246888">
              <a:lnSpc>
                <a:spcPct val="80000"/>
              </a:lnSpc>
              <a:buFont typeface="Wingdings 2"/>
              <a:buChar char=""/>
              <a:defRPr/>
            </a:pPr>
            <a:endParaRPr lang="en-US" dirty="0"/>
          </a:p>
          <a:p>
            <a:pPr marL="274320" indent="-274320">
              <a:lnSpc>
                <a:spcPct val="80000"/>
              </a:lnSpc>
              <a:buClr>
                <a:schemeClr val="accent3"/>
              </a:buClr>
              <a:buFont typeface="Wingdings 2"/>
              <a:buChar char=""/>
              <a:defRPr/>
            </a:pPr>
            <a:r>
              <a:rPr lang="en-US" sz="2200" dirty="0"/>
              <a:t>Under NO circumstance may use VFC vaccines in non-VFC populations</a:t>
            </a:r>
          </a:p>
          <a:p>
            <a:pPr marL="640080" lvl="1" indent="-246888">
              <a:lnSpc>
                <a:spcPct val="80000"/>
              </a:lnSpc>
              <a:buFont typeface="Wingdings 2"/>
              <a:buChar char=""/>
              <a:defRPr/>
            </a:pPr>
            <a:r>
              <a:rPr lang="en-US" sz="2000" dirty="0"/>
              <a:t>Borrowing (from VFC or private stock is not allowed)</a:t>
            </a:r>
          </a:p>
        </p:txBody>
      </p:sp>
    </p:spTree>
    <p:extLst>
      <p:ext uri="{BB962C8B-B14F-4D97-AF65-F5344CB8AC3E}">
        <p14:creationId xmlns:p14="http://schemas.microsoft.com/office/powerpoint/2010/main" val="206143426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Line 7"/>
          <p:cNvSpPr>
            <a:spLocks noChangeShapeType="1"/>
          </p:cNvSpPr>
          <p:nvPr/>
        </p:nvSpPr>
        <p:spPr bwMode="auto">
          <a:xfrm flipH="1">
            <a:off x="8177213" y="3160717"/>
            <a:ext cx="0" cy="13049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45720" rIns="45720" anchor="ctr"/>
          <a:lstStyle/>
          <a:p>
            <a:endParaRPr lang="en-US"/>
          </a:p>
        </p:txBody>
      </p:sp>
      <p:sp>
        <p:nvSpPr>
          <p:cNvPr id="39940" name="Line 8"/>
          <p:cNvSpPr>
            <a:spLocks noChangeShapeType="1"/>
          </p:cNvSpPr>
          <p:nvPr/>
        </p:nvSpPr>
        <p:spPr bwMode="auto">
          <a:xfrm flipV="1">
            <a:off x="2038354" y="2330450"/>
            <a:ext cx="1408113" cy="5651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45720" rIns="45720" anchor="ctr"/>
          <a:lstStyle/>
          <a:p>
            <a:endParaRPr lang="en-US"/>
          </a:p>
        </p:txBody>
      </p:sp>
      <p:sp>
        <p:nvSpPr>
          <p:cNvPr id="1307659" name="Line 11"/>
          <p:cNvSpPr>
            <a:spLocks noChangeShapeType="1"/>
          </p:cNvSpPr>
          <p:nvPr/>
        </p:nvSpPr>
        <p:spPr bwMode="auto">
          <a:xfrm>
            <a:off x="5280029" y="1366842"/>
            <a:ext cx="1444625" cy="50958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45720" rIns="45720" anchor="ctr"/>
          <a:lstStyle/>
          <a:p>
            <a:pPr>
              <a:defRPr/>
            </a:pPr>
            <a:endParaRPr lang="en-US">
              <a:ln w="28575">
                <a:solidFill>
                  <a:sysClr val="windowText" lastClr="000000"/>
                </a:solidFill>
              </a:ln>
              <a:latin typeface="Arial" pitchFamily="34" charset="0"/>
            </a:endParaRPr>
          </a:p>
        </p:txBody>
      </p:sp>
      <p:grpSp>
        <p:nvGrpSpPr>
          <p:cNvPr id="39942" name="Group 20"/>
          <p:cNvGrpSpPr>
            <a:grpSpLocks/>
          </p:cNvGrpSpPr>
          <p:nvPr/>
        </p:nvGrpSpPr>
        <p:grpSpPr bwMode="auto">
          <a:xfrm>
            <a:off x="6570667" y="1147767"/>
            <a:ext cx="1150937" cy="1419225"/>
            <a:chOff x="4463" y="1398"/>
            <a:chExt cx="785" cy="894"/>
          </a:xfrm>
        </p:grpSpPr>
        <p:sp>
          <p:nvSpPr>
            <p:cNvPr id="39970" name="Text Box 21"/>
            <p:cNvSpPr txBox="1">
              <a:spLocks noChangeArrowheads="1"/>
            </p:cNvSpPr>
            <p:nvPr/>
          </p:nvSpPr>
          <p:spPr bwMode="auto">
            <a:xfrm>
              <a:off x="4463" y="1398"/>
              <a:ext cx="740"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45720" rIns="4572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pPr>
              <a:r>
                <a:rPr lang="en-US" altLang="en-US" sz="1400" b="1"/>
                <a:t>McKesson</a:t>
              </a:r>
            </a:p>
          </p:txBody>
        </p:sp>
        <p:grpSp>
          <p:nvGrpSpPr>
            <p:cNvPr id="39971" name="Group 22"/>
            <p:cNvGrpSpPr>
              <a:grpSpLocks/>
            </p:cNvGrpSpPr>
            <p:nvPr/>
          </p:nvGrpSpPr>
          <p:grpSpPr bwMode="auto">
            <a:xfrm>
              <a:off x="4511" y="1648"/>
              <a:ext cx="737" cy="644"/>
              <a:chOff x="1290" y="1340"/>
              <a:chExt cx="798" cy="644"/>
            </a:xfrm>
          </p:grpSpPr>
          <p:sp>
            <p:nvSpPr>
              <p:cNvPr id="39972" name="Freeform 23"/>
              <p:cNvSpPr>
                <a:spLocks/>
              </p:cNvSpPr>
              <p:nvPr/>
            </p:nvSpPr>
            <p:spPr bwMode="auto">
              <a:xfrm>
                <a:off x="1290" y="1735"/>
                <a:ext cx="742" cy="249"/>
              </a:xfrm>
              <a:custGeom>
                <a:avLst/>
                <a:gdLst>
                  <a:gd name="T0" fmla="*/ 221 w 742"/>
                  <a:gd name="T1" fmla="*/ 249 h 249"/>
                  <a:gd name="T2" fmla="*/ 0 w 742"/>
                  <a:gd name="T3" fmla="*/ 37 h 249"/>
                  <a:gd name="T4" fmla="*/ 500 w 742"/>
                  <a:gd name="T5" fmla="*/ 0 h 249"/>
                  <a:gd name="T6" fmla="*/ 742 w 742"/>
                  <a:gd name="T7" fmla="*/ 226 h 249"/>
                  <a:gd name="T8" fmla="*/ 221 w 742"/>
                  <a:gd name="T9" fmla="*/ 249 h 2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2" h="249">
                    <a:moveTo>
                      <a:pt x="221" y="249"/>
                    </a:moveTo>
                    <a:lnTo>
                      <a:pt x="0" y="37"/>
                    </a:lnTo>
                    <a:lnTo>
                      <a:pt x="500" y="0"/>
                    </a:lnTo>
                    <a:lnTo>
                      <a:pt x="742" y="226"/>
                    </a:lnTo>
                    <a:lnTo>
                      <a:pt x="221" y="249"/>
                    </a:lnTo>
                    <a:close/>
                  </a:path>
                </a:pathLst>
              </a:custGeom>
              <a:solidFill>
                <a:srgbClr val="7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73" name="Freeform 24"/>
              <p:cNvSpPr>
                <a:spLocks/>
              </p:cNvSpPr>
              <p:nvPr/>
            </p:nvSpPr>
            <p:spPr bwMode="auto">
              <a:xfrm>
                <a:off x="1381" y="1340"/>
                <a:ext cx="591" cy="604"/>
              </a:xfrm>
              <a:custGeom>
                <a:avLst/>
                <a:gdLst>
                  <a:gd name="T0" fmla="*/ 12 w 591"/>
                  <a:gd name="T1" fmla="*/ 471 h 604"/>
                  <a:gd name="T2" fmla="*/ 32 w 591"/>
                  <a:gd name="T3" fmla="*/ 488 h 604"/>
                  <a:gd name="T4" fmla="*/ 55 w 591"/>
                  <a:gd name="T5" fmla="*/ 506 h 604"/>
                  <a:gd name="T6" fmla="*/ 75 w 591"/>
                  <a:gd name="T7" fmla="*/ 525 h 604"/>
                  <a:gd name="T8" fmla="*/ 97 w 591"/>
                  <a:gd name="T9" fmla="*/ 541 h 604"/>
                  <a:gd name="T10" fmla="*/ 118 w 591"/>
                  <a:gd name="T11" fmla="*/ 560 h 604"/>
                  <a:gd name="T12" fmla="*/ 140 w 591"/>
                  <a:gd name="T13" fmla="*/ 578 h 604"/>
                  <a:gd name="T14" fmla="*/ 161 w 591"/>
                  <a:gd name="T15" fmla="*/ 595 h 604"/>
                  <a:gd name="T16" fmla="*/ 563 w 591"/>
                  <a:gd name="T17" fmla="*/ 583 h 604"/>
                  <a:gd name="T18" fmla="*/ 568 w 591"/>
                  <a:gd name="T19" fmla="*/ 391 h 604"/>
                  <a:gd name="T20" fmla="*/ 573 w 591"/>
                  <a:gd name="T21" fmla="*/ 390 h 604"/>
                  <a:gd name="T22" fmla="*/ 578 w 591"/>
                  <a:gd name="T23" fmla="*/ 388 h 604"/>
                  <a:gd name="T24" fmla="*/ 583 w 591"/>
                  <a:gd name="T25" fmla="*/ 387 h 604"/>
                  <a:gd name="T26" fmla="*/ 587 w 591"/>
                  <a:gd name="T27" fmla="*/ 384 h 604"/>
                  <a:gd name="T28" fmla="*/ 591 w 591"/>
                  <a:gd name="T29" fmla="*/ 380 h 604"/>
                  <a:gd name="T30" fmla="*/ 591 w 591"/>
                  <a:gd name="T31" fmla="*/ 366 h 604"/>
                  <a:gd name="T32" fmla="*/ 591 w 591"/>
                  <a:gd name="T33" fmla="*/ 352 h 604"/>
                  <a:gd name="T34" fmla="*/ 590 w 591"/>
                  <a:gd name="T35" fmla="*/ 336 h 604"/>
                  <a:gd name="T36" fmla="*/ 586 w 591"/>
                  <a:gd name="T37" fmla="*/ 322 h 604"/>
                  <a:gd name="T38" fmla="*/ 582 w 591"/>
                  <a:gd name="T39" fmla="*/ 309 h 604"/>
                  <a:gd name="T40" fmla="*/ 576 w 591"/>
                  <a:gd name="T41" fmla="*/ 296 h 604"/>
                  <a:gd name="T42" fmla="*/ 569 w 591"/>
                  <a:gd name="T43" fmla="*/ 283 h 604"/>
                  <a:gd name="T44" fmla="*/ 560 w 591"/>
                  <a:gd name="T45" fmla="*/ 271 h 604"/>
                  <a:gd name="T46" fmla="*/ 560 w 591"/>
                  <a:gd name="T47" fmla="*/ 257 h 604"/>
                  <a:gd name="T48" fmla="*/ 560 w 591"/>
                  <a:gd name="T49" fmla="*/ 243 h 604"/>
                  <a:gd name="T50" fmla="*/ 560 w 591"/>
                  <a:gd name="T51" fmla="*/ 226 h 604"/>
                  <a:gd name="T52" fmla="*/ 560 w 591"/>
                  <a:gd name="T53" fmla="*/ 210 h 604"/>
                  <a:gd name="T54" fmla="*/ 560 w 591"/>
                  <a:gd name="T55" fmla="*/ 193 h 604"/>
                  <a:gd name="T56" fmla="*/ 560 w 591"/>
                  <a:gd name="T57" fmla="*/ 177 h 604"/>
                  <a:gd name="T58" fmla="*/ 560 w 591"/>
                  <a:gd name="T59" fmla="*/ 160 h 604"/>
                  <a:gd name="T60" fmla="*/ 560 w 591"/>
                  <a:gd name="T61" fmla="*/ 143 h 604"/>
                  <a:gd name="T62" fmla="*/ 561 w 591"/>
                  <a:gd name="T63" fmla="*/ 139 h 604"/>
                  <a:gd name="T64" fmla="*/ 560 w 591"/>
                  <a:gd name="T65" fmla="*/ 135 h 604"/>
                  <a:gd name="T66" fmla="*/ 557 w 591"/>
                  <a:gd name="T67" fmla="*/ 132 h 604"/>
                  <a:gd name="T68" fmla="*/ 546 w 591"/>
                  <a:gd name="T69" fmla="*/ 122 h 604"/>
                  <a:gd name="T70" fmla="*/ 525 w 591"/>
                  <a:gd name="T71" fmla="*/ 105 h 604"/>
                  <a:gd name="T72" fmla="*/ 504 w 591"/>
                  <a:gd name="T73" fmla="*/ 90 h 604"/>
                  <a:gd name="T74" fmla="*/ 482 w 591"/>
                  <a:gd name="T75" fmla="*/ 73 h 604"/>
                  <a:gd name="T76" fmla="*/ 461 w 591"/>
                  <a:gd name="T77" fmla="*/ 56 h 604"/>
                  <a:gd name="T78" fmla="*/ 440 w 591"/>
                  <a:gd name="T79" fmla="*/ 40 h 604"/>
                  <a:gd name="T80" fmla="*/ 418 w 591"/>
                  <a:gd name="T81" fmla="*/ 25 h 604"/>
                  <a:gd name="T82" fmla="*/ 398 w 591"/>
                  <a:gd name="T83" fmla="*/ 8 h 604"/>
                  <a:gd name="T84" fmla="*/ 38 w 591"/>
                  <a:gd name="T85" fmla="*/ 14 h 604"/>
                  <a:gd name="T86" fmla="*/ 32 w 591"/>
                  <a:gd name="T87" fmla="*/ 14 h 604"/>
                  <a:gd name="T88" fmla="*/ 27 w 591"/>
                  <a:gd name="T89" fmla="*/ 14 h 604"/>
                  <a:gd name="T90" fmla="*/ 22 w 591"/>
                  <a:gd name="T91" fmla="*/ 14 h 604"/>
                  <a:gd name="T92" fmla="*/ 17 w 591"/>
                  <a:gd name="T93" fmla="*/ 14 h 604"/>
                  <a:gd name="T94" fmla="*/ 12 w 591"/>
                  <a:gd name="T95" fmla="*/ 16 h 604"/>
                  <a:gd name="T96" fmla="*/ 6 w 591"/>
                  <a:gd name="T97" fmla="*/ 17 h 604"/>
                  <a:gd name="T98" fmla="*/ 1 w 591"/>
                  <a:gd name="T99" fmla="*/ 21 h 6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1" h="604">
                    <a:moveTo>
                      <a:pt x="0" y="22"/>
                    </a:moveTo>
                    <a:lnTo>
                      <a:pt x="1" y="462"/>
                    </a:lnTo>
                    <a:lnTo>
                      <a:pt x="6" y="466"/>
                    </a:lnTo>
                    <a:lnTo>
                      <a:pt x="12" y="471"/>
                    </a:lnTo>
                    <a:lnTo>
                      <a:pt x="17" y="475"/>
                    </a:lnTo>
                    <a:lnTo>
                      <a:pt x="22" y="479"/>
                    </a:lnTo>
                    <a:lnTo>
                      <a:pt x="27" y="484"/>
                    </a:lnTo>
                    <a:lnTo>
                      <a:pt x="32" y="488"/>
                    </a:lnTo>
                    <a:lnTo>
                      <a:pt x="38" y="493"/>
                    </a:lnTo>
                    <a:lnTo>
                      <a:pt x="43" y="497"/>
                    </a:lnTo>
                    <a:lnTo>
                      <a:pt x="48" y="501"/>
                    </a:lnTo>
                    <a:lnTo>
                      <a:pt x="55" y="506"/>
                    </a:lnTo>
                    <a:lnTo>
                      <a:pt x="60" y="510"/>
                    </a:lnTo>
                    <a:lnTo>
                      <a:pt x="65" y="515"/>
                    </a:lnTo>
                    <a:lnTo>
                      <a:pt x="70" y="519"/>
                    </a:lnTo>
                    <a:lnTo>
                      <a:pt x="75" y="525"/>
                    </a:lnTo>
                    <a:lnTo>
                      <a:pt x="81" y="528"/>
                    </a:lnTo>
                    <a:lnTo>
                      <a:pt x="86" y="532"/>
                    </a:lnTo>
                    <a:lnTo>
                      <a:pt x="91" y="538"/>
                    </a:lnTo>
                    <a:lnTo>
                      <a:pt x="97" y="541"/>
                    </a:lnTo>
                    <a:lnTo>
                      <a:pt x="103" y="547"/>
                    </a:lnTo>
                    <a:lnTo>
                      <a:pt x="108" y="551"/>
                    </a:lnTo>
                    <a:lnTo>
                      <a:pt x="113" y="556"/>
                    </a:lnTo>
                    <a:lnTo>
                      <a:pt x="118" y="560"/>
                    </a:lnTo>
                    <a:lnTo>
                      <a:pt x="123" y="564"/>
                    </a:lnTo>
                    <a:lnTo>
                      <a:pt x="129" y="569"/>
                    </a:lnTo>
                    <a:lnTo>
                      <a:pt x="135" y="573"/>
                    </a:lnTo>
                    <a:lnTo>
                      <a:pt x="140" y="578"/>
                    </a:lnTo>
                    <a:lnTo>
                      <a:pt x="146" y="582"/>
                    </a:lnTo>
                    <a:lnTo>
                      <a:pt x="151" y="586"/>
                    </a:lnTo>
                    <a:lnTo>
                      <a:pt x="156" y="591"/>
                    </a:lnTo>
                    <a:lnTo>
                      <a:pt x="161" y="595"/>
                    </a:lnTo>
                    <a:lnTo>
                      <a:pt x="166" y="599"/>
                    </a:lnTo>
                    <a:lnTo>
                      <a:pt x="171" y="604"/>
                    </a:lnTo>
                    <a:lnTo>
                      <a:pt x="561" y="584"/>
                    </a:lnTo>
                    <a:lnTo>
                      <a:pt x="563" y="583"/>
                    </a:lnTo>
                    <a:lnTo>
                      <a:pt x="564" y="392"/>
                    </a:lnTo>
                    <a:lnTo>
                      <a:pt x="565" y="391"/>
                    </a:lnTo>
                    <a:lnTo>
                      <a:pt x="567" y="391"/>
                    </a:lnTo>
                    <a:lnTo>
                      <a:pt x="568" y="391"/>
                    </a:lnTo>
                    <a:lnTo>
                      <a:pt x="569" y="390"/>
                    </a:lnTo>
                    <a:lnTo>
                      <a:pt x="570" y="390"/>
                    </a:lnTo>
                    <a:lnTo>
                      <a:pt x="572" y="390"/>
                    </a:lnTo>
                    <a:lnTo>
                      <a:pt x="573" y="390"/>
                    </a:lnTo>
                    <a:lnTo>
                      <a:pt x="574" y="388"/>
                    </a:lnTo>
                    <a:lnTo>
                      <a:pt x="576" y="388"/>
                    </a:lnTo>
                    <a:lnTo>
                      <a:pt x="577" y="388"/>
                    </a:lnTo>
                    <a:lnTo>
                      <a:pt x="578" y="388"/>
                    </a:lnTo>
                    <a:lnTo>
                      <a:pt x="580" y="388"/>
                    </a:lnTo>
                    <a:lnTo>
                      <a:pt x="581" y="388"/>
                    </a:lnTo>
                    <a:lnTo>
                      <a:pt x="582" y="387"/>
                    </a:lnTo>
                    <a:lnTo>
                      <a:pt x="583" y="387"/>
                    </a:lnTo>
                    <a:lnTo>
                      <a:pt x="585" y="387"/>
                    </a:lnTo>
                    <a:lnTo>
                      <a:pt x="586" y="386"/>
                    </a:lnTo>
                    <a:lnTo>
                      <a:pt x="587" y="386"/>
                    </a:lnTo>
                    <a:lnTo>
                      <a:pt x="587" y="384"/>
                    </a:lnTo>
                    <a:lnTo>
                      <a:pt x="589" y="384"/>
                    </a:lnTo>
                    <a:lnTo>
                      <a:pt x="589" y="383"/>
                    </a:lnTo>
                    <a:lnTo>
                      <a:pt x="590" y="382"/>
                    </a:lnTo>
                    <a:lnTo>
                      <a:pt x="591" y="380"/>
                    </a:lnTo>
                    <a:lnTo>
                      <a:pt x="591" y="377"/>
                    </a:lnTo>
                    <a:lnTo>
                      <a:pt x="591" y="373"/>
                    </a:lnTo>
                    <a:lnTo>
                      <a:pt x="591" y="370"/>
                    </a:lnTo>
                    <a:lnTo>
                      <a:pt x="591" y="366"/>
                    </a:lnTo>
                    <a:lnTo>
                      <a:pt x="591" y="362"/>
                    </a:lnTo>
                    <a:lnTo>
                      <a:pt x="591" y="358"/>
                    </a:lnTo>
                    <a:lnTo>
                      <a:pt x="591" y="354"/>
                    </a:lnTo>
                    <a:lnTo>
                      <a:pt x="591" y="352"/>
                    </a:lnTo>
                    <a:lnTo>
                      <a:pt x="591" y="348"/>
                    </a:lnTo>
                    <a:lnTo>
                      <a:pt x="590" y="344"/>
                    </a:lnTo>
                    <a:lnTo>
                      <a:pt x="590" y="340"/>
                    </a:lnTo>
                    <a:lnTo>
                      <a:pt x="590" y="336"/>
                    </a:lnTo>
                    <a:lnTo>
                      <a:pt x="589" y="334"/>
                    </a:lnTo>
                    <a:lnTo>
                      <a:pt x="587" y="330"/>
                    </a:lnTo>
                    <a:lnTo>
                      <a:pt x="587" y="326"/>
                    </a:lnTo>
                    <a:lnTo>
                      <a:pt x="586" y="322"/>
                    </a:lnTo>
                    <a:lnTo>
                      <a:pt x="585" y="319"/>
                    </a:lnTo>
                    <a:lnTo>
                      <a:pt x="585" y="316"/>
                    </a:lnTo>
                    <a:lnTo>
                      <a:pt x="583" y="312"/>
                    </a:lnTo>
                    <a:lnTo>
                      <a:pt x="582" y="309"/>
                    </a:lnTo>
                    <a:lnTo>
                      <a:pt x="581" y="305"/>
                    </a:lnTo>
                    <a:lnTo>
                      <a:pt x="580" y="303"/>
                    </a:lnTo>
                    <a:lnTo>
                      <a:pt x="578" y="299"/>
                    </a:lnTo>
                    <a:lnTo>
                      <a:pt x="576" y="296"/>
                    </a:lnTo>
                    <a:lnTo>
                      <a:pt x="574" y="292"/>
                    </a:lnTo>
                    <a:lnTo>
                      <a:pt x="573" y="290"/>
                    </a:lnTo>
                    <a:lnTo>
                      <a:pt x="570" y="286"/>
                    </a:lnTo>
                    <a:lnTo>
                      <a:pt x="569" y="283"/>
                    </a:lnTo>
                    <a:lnTo>
                      <a:pt x="567" y="280"/>
                    </a:lnTo>
                    <a:lnTo>
                      <a:pt x="565" y="277"/>
                    </a:lnTo>
                    <a:lnTo>
                      <a:pt x="563" y="274"/>
                    </a:lnTo>
                    <a:lnTo>
                      <a:pt x="560" y="271"/>
                    </a:lnTo>
                    <a:lnTo>
                      <a:pt x="560" y="269"/>
                    </a:lnTo>
                    <a:lnTo>
                      <a:pt x="560" y="265"/>
                    </a:lnTo>
                    <a:lnTo>
                      <a:pt x="560" y="261"/>
                    </a:lnTo>
                    <a:lnTo>
                      <a:pt x="560" y="257"/>
                    </a:lnTo>
                    <a:lnTo>
                      <a:pt x="560" y="253"/>
                    </a:lnTo>
                    <a:lnTo>
                      <a:pt x="560" y="251"/>
                    </a:lnTo>
                    <a:lnTo>
                      <a:pt x="560" y="247"/>
                    </a:lnTo>
                    <a:lnTo>
                      <a:pt x="560" y="243"/>
                    </a:lnTo>
                    <a:lnTo>
                      <a:pt x="560" y="239"/>
                    </a:lnTo>
                    <a:lnTo>
                      <a:pt x="560" y="235"/>
                    </a:lnTo>
                    <a:lnTo>
                      <a:pt x="560" y="231"/>
                    </a:lnTo>
                    <a:lnTo>
                      <a:pt x="560" y="226"/>
                    </a:lnTo>
                    <a:lnTo>
                      <a:pt x="560" y="222"/>
                    </a:lnTo>
                    <a:lnTo>
                      <a:pt x="560" y="218"/>
                    </a:lnTo>
                    <a:lnTo>
                      <a:pt x="560" y="214"/>
                    </a:lnTo>
                    <a:lnTo>
                      <a:pt x="560" y="210"/>
                    </a:lnTo>
                    <a:lnTo>
                      <a:pt x="560" y="206"/>
                    </a:lnTo>
                    <a:lnTo>
                      <a:pt x="560" y="201"/>
                    </a:lnTo>
                    <a:lnTo>
                      <a:pt x="560" y="197"/>
                    </a:lnTo>
                    <a:lnTo>
                      <a:pt x="560" y="193"/>
                    </a:lnTo>
                    <a:lnTo>
                      <a:pt x="560" y="188"/>
                    </a:lnTo>
                    <a:lnTo>
                      <a:pt x="560" y="184"/>
                    </a:lnTo>
                    <a:lnTo>
                      <a:pt x="560" y="180"/>
                    </a:lnTo>
                    <a:lnTo>
                      <a:pt x="560" y="177"/>
                    </a:lnTo>
                    <a:lnTo>
                      <a:pt x="560" y="171"/>
                    </a:lnTo>
                    <a:lnTo>
                      <a:pt x="560" y="167"/>
                    </a:lnTo>
                    <a:lnTo>
                      <a:pt x="560" y="164"/>
                    </a:lnTo>
                    <a:lnTo>
                      <a:pt x="560" y="160"/>
                    </a:lnTo>
                    <a:lnTo>
                      <a:pt x="560" y="155"/>
                    </a:lnTo>
                    <a:lnTo>
                      <a:pt x="560" y="151"/>
                    </a:lnTo>
                    <a:lnTo>
                      <a:pt x="560" y="147"/>
                    </a:lnTo>
                    <a:lnTo>
                      <a:pt x="560" y="143"/>
                    </a:lnTo>
                    <a:lnTo>
                      <a:pt x="560" y="142"/>
                    </a:lnTo>
                    <a:lnTo>
                      <a:pt x="561" y="142"/>
                    </a:lnTo>
                    <a:lnTo>
                      <a:pt x="561" y="140"/>
                    </a:lnTo>
                    <a:lnTo>
                      <a:pt x="561" y="139"/>
                    </a:lnTo>
                    <a:lnTo>
                      <a:pt x="561" y="138"/>
                    </a:lnTo>
                    <a:lnTo>
                      <a:pt x="561" y="136"/>
                    </a:lnTo>
                    <a:lnTo>
                      <a:pt x="560" y="136"/>
                    </a:lnTo>
                    <a:lnTo>
                      <a:pt x="560" y="135"/>
                    </a:lnTo>
                    <a:lnTo>
                      <a:pt x="559" y="135"/>
                    </a:lnTo>
                    <a:lnTo>
                      <a:pt x="559" y="134"/>
                    </a:lnTo>
                    <a:lnTo>
                      <a:pt x="557" y="134"/>
                    </a:lnTo>
                    <a:lnTo>
                      <a:pt x="557" y="132"/>
                    </a:lnTo>
                    <a:lnTo>
                      <a:pt x="557" y="131"/>
                    </a:lnTo>
                    <a:lnTo>
                      <a:pt x="556" y="131"/>
                    </a:lnTo>
                    <a:lnTo>
                      <a:pt x="551" y="126"/>
                    </a:lnTo>
                    <a:lnTo>
                      <a:pt x="546" y="122"/>
                    </a:lnTo>
                    <a:lnTo>
                      <a:pt x="541" y="118"/>
                    </a:lnTo>
                    <a:lnTo>
                      <a:pt x="535" y="114"/>
                    </a:lnTo>
                    <a:lnTo>
                      <a:pt x="530" y="109"/>
                    </a:lnTo>
                    <a:lnTo>
                      <a:pt x="525" y="105"/>
                    </a:lnTo>
                    <a:lnTo>
                      <a:pt x="520" y="101"/>
                    </a:lnTo>
                    <a:lnTo>
                      <a:pt x="515" y="97"/>
                    </a:lnTo>
                    <a:lnTo>
                      <a:pt x="509" y="93"/>
                    </a:lnTo>
                    <a:lnTo>
                      <a:pt x="504" y="90"/>
                    </a:lnTo>
                    <a:lnTo>
                      <a:pt x="498" y="84"/>
                    </a:lnTo>
                    <a:lnTo>
                      <a:pt x="492" y="81"/>
                    </a:lnTo>
                    <a:lnTo>
                      <a:pt x="487" y="77"/>
                    </a:lnTo>
                    <a:lnTo>
                      <a:pt x="482" y="73"/>
                    </a:lnTo>
                    <a:lnTo>
                      <a:pt x="477" y="69"/>
                    </a:lnTo>
                    <a:lnTo>
                      <a:pt x="472" y="65"/>
                    </a:lnTo>
                    <a:lnTo>
                      <a:pt x="466" y="61"/>
                    </a:lnTo>
                    <a:lnTo>
                      <a:pt x="461" y="56"/>
                    </a:lnTo>
                    <a:lnTo>
                      <a:pt x="456" y="52"/>
                    </a:lnTo>
                    <a:lnTo>
                      <a:pt x="451" y="48"/>
                    </a:lnTo>
                    <a:lnTo>
                      <a:pt x="446" y="44"/>
                    </a:lnTo>
                    <a:lnTo>
                      <a:pt x="440" y="40"/>
                    </a:lnTo>
                    <a:lnTo>
                      <a:pt x="434" y="36"/>
                    </a:lnTo>
                    <a:lnTo>
                      <a:pt x="429" y="32"/>
                    </a:lnTo>
                    <a:lnTo>
                      <a:pt x="424" y="29"/>
                    </a:lnTo>
                    <a:lnTo>
                      <a:pt x="418" y="25"/>
                    </a:lnTo>
                    <a:lnTo>
                      <a:pt x="413" y="19"/>
                    </a:lnTo>
                    <a:lnTo>
                      <a:pt x="408" y="16"/>
                    </a:lnTo>
                    <a:lnTo>
                      <a:pt x="403" y="12"/>
                    </a:lnTo>
                    <a:lnTo>
                      <a:pt x="398" y="8"/>
                    </a:lnTo>
                    <a:lnTo>
                      <a:pt x="392" y="4"/>
                    </a:lnTo>
                    <a:lnTo>
                      <a:pt x="387" y="0"/>
                    </a:lnTo>
                    <a:lnTo>
                      <a:pt x="39" y="14"/>
                    </a:lnTo>
                    <a:lnTo>
                      <a:pt x="38" y="14"/>
                    </a:lnTo>
                    <a:lnTo>
                      <a:pt x="36" y="14"/>
                    </a:lnTo>
                    <a:lnTo>
                      <a:pt x="35" y="14"/>
                    </a:lnTo>
                    <a:lnTo>
                      <a:pt x="34" y="14"/>
                    </a:lnTo>
                    <a:lnTo>
                      <a:pt x="32" y="14"/>
                    </a:lnTo>
                    <a:lnTo>
                      <a:pt x="31" y="14"/>
                    </a:lnTo>
                    <a:lnTo>
                      <a:pt x="30" y="14"/>
                    </a:lnTo>
                    <a:lnTo>
                      <a:pt x="29" y="14"/>
                    </a:lnTo>
                    <a:lnTo>
                      <a:pt x="27" y="14"/>
                    </a:lnTo>
                    <a:lnTo>
                      <a:pt x="26" y="14"/>
                    </a:lnTo>
                    <a:lnTo>
                      <a:pt x="25" y="14"/>
                    </a:lnTo>
                    <a:lnTo>
                      <a:pt x="23" y="14"/>
                    </a:lnTo>
                    <a:lnTo>
                      <a:pt x="22" y="14"/>
                    </a:lnTo>
                    <a:lnTo>
                      <a:pt x="21" y="14"/>
                    </a:lnTo>
                    <a:lnTo>
                      <a:pt x="19" y="14"/>
                    </a:lnTo>
                    <a:lnTo>
                      <a:pt x="18" y="14"/>
                    </a:lnTo>
                    <a:lnTo>
                      <a:pt x="17" y="14"/>
                    </a:lnTo>
                    <a:lnTo>
                      <a:pt x="16" y="16"/>
                    </a:lnTo>
                    <a:lnTo>
                      <a:pt x="14" y="16"/>
                    </a:lnTo>
                    <a:lnTo>
                      <a:pt x="13" y="16"/>
                    </a:lnTo>
                    <a:lnTo>
                      <a:pt x="12" y="16"/>
                    </a:lnTo>
                    <a:lnTo>
                      <a:pt x="10" y="16"/>
                    </a:lnTo>
                    <a:lnTo>
                      <a:pt x="9" y="16"/>
                    </a:lnTo>
                    <a:lnTo>
                      <a:pt x="8" y="17"/>
                    </a:lnTo>
                    <a:lnTo>
                      <a:pt x="6" y="17"/>
                    </a:lnTo>
                    <a:lnTo>
                      <a:pt x="5" y="18"/>
                    </a:lnTo>
                    <a:lnTo>
                      <a:pt x="4" y="18"/>
                    </a:lnTo>
                    <a:lnTo>
                      <a:pt x="3" y="19"/>
                    </a:lnTo>
                    <a:lnTo>
                      <a:pt x="1" y="21"/>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74" name="Freeform 25"/>
              <p:cNvSpPr>
                <a:spLocks/>
              </p:cNvSpPr>
              <p:nvPr/>
            </p:nvSpPr>
            <p:spPr bwMode="auto">
              <a:xfrm>
                <a:off x="1381" y="1340"/>
                <a:ext cx="591" cy="604"/>
              </a:xfrm>
              <a:custGeom>
                <a:avLst/>
                <a:gdLst>
                  <a:gd name="T0" fmla="*/ 12 w 591"/>
                  <a:gd name="T1" fmla="*/ 471 h 604"/>
                  <a:gd name="T2" fmla="*/ 32 w 591"/>
                  <a:gd name="T3" fmla="*/ 488 h 604"/>
                  <a:gd name="T4" fmla="*/ 55 w 591"/>
                  <a:gd name="T5" fmla="*/ 506 h 604"/>
                  <a:gd name="T6" fmla="*/ 75 w 591"/>
                  <a:gd name="T7" fmla="*/ 525 h 604"/>
                  <a:gd name="T8" fmla="*/ 97 w 591"/>
                  <a:gd name="T9" fmla="*/ 541 h 604"/>
                  <a:gd name="T10" fmla="*/ 118 w 591"/>
                  <a:gd name="T11" fmla="*/ 560 h 604"/>
                  <a:gd name="T12" fmla="*/ 140 w 591"/>
                  <a:gd name="T13" fmla="*/ 578 h 604"/>
                  <a:gd name="T14" fmla="*/ 161 w 591"/>
                  <a:gd name="T15" fmla="*/ 595 h 604"/>
                  <a:gd name="T16" fmla="*/ 563 w 591"/>
                  <a:gd name="T17" fmla="*/ 583 h 604"/>
                  <a:gd name="T18" fmla="*/ 568 w 591"/>
                  <a:gd name="T19" fmla="*/ 391 h 604"/>
                  <a:gd name="T20" fmla="*/ 573 w 591"/>
                  <a:gd name="T21" fmla="*/ 390 h 604"/>
                  <a:gd name="T22" fmla="*/ 578 w 591"/>
                  <a:gd name="T23" fmla="*/ 388 h 604"/>
                  <a:gd name="T24" fmla="*/ 583 w 591"/>
                  <a:gd name="T25" fmla="*/ 387 h 604"/>
                  <a:gd name="T26" fmla="*/ 587 w 591"/>
                  <a:gd name="T27" fmla="*/ 384 h 604"/>
                  <a:gd name="T28" fmla="*/ 591 w 591"/>
                  <a:gd name="T29" fmla="*/ 380 h 604"/>
                  <a:gd name="T30" fmla="*/ 591 w 591"/>
                  <a:gd name="T31" fmla="*/ 366 h 604"/>
                  <a:gd name="T32" fmla="*/ 591 w 591"/>
                  <a:gd name="T33" fmla="*/ 352 h 604"/>
                  <a:gd name="T34" fmla="*/ 590 w 591"/>
                  <a:gd name="T35" fmla="*/ 336 h 604"/>
                  <a:gd name="T36" fmla="*/ 586 w 591"/>
                  <a:gd name="T37" fmla="*/ 322 h 604"/>
                  <a:gd name="T38" fmla="*/ 582 w 591"/>
                  <a:gd name="T39" fmla="*/ 309 h 604"/>
                  <a:gd name="T40" fmla="*/ 576 w 591"/>
                  <a:gd name="T41" fmla="*/ 296 h 604"/>
                  <a:gd name="T42" fmla="*/ 569 w 591"/>
                  <a:gd name="T43" fmla="*/ 283 h 604"/>
                  <a:gd name="T44" fmla="*/ 560 w 591"/>
                  <a:gd name="T45" fmla="*/ 271 h 604"/>
                  <a:gd name="T46" fmla="*/ 560 w 591"/>
                  <a:gd name="T47" fmla="*/ 257 h 604"/>
                  <a:gd name="T48" fmla="*/ 560 w 591"/>
                  <a:gd name="T49" fmla="*/ 243 h 604"/>
                  <a:gd name="T50" fmla="*/ 560 w 591"/>
                  <a:gd name="T51" fmla="*/ 226 h 604"/>
                  <a:gd name="T52" fmla="*/ 560 w 591"/>
                  <a:gd name="T53" fmla="*/ 210 h 604"/>
                  <a:gd name="T54" fmla="*/ 560 w 591"/>
                  <a:gd name="T55" fmla="*/ 193 h 604"/>
                  <a:gd name="T56" fmla="*/ 560 w 591"/>
                  <a:gd name="T57" fmla="*/ 177 h 604"/>
                  <a:gd name="T58" fmla="*/ 560 w 591"/>
                  <a:gd name="T59" fmla="*/ 160 h 604"/>
                  <a:gd name="T60" fmla="*/ 560 w 591"/>
                  <a:gd name="T61" fmla="*/ 143 h 604"/>
                  <a:gd name="T62" fmla="*/ 561 w 591"/>
                  <a:gd name="T63" fmla="*/ 139 h 604"/>
                  <a:gd name="T64" fmla="*/ 560 w 591"/>
                  <a:gd name="T65" fmla="*/ 135 h 604"/>
                  <a:gd name="T66" fmla="*/ 557 w 591"/>
                  <a:gd name="T67" fmla="*/ 132 h 604"/>
                  <a:gd name="T68" fmla="*/ 546 w 591"/>
                  <a:gd name="T69" fmla="*/ 122 h 604"/>
                  <a:gd name="T70" fmla="*/ 525 w 591"/>
                  <a:gd name="T71" fmla="*/ 105 h 604"/>
                  <a:gd name="T72" fmla="*/ 504 w 591"/>
                  <a:gd name="T73" fmla="*/ 90 h 604"/>
                  <a:gd name="T74" fmla="*/ 482 w 591"/>
                  <a:gd name="T75" fmla="*/ 73 h 604"/>
                  <a:gd name="T76" fmla="*/ 461 w 591"/>
                  <a:gd name="T77" fmla="*/ 56 h 604"/>
                  <a:gd name="T78" fmla="*/ 440 w 591"/>
                  <a:gd name="T79" fmla="*/ 40 h 604"/>
                  <a:gd name="T80" fmla="*/ 418 w 591"/>
                  <a:gd name="T81" fmla="*/ 25 h 604"/>
                  <a:gd name="T82" fmla="*/ 398 w 591"/>
                  <a:gd name="T83" fmla="*/ 8 h 604"/>
                  <a:gd name="T84" fmla="*/ 38 w 591"/>
                  <a:gd name="T85" fmla="*/ 14 h 604"/>
                  <a:gd name="T86" fmla="*/ 32 w 591"/>
                  <a:gd name="T87" fmla="*/ 14 h 604"/>
                  <a:gd name="T88" fmla="*/ 27 w 591"/>
                  <a:gd name="T89" fmla="*/ 14 h 604"/>
                  <a:gd name="T90" fmla="*/ 22 w 591"/>
                  <a:gd name="T91" fmla="*/ 14 h 604"/>
                  <a:gd name="T92" fmla="*/ 17 w 591"/>
                  <a:gd name="T93" fmla="*/ 14 h 604"/>
                  <a:gd name="T94" fmla="*/ 12 w 591"/>
                  <a:gd name="T95" fmla="*/ 16 h 604"/>
                  <a:gd name="T96" fmla="*/ 6 w 591"/>
                  <a:gd name="T97" fmla="*/ 17 h 604"/>
                  <a:gd name="T98" fmla="*/ 1 w 591"/>
                  <a:gd name="T99" fmla="*/ 21 h 6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1" h="604">
                    <a:moveTo>
                      <a:pt x="0" y="22"/>
                    </a:moveTo>
                    <a:lnTo>
                      <a:pt x="1" y="462"/>
                    </a:lnTo>
                    <a:lnTo>
                      <a:pt x="6" y="466"/>
                    </a:lnTo>
                    <a:lnTo>
                      <a:pt x="12" y="471"/>
                    </a:lnTo>
                    <a:lnTo>
                      <a:pt x="17" y="475"/>
                    </a:lnTo>
                    <a:lnTo>
                      <a:pt x="22" y="479"/>
                    </a:lnTo>
                    <a:lnTo>
                      <a:pt x="27" y="484"/>
                    </a:lnTo>
                    <a:lnTo>
                      <a:pt x="32" y="488"/>
                    </a:lnTo>
                    <a:lnTo>
                      <a:pt x="38" y="493"/>
                    </a:lnTo>
                    <a:lnTo>
                      <a:pt x="43" y="497"/>
                    </a:lnTo>
                    <a:lnTo>
                      <a:pt x="48" y="501"/>
                    </a:lnTo>
                    <a:lnTo>
                      <a:pt x="55" y="506"/>
                    </a:lnTo>
                    <a:lnTo>
                      <a:pt x="60" y="510"/>
                    </a:lnTo>
                    <a:lnTo>
                      <a:pt x="65" y="515"/>
                    </a:lnTo>
                    <a:lnTo>
                      <a:pt x="70" y="519"/>
                    </a:lnTo>
                    <a:lnTo>
                      <a:pt x="75" y="525"/>
                    </a:lnTo>
                    <a:lnTo>
                      <a:pt x="81" y="528"/>
                    </a:lnTo>
                    <a:lnTo>
                      <a:pt x="86" y="532"/>
                    </a:lnTo>
                    <a:lnTo>
                      <a:pt x="91" y="538"/>
                    </a:lnTo>
                    <a:lnTo>
                      <a:pt x="97" y="541"/>
                    </a:lnTo>
                    <a:lnTo>
                      <a:pt x="103" y="547"/>
                    </a:lnTo>
                    <a:lnTo>
                      <a:pt x="108" y="551"/>
                    </a:lnTo>
                    <a:lnTo>
                      <a:pt x="113" y="556"/>
                    </a:lnTo>
                    <a:lnTo>
                      <a:pt x="118" y="560"/>
                    </a:lnTo>
                    <a:lnTo>
                      <a:pt x="123" y="564"/>
                    </a:lnTo>
                    <a:lnTo>
                      <a:pt x="129" y="569"/>
                    </a:lnTo>
                    <a:lnTo>
                      <a:pt x="135" y="573"/>
                    </a:lnTo>
                    <a:lnTo>
                      <a:pt x="140" y="578"/>
                    </a:lnTo>
                    <a:lnTo>
                      <a:pt x="146" y="582"/>
                    </a:lnTo>
                    <a:lnTo>
                      <a:pt x="151" y="586"/>
                    </a:lnTo>
                    <a:lnTo>
                      <a:pt x="156" y="591"/>
                    </a:lnTo>
                    <a:lnTo>
                      <a:pt x="161" y="595"/>
                    </a:lnTo>
                    <a:lnTo>
                      <a:pt x="166" y="599"/>
                    </a:lnTo>
                    <a:lnTo>
                      <a:pt x="171" y="604"/>
                    </a:lnTo>
                    <a:lnTo>
                      <a:pt x="561" y="584"/>
                    </a:lnTo>
                    <a:lnTo>
                      <a:pt x="563" y="583"/>
                    </a:lnTo>
                    <a:lnTo>
                      <a:pt x="564" y="392"/>
                    </a:lnTo>
                    <a:lnTo>
                      <a:pt x="565" y="391"/>
                    </a:lnTo>
                    <a:lnTo>
                      <a:pt x="567" y="391"/>
                    </a:lnTo>
                    <a:lnTo>
                      <a:pt x="568" y="391"/>
                    </a:lnTo>
                    <a:lnTo>
                      <a:pt x="569" y="390"/>
                    </a:lnTo>
                    <a:lnTo>
                      <a:pt x="570" y="390"/>
                    </a:lnTo>
                    <a:lnTo>
                      <a:pt x="572" y="390"/>
                    </a:lnTo>
                    <a:lnTo>
                      <a:pt x="573" y="390"/>
                    </a:lnTo>
                    <a:lnTo>
                      <a:pt x="574" y="388"/>
                    </a:lnTo>
                    <a:lnTo>
                      <a:pt x="576" y="388"/>
                    </a:lnTo>
                    <a:lnTo>
                      <a:pt x="577" y="388"/>
                    </a:lnTo>
                    <a:lnTo>
                      <a:pt x="578" y="388"/>
                    </a:lnTo>
                    <a:lnTo>
                      <a:pt x="580" y="388"/>
                    </a:lnTo>
                    <a:lnTo>
                      <a:pt x="581" y="388"/>
                    </a:lnTo>
                    <a:lnTo>
                      <a:pt x="582" y="387"/>
                    </a:lnTo>
                    <a:lnTo>
                      <a:pt x="583" y="387"/>
                    </a:lnTo>
                    <a:lnTo>
                      <a:pt x="585" y="387"/>
                    </a:lnTo>
                    <a:lnTo>
                      <a:pt x="586" y="386"/>
                    </a:lnTo>
                    <a:lnTo>
                      <a:pt x="587" y="386"/>
                    </a:lnTo>
                    <a:lnTo>
                      <a:pt x="587" y="384"/>
                    </a:lnTo>
                    <a:lnTo>
                      <a:pt x="589" y="384"/>
                    </a:lnTo>
                    <a:lnTo>
                      <a:pt x="589" y="383"/>
                    </a:lnTo>
                    <a:lnTo>
                      <a:pt x="590" y="382"/>
                    </a:lnTo>
                    <a:lnTo>
                      <a:pt x="591" y="380"/>
                    </a:lnTo>
                    <a:lnTo>
                      <a:pt x="591" y="377"/>
                    </a:lnTo>
                    <a:lnTo>
                      <a:pt x="591" y="373"/>
                    </a:lnTo>
                    <a:lnTo>
                      <a:pt x="591" y="370"/>
                    </a:lnTo>
                    <a:lnTo>
                      <a:pt x="591" y="366"/>
                    </a:lnTo>
                    <a:lnTo>
                      <a:pt x="591" y="362"/>
                    </a:lnTo>
                    <a:lnTo>
                      <a:pt x="591" y="358"/>
                    </a:lnTo>
                    <a:lnTo>
                      <a:pt x="591" y="354"/>
                    </a:lnTo>
                    <a:lnTo>
                      <a:pt x="591" y="352"/>
                    </a:lnTo>
                    <a:lnTo>
                      <a:pt x="591" y="348"/>
                    </a:lnTo>
                    <a:lnTo>
                      <a:pt x="590" y="344"/>
                    </a:lnTo>
                    <a:lnTo>
                      <a:pt x="590" y="340"/>
                    </a:lnTo>
                    <a:lnTo>
                      <a:pt x="590" y="336"/>
                    </a:lnTo>
                    <a:lnTo>
                      <a:pt x="589" y="334"/>
                    </a:lnTo>
                    <a:lnTo>
                      <a:pt x="587" y="330"/>
                    </a:lnTo>
                    <a:lnTo>
                      <a:pt x="587" y="326"/>
                    </a:lnTo>
                    <a:lnTo>
                      <a:pt x="586" y="322"/>
                    </a:lnTo>
                    <a:lnTo>
                      <a:pt x="585" y="319"/>
                    </a:lnTo>
                    <a:lnTo>
                      <a:pt x="585" y="316"/>
                    </a:lnTo>
                    <a:lnTo>
                      <a:pt x="583" y="312"/>
                    </a:lnTo>
                    <a:lnTo>
                      <a:pt x="582" y="309"/>
                    </a:lnTo>
                    <a:lnTo>
                      <a:pt x="581" y="305"/>
                    </a:lnTo>
                    <a:lnTo>
                      <a:pt x="580" y="303"/>
                    </a:lnTo>
                    <a:lnTo>
                      <a:pt x="578" y="299"/>
                    </a:lnTo>
                    <a:lnTo>
                      <a:pt x="576" y="296"/>
                    </a:lnTo>
                    <a:lnTo>
                      <a:pt x="574" y="292"/>
                    </a:lnTo>
                    <a:lnTo>
                      <a:pt x="573" y="290"/>
                    </a:lnTo>
                    <a:lnTo>
                      <a:pt x="570" y="286"/>
                    </a:lnTo>
                    <a:lnTo>
                      <a:pt x="569" y="283"/>
                    </a:lnTo>
                    <a:lnTo>
                      <a:pt x="567" y="280"/>
                    </a:lnTo>
                    <a:lnTo>
                      <a:pt x="565" y="277"/>
                    </a:lnTo>
                    <a:lnTo>
                      <a:pt x="563" y="274"/>
                    </a:lnTo>
                    <a:lnTo>
                      <a:pt x="560" y="271"/>
                    </a:lnTo>
                    <a:lnTo>
                      <a:pt x="560" y="269"/>
                    </a:lnTo>
                    <a:lnTo>
                      <a:pt x="560" y="265"/>
                    </a:lnTo>
                    <a:lnTo>
                      <a:pt x="560" y="261"/>
                    </a:lnTo>
                    <a:lnTo>
                      <a:pt x="560" y="257"/>
                    </a:lnTo>
                    <a:lnTo>
                      <a:pt x="560" y="253"/>
                    </a:lnTo>
                    <a:lnTo>
                      <a:pt x="560" y="251"/>
                    </a:lnTo>
                    <a:lnTo>
                      <a:pt x="560" y="247"/>
                    </a:lnTo>
                    <a:lnTo>
                      <a:pt x="560" y="243"/>
                    </a:lnTo>
                    <a:lnTo>
                      <a:pt x="560" y="239"/>
                    </a:lnTo>
                    <a:lnTo>
                      <a:pt x="560" y="235"/>
                    </a:lnTo>
                    <a:lnTo>
                      <a:pt x="560" y="231"/>
                    </a:lnTo>
                    <a:lnTo>
                      <a:pt x="560" y="226"/>
                    </a:lnTo>
                    <a:lnTo>
                      <a:pt x="560" y="222"/>
                    </a:lnTo>
                    <a:lnTo>
                      <a:pt x="560" y="218"/>
                    </a:lnTo>
                    <a:lnTo>
                      <a:pt x="560" y="214"/>
                    </a:lnTo>
                    <a:lnTo>
                      <a:pt x="560" y="210"/>
                    </a:lnTo>
                    <a:lnTo>
                      <a:pt x="560" y="206"/>
                    </a:lnTo>
                    <a:lnTo>
                      <a:pt x="560" y="201"/>
                    </a:lnTo>
                    <a:lnTo>
                      <a:pt x="560" y="197"/>
                    </a:lnTo>
                    <a:lnTo>
                      <a:pt x="560" y="193"/>
                    </a:lnTo>
                    <a:lnTo>
                      <a:pt x="560" y="188"/>
                    </a:lnTo>
                    <a:lnTo>
                      <a:pt x="560" y="184"/>
                    </a:lnTo>
                    <a:lnTo>
                      <a:pt x="560" y="180"/>
                    </a:lnTo>
                    <a:lnTo>
                      <a:pt x="560" y="177"/>
                    </a:lnTo>
                    <a:lnTo>
                      <a:pt x="560" y="171"/>
                    </a:lnTo>
                    <a:lnTo>
                      <a:pt x="560" y="167"/>
                    </a:lnTo>
                    <a:lnTo>
                      <a:pt x="560" y="164"/>
                    </a:lnTo>
                    <a:lnTo>
                      <a:pt x="560" y="160"/>
                    </a:lnTo>
                    <a:lnTo>
                      <a:pt x="560" y="155"/>
                    </a:lnTo>
                    <a:lnTo>
                      <a:pt x="560" y="151"/>
                    </a:lnTo>
                    <a:lnTo>
                      <a:pt x="560" y="147"/>
                    </a:lnTo>
                    <a:lnTo>
                      <a:pt x="560" y="143"/>
                    </a:lnTo>
                    <a:lnTo>
                      <a:pt x="560" y="142"/>
                    </a:lnTo>
                    <a:lnTo>
                      <a:pt x="561" y="142"/>
                    </a:lnTo>
                    <a:lnTo>
                      <a:pt x="561" y="140"/>
                    </a:lnTo>
                    <a:lnTo>
                      <a:pt x="561" y="139"/>
                    </a:lnTo>
                    <a:lnTo>
                      <a:pt x="561" y="138"/>
                    </a:lnTo>
                    <a:lnTo>
                      <a:pt x="561" y="136"/>
                    </a:lnTo>
                    <a:lnTo>
                      <a:pt x="560" y="136"/>
                    </a:lnTo>
                    <a:lnTo>
                      <a:pt x="560" y="135"/>
                    </a:lnTo>
                    <a:lnTo>
                      <a:pt x="559" y="135"/>
                    </a:lnTo>
                    <a:lnTo>
                      <a:pt x="559" y="134"/>
                    </a:lnTo>
                    <a:lnTo>
                      <a:pt x="557" y="134"/>
                    </a:lnTo>
                    <a:lnTo>
                      <a:pt x="557" y="132"/>
                    </a:lnTo>
                    <a:lnTo>
                      <a:pt x="557" y="131"/>
                    </a:lnTo>
                    <a:lnTo>
                      <a:pt x="556" y="131"/>
                    </a:lnTo>
                    <a:lnTo>
                      <a:pt x="551" y="126"/>
                    </a:lnTo>
                    <a:lnTo>
                      <a:pt x="546" y="122"/>
                    </a:lnTo>
                    <a:lnTo>
                      <a:pt x="541" y="118"/>
                    </a:lnTo>
                    <a:lnTo>
                      <a:pt x="535" y="114"/>
                    </a:lnTo>
                    <a:lnTo>
                      <a:pt x="530" y="109"/>
                    </a:lnTo>
                    <a:lnTo>
                      <a:pt x="525" y="105"/>
                    </a:lnTo>
                    <a:lnTo>
                      <a:pt x="520" y="101"/>
                    </a:lnTo>
                    <a:lnTo>
                      <a:pt x="515" y="97"/>
                    </a:lnTo>
                    <a:lnTo>
                      <a:pt x="509" y="93"/>
                    </a:lnTo>
                    <a:lnTo>
                      <a:pt x="504" y="90"/>
                    </a:lnTo>
                    <a:lnTo>
                      <a:pt x="498" y="84"/>
                    </a:lnTo>
                    <a:lnTo>
                      <a:pt x="492" y="81"/>
                    </a:lnTo>
                    <a:lnTo>
                      <a:pt x="487" y="77"/>
                    </a:lnTo>
                    <a:lnTo>
                      <a:pt x="482" y="73"/>
                    </a:lnTo>
                    <a:lnTo>
                      <a:pt x="477" y="69"/>
                    </a:lnTo>
                    <a:lnTo>
                      <a:pt x="472" y="65"/>
                    </a:lnTo>
                    <a:lnTo>
                      <a:pt x="466" y="61"/>
                    </a:lnTo>
                    <a:lnTo>
                      <a:pt x="461" y="56"/>
                    </a:lnTo>
                    <a:lnTo>
                      <a:pt x="456" y="52"/>
                    </a:lnTo>
                    <a:lnTo>
                      <a:pt x="451" y="48"/>
                    </a:lnTo>
                    <a:lnTo>
                      <a:pt x="446" y="44"/>
                    </a:lnTo>
                    <a:lnTo>
                      <a:pt x="440" y="40"/>
                    </a:lnTo>
                    <a:lnTo>
                      <a:pt x="434" y="36"/>
                    </a:lnTo>
                    <a:lnTo>
                      <a:pt x="429" y="32"/>
                    </a:lnTo>
                    <a:lnTo>
                      <a:pt x="424" y="29"/>
                    </a:lnTo>
                    <a:lnTo>
                      <a:pt x="418" y="25"/>
                    </a:lnTo>
                    <a:lnTo>
                      <a:pt x="413" y="19"/>
                    </a:lnTo>
                    <a:lnTo>
                      <a:pt x="408" y="16"/>
                    </a:lnTo>
                    <a:lnTo>
                      <a:pt x="403" y="12"/>
                    </a:lnTo>
                    <a:lnTo>
                      <a:pt x="398" y="8"/>
                    </a:lnTo>
                    <a:lnTo>
                      <a:pt x="392" y="4"/>
                    </a:lnTo>
                    <a:lnTo>
                      <a:pt x="387" y="0"/>
                    </a:lnTo>
                    <a:lnTo>
                      <a:pt x="39" y="14"/>
                    </a:lnTo>
                    <a:lnTo>
                      <a:pt x="38" y="14"/>
                    </a:lnTo>
                    <a:lnTo>
                      <a:pt x="36" y="14"/>
                    </a:lnTo>
                    <a:lnTo>
                      <a:pt x="35" y="14"/>
                    </a:lnTo>
                    <a:lnTo>
                      <a:pt x="34" y="14"/>
                    </a:lnTo>
                    <a:lnTo>
                      <a:pt x="32" y="14"/>
                    </a:lnTo>
                    <a:lnTo>
                      <a:pt x="31" y="14"/>
                    </a:lnTo>
                    <a:lnTo>
                      <a:pt x="30" y="14"/>
                    </a:lnTo>
                    <a:lnTo>
                      <a:pt x="29" y="14"/>
                    </a:lnTo>
                    <a:lnTo>
                      <a:pt x="27" y="14"/>
                    </a:lnTo>
                    <a:lnTo>
                      <a:pt x="26" y="14"/>
                    </a:lnTo>
                    <a:lnTo>
                      <a:pt x="25" y="14"/>
                    </a:lnTo>
                    <a:lnTo>
                      <a:pt x="23" y="14"/>
                    </a:lnTo>
                    <a:lnTo>
                      <a:pt x="22" y="14"/>
                    </a:lnTo>
                    <a:lnTo>
                      <a:pt x="21" y="14"/>
                    </a:lnTo>
                    <a:lnTo>
                      <a:pt x="19" y="14"/>
                    </a:lnTo>
                    <a:lnTo>
                      <a:pt x="18" y="14"/>
                    </a:lnTo>
                    <a:lnTo>
                      <a:pt x="17" y="14"/>
                    </a:lnTo>
                    <a:lnTo>
                      <a:pt x="16" y="16"/>
                    </a:lnTo>
                    <a:lnTo>
                      <a:pt x="14" y="16"/>
                    </a:lnTo>
                    <a:lnTo>
                      <a:pt x="13" y="16"/>
                    </a:lnTo>
                    <a:lnTo>
                      <a:pt x="12" y="16"/>
                    </a:lnTo>
                    <a:lnTo>
                      <a:pt x="10" y="16"/>
                    </a:lnTo>
                    <a:lnTo>
                      <a:pt x="9" y="16"/>
                    </a:lnTo>
                    <a:lnTo>
                      <a:pt x="8" y="17"/>
                    </a:lnTo>
                    <a:lnTo>
                      <a:pt x="6" y="17"/>
                    </a:lnTo>
                    <a:lnTo>
                      <a:pt x="5" y="18"/>
                    </a:lnTo>
                    <a:lnTo>
                      <a:pt x="4" y="18"/>
                    </a:lnTo>
                    <a:lnTo>
                      <a:pt x="3" y="19"/>
                    </a:lnTo>
                    <a:lnTo>
                      <a:pt x="1" y="21"/>
                    </a:lnTo>
                    <a:lnTo>
                      <a:pt x="0" y="2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5" name="Freeform 26"/>
              <p:cNvSpPr>
                <a:spLocks/>
              </p:cNvSpPr>
              <p:nvPr/>
            </p:nvSpPr>
            <p:spPr bwMode="auto">
              <a:xfrm>
                <a:off x="1395" y="1352"/>
                <a:ext cx="532" cy="146"/>
              </a:xfrm>
              <a:custGeom>
                <a:avLst/>
                <a:gdLst>
                  <a:gd name="T0" fmla="*/ 0 w 532"/>
                  <a:gd name="T1" fmla="*/ 14 h 146"/>
                  <a:gd name="T2" fmla="*/ 5 w 532"/>
                  <a:gd name="T3" fmla="*/ 18 h 146"/>
                  <a:gd name="T4" fmla="*/ 9 w 532"/>
                  <a:gd name="T5" fmla="*/ 22 h 146"/>
                  <a:gd name="T6" fmla="*/ 15 w 532"/>
                  <a:gd name="T7" fmla="*/ 27 h 146"/>
                  <a:gd name="T8" fmla="*/ 20 w 532"/>
                  <a:gd name="T9" fmla="*/ 31 h 146"/>
                  <a:gd name="T10" fmla="*/ 24 w 532"/>
                  <a:gd name="T11" fmla="*/ 35 h 146"/>
                  <a:gd name="T12" fmla="*/ 29 w 532"/>
                  <a:gd name="T13" fmla="*/ 39 h 146"/>
                  <a:gd name="T14" fmla="*/ 34 w 532"/>
                  <a:gd name="T15" fmla="*/ 44 h 146"/>
                  <a:gd name="T16" fmla="*/ 39 w 532"/>
                  <a:gd name="T17" fmla="*/ 48 h 146"/>
                  <a:gd name="T18" fmla="*/ 43 w 532"/>
                  <a:gd name="T19" fmla="*/ 52 h 146"/>
                  <a:gd name="T20" fmla="*/ 48 w 532"/>
                  <a:gd name="T21" fmla="*/ 56 h 146"/>
                  <a:gd name="T22" fmla="*/ 54 w 532"/>
                  <a:gd name="T23" fmla="*/ 59 h 146"/>
                  <a:gd name="T24" fmla="*/ 59 w 532"/>
                  <a:gd name="T25" fmla="*/ 65 h 146"/>
                  <a:gd name="T26" fmla="*/ 63 w 532"/>
                  <a:gd name="T27" fmla="*/ 69 h 146"/>
                  <a:gd name="T28" fmla="*/ 68 w 532"/>
                  <a:gd name="T29" fmla="*/ 72 h 146"/>
                  <a:gd name="T30" fmla="*/ 73 w 532"/>
                  <a:gd name="T31" fmla="*/ 76 h 146"/>
                  <a:gd name="T32" fmla="*/ 78 w 532"/>
                  <a:gd name="T33" fmla="*/ 81 h 146"/>
                  <a:gd name="T34" fmla="*/ 83 w 532"/>
                  <a:gd name="T35" fmla="*/ 85 h 146"/>
                  <a:gd name="T36" fmla="*/ 89 w 532"/>
                  <a:gd name="T37" fmla="*/ 89 h 146"/>
                  <a:gd name="T38" fmla="*/ 94 w 532"/>
                  <a:gd name="T39" fmla="*/ 93 h 146"/>
                  <a:gd name="T40" fmla="*/ 99 w 532"/>
                  <a:gd name="T41" fmla="*/ 97 h 146"/>
                  <a:gd name="T42" fmla="*/ 103 w 532"/>
                  <a:gd name="T43" fmla="*/ 101 h 146"/>
                  <a:gd name="T44" fmla="*/ 108 w 532"/>
                  <a:gd name="T45" fmla="*/ 106 h 146"/>
                  <a:gd name="T46" fmla="*/ 113 w 532"/>
                  <a:gd name="T47" fmla="*/ 110 h 146"/>
                  <a:gd name="T48" fmla="*/ 119 w 532"/>
                  <a:gd name="T49" fmla="*/ 114 h 146"/>
                  <a:gd name="T50" fmla="*/ 124 w 532"/>
                  <a:gd name="T51" fmla="*/ 118 h 146"/>
                  <a:gd name="T52" fmla="*/ 129 w 532"/>
                  <a:gd name="T53" fmla="*/ 122 h 146"/>
                  <a:gd name="T54" fmla="*/ 134 w 532"/>
                  <a:gd name="T55" fmla="*/ 126 h 146"/>
                  <a:gd name="T56" fmla="*/ 139 w 532"/>
                  <a:gd name="T57" fmla="*/ 131 h 146"/>
                  <a:gd name="T58" fmla="*/ 144 w 532"/>
                  <a:gd name="T59" fmla="*/ 135 h 146"/>
                  <a:gd name="T60" fmla="*/ 150 w 532"/>
                  <a:gd name="T61" fmla="*/ 139 h 146"/>
                  <a:gd name="T62" fmla="*/ 155 w 532"/>
                  <a:gd name="T63" fmla="*/ 143 h 146"/>
                  <a:gd name="T64" fmla="*/ 160 w 532"/>
                  <a:gd name="T65" fmla="*/ 146 h 146"/>
                  <a:gd name="T66" fmla="*/ 532 w 532"/>
                  <a:gd name="T67" fmla="*/ 124 h 146"/>
                  <a:gd name="T68" fmla="*/ 368 w 532"/>
                  <a:gd name="T69" fmla="*/ 0 h 146"/>
                  <a:gd name="T70" fmla="*/ 46 w 532"/>
                  <a:gd name="T71" fmla="*/ 11 h 146"/>
                  <a:gd name="T72" fmla="*/ 0 w 532"/>
                  <a:gd name="T73" fmla="*/ 14 h 1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32" h="146">
                    <a:moveTo>
                      <a:pt x="0" y="14"/>
                    </a:moveTo>
                    <a:lnTo>
                      <a:pt x="5" y="18"/>
                    </a:lnTo>
                    <a:lnTo>
                      <a:pt x="9" y="22"/>
                    </a:lnTo>
                    <a:lnTo>
                      <a:pt x="15" y="27"/>
                    </a:lnTo>
                    <a:lnTo>
                      <a:pt x="20" y="31"/>
                    </a:lnTo>
                    <a:lnTo>
                      <a:pt x="24" y="35"/>
                    </a:lnTo>
                    <a:lnTo>
                      <a:pt x="29" y="39"/>
                    </a:lnTo>
                    <a:lnTo>
                      <a:pt x="34" y="44"/>
                    </a:lnTo>
                    <a:lnTo>
                      <a:pt x="39" y="48"/>
                    </a:lnTo>
                    <a:lnTo>
                      <a:pt x="43" y="52"/>
                    </a:lnTo>
                    <a:lnTo>
                      <a:pt x="48" y="56"/>
                    </a:lnTo>
                    <a:lnTo>
                      <a:pt x="54" y="59"/>
                    </a:lnTo>
                    <a:lnTo>
                      <a:pt x="59" y="65"/>
                    </a:lnTo>
                    <a:lnTo>
                      <a:pt x="63" y="69"/>
                    </a:lnTo>
                    <a:lnTo>
                      <a:pt x="68" y="72"/>
                    </a:lnTo>
                    <a:lnTo>
                      <a:pt x="73" y="76"/>
                    </a:lnTo>
                    <a:lnTo>
                      <a:pt x="78" y="81"/>
                    </a:lnTo>
                    <a:lnTo>
                      <a:pt x="83" y="85"/>
                    </a:lnTo>
                    <a:lnTo>
                      <a:pt x="89" y="89"/>
                    </a:lnTo>
                    <a:lnTo>
                      <a:pt x="94" y="93"/>
                    </a:lnTo>
                    <a:lnTo>
                      <a:pt x="99" y="97"/>
                    </a:lnTo>
                    <a:lnTo>
                      <a:pt x="103" y="101"/>
                    </a:lnTo>
                    <a:lnTo>
                      <a:pt x="108" y="106"/>
                    </a:lnTo>
                    <a:lnTo>
                      <a:pt x="113" y="110"/>
                    </a:lnTo>
                    <a:lnTo>
                      <a:pt x="119" y="114"/>
                    </a:lnTo>
                    <a:lnTo>
                      <a:pt x="124" y="118"/>
                    </a:lnTo>
                    <a:lnTo>
                      <a:pt x="129" y="122"/>
                    </a:lnTo>
                    <a:lnTo>
                      <a:pt x="134" y="126"/>
                    </a:lnTo>
                    <a:lnTo>
                      <a:pt x="139" y="131"/>
                    </a:lnTo>
                    <a:lnTo>
                      <a:pt x="144" y="135"/>
                    </a:lnTo>
                    <a:lnTo>
                      <a:pt x="150" y="139"/>
                    </a:lnTo>
                    <a:lnTo>
                      <a:pt x="155" y="143"/>
                    </a:lnTo>
                    <a:lnTo>
                      <a:pt x="160" y="146"/>
                    </a:lnTo>
                    <a:lnTo>
                      <a:pt x="532" y="124"/>
                    </a:lnTo>
                    <a:lnTo>
                      <a:pt x="368" y="0"/>
                    </a:lnTo>
                    <a:lnTo>
                      <a:pt x="46" y="11"/>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76" name="Freeform 27"/>
              <p:cNvSpPr>
                <a:spLocks/>
              </p:cNvSpPr>
              <p:nvPr/>
            </p:nvSpPr>
            <p:spPr bwMode="auto">
              <a:xfrm>
                <a:off x="1395" y="1352"/>
                <a:ext cx="532" cy="146"/>
              </a:xfrm>
              <a:custGeom>
                <a:avLst/>
                <a:gdLst>
                  <a:gd name="T0" fmla="*/ 0 w 532"/>
                  <a:gd name="T1" fmla="*/ 14 h 146"/>
                  <a:gd name="T2" fmla="*/ 5 w 532"/>
                  <a:gd name="T3" fmla="*/ 18 h 146"/>
                  <a:gd name="T4" fmla="*/ 9 w 532"/>
                  <a:gd name="T5" fmla="*/ 22 h 146"/>
                  <a:gd name="T6" fmla="*/ 15 w 532"/>
                  <a:gd name="T7" fmla="*/ 27 h 146"/>
                  <a:gd name="T8" fmla="*/ 20 w 532"/>
                  <a:gd name="T9" fmla="*/ 31 h 146"/>
                  <a:gd name="T10" fmla="*/ 24 w 532"/>
                  <a:gd name="T11" fmla="*/ 35 h 146"/>
                  <a:gd name="T12" fmla="*/ 29 w 532"/>
                  <a:gd name="T13" fmla="*/ 39 h 146"/>
                  <a:gd name="T14" fmla="*/ 34 w 532"/>
                  <a:gd name="T15" fmla="*/ 44 h 146"/>
                  <a:gd name="T16" fmla="*/ 39 w 532"/>
                  <a:gd name="T17" fmla="*/ 48 h 146"/>
                  <a:gd name="T18" fmla="*/ 43 w 532"/>
                  <a:gd name="T19" fmla="*/ 52 h 146"/>
                  <a:gd name="T20" fmla="*/ 48 w 532"/>
                  <a:gd name="T21" fmla="*/ 56 h 146"/>
                  <a:gd name="T22" fmla="*/ 54 w 532"/>
                  <a:gd name="T23" fmla="*/ 59 h 146"/>
                  <a:gd name="T24" fmla="*/ 59 w 532"/>
                  <a:gd name="T25" fmla="*/ 65 h 146"/>
                  <a:gd name="T26" fmla="*/ 63 w 532"/>
                  <a:gd name="T27" fmla="*/ 69 h 146"/>
                  <a:gd name="T28" fmla="*/ 68 w 532"/>
                  <a:gd name="T29" fmla="*/ 72 h 146"/>
                  <a:gd name="T30" fmla="*/ 73 w 532"/>
                  <a:gd name="T31" fmla="*/ 76 h 146"/>
                  <a:gd name="T32" fmla="*/ 78 w 532"/>
                  <a:gd name="T33" fmla="*/ 81 h 146"/>
                  <a:gd name="T34" fmla="*/ 83 w 532"/>
                  <a:gd name="T35" fmla="*/ 85 h 146"/>
                  <a:gd name="T36" fmla="*/ 89 w 532"/>
                  <a:gd name="T37" fmla="*/ 89 h 146"/>
                  <a:gd name="T38" fmla="*/ 94 w 532"/>
                  <a:gd name="T39" fmla="*/ 93 h 146"/>
                  <a:gd name="T40" fmla="*/ 99 w 532"/>
                  <a:gd name="T41" fmla="*/ 97 h 146"/>
                  <a:gd name="T42" fmla="*/ 103 w 532"/>
                  <a:gd name="T43" fmla="*/ 101 h 146"/>
                  <a:gd name="T44" fmla="*/ 108 w 532"/>
                  <a:gd name="T45" fmla="*/ 106 h 146"/>
                  <a:gd name="T46" fmla="*/ 113 w 532"/>
                  <a:gd name="T47" fmla="*/ 110 h 146"/>
                  <a:gd name="T48" fmla="*/ 119 w 532"/>
                  <a:gd name="T49" fmla="*/ 114 h 146"/>
                  <a:gd name="T50" fmla="*/ 124 w 532"/>
                  <a:gd name="T51" fmla="*/ 118 h 146"/>
                  <a:gd name="T52" fmla="*/ 129 w 532"/>
                  <a:gd name="T53" fmla="*/ 122 h 146"/>
                  <a:gd name="T54" fmla="*/ 134 w 532"/>
                  <a:gd name="T55" fmla="*/ 126 h 146"/>
                  <a:gd name="T56" fmla="*/ 139 w 532"/>
                  <a:gd name="T57" fmla="*/ 131 h 146"/>
                  <a:gd name="T58" fmla="*/ 144 w 532"/>
                  <a:gd name="T59" fmla="*/ 135 h 146"/>
                  <a:gd name="T60" fmla="*/ 150 w 532"/>
                  <a:gd name="T61" fmla="*/ 139 h 146"/>
                  <a:gd name="T62" fmla="*/ 155 w 532"/>
                  <a:gd name="T63" fmla="*/ 143 h 146"/>
                  <a:gd name="T64" fmla="*/ 160 w 532"/>
                  <a:gd name="T65" fmla="*/ 146 h 146"/>
                  <a:gd name="T66" fmla="*/ 532 w 532"/>
                  <a:gd name="T67" fmla="*/ 124 h 146"/>
                  <a:gd name="T68" fmla="*/ 368 w 532"/>
                  <a:gd name="T69" fmla="*/ 0 h 146"/>
                  <a:gd name="T70" fmla="*/ 46 w 532"/>
                  <a:gd name="T71" fmla="*/ 11 h 146"/>
                  <a:gd name="T72" fmla="*/ 0 w 532"/>
                  <a:gd name="T73" fmla="*/ 14 h 1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32" h="146">
                    <a:moveTo>
                      <a:pt x="0" y="14"/>
                    </a:moveTo>
                    <a:lnTo>
                      <a:pt x="5" y="18"/>
                    </a:lnTo>
                    <a:lnTo>
                      <a:pt x="9" y="22"/>
                    </a:lnTo>
                    <a:lnTo>
                      <a:pt x="15" y="27"/>
                    </a:lnTo>
                    <a:lnTo>
                      <a:pt x="20" y="31"/>
                    </a:lnTo>
                    <a:lnTo>
                      <a:pt x="24" y="35"/>
                    </a:lnTo>
                    <a:lnTo>
                      <a:pt x="29" y="39"/>
                    </a:lnTo>
                    <a:lnTo>
                      <a:pt x="34" y="44"/>
                    </a:lnTo>
                    <a:lnTo>
                      <a:pt x="39" y="48"/>
                    </a:lnTo>
                    <a:lnTo>
                      <a:pt x="43" y="52"/>
                    </a:lnTo>
                    <a:lnTo>
                      <a:pt x="48" y="56"/>
                    </a:lnTo>
                    <a:lnTo>
                      <a:pt x="54" y="59"/>
                    </a:lnTo>
                    <a:lnTo>
                      <a:pt x="59" y="65"/>
                    </a:lnTo>
                    <a:lnTo>
                      <a:pt x="63" y="69"/>
                    </a:lnTo>
                    <a:lnTo>
                      <a:pt x="68" y="72"/>
                    </a:lnTo>
                    <a:lnTo>
                      <a:pt x="73" y="76"/>
                    </a:lnTo>
                    <a:lnTo>
                      <a:pt x="78" y="81"/>
                    </a:lnTo>
                    <a:lnTo>
                      <a:pt x="83" y="85"/>
                    </a:lnTo>
                    <a:lnTo>
                      <a:pt x="89" y="89"/>
                    </a:lnTo>
                    <a:lnTo>
                      <a:pt x="94" y="93"/>
                    </a:lnTo>
                    <a:lnTo>
                      <a:pt x="99" y="97"/>
                    </a:lnTo>
                    <a:lnTo>
                      <a:pt x="103" y="101"/>
                    </a:lnTo>
                    <a:lnTo>
                      <a:pt x="108" y="106"/>
                    </a:lnTo>
                    <a:lnTo>
                      <a:pt x="113" y="110"/>
                    </a:lnTo>
                    <a:lnTo>
                      <a:pt x="119" y="114"/>
                    </a:lnTo>
                    <a:lnTo>
                      <a:pt x="124" y="118"/>
                    </a:lnTo>
                    <a:lnTo>
                      <a:pt x="129" y="122"/>
                    </a:lnTo>
                    <a:lnTo>
                      <a:pt x="134" y="126"/>
                    </a:lnTo>
                    <a:lnTo>
                      <a:pt x="139" y="131"/>
                    </a:lnTo>
                    <a:lnTo>
                      <a:pt x="144" y="135"/>
                    </a:lnTo>
                    <a:lnTo>
                      <a:pt x="150" y="139"/>
                    </a:lnTo>
                    <a:lnTo>
                      <a:pt x="155" y="143"/>
                    </a:lnTo>
                    <a:lnTo>
                      <a:pt x="160" y="146"/>
                    </a:lnTo>
                    <a:lnTo>
                      <a:pt x="532" y="124"/>
                    </a:lnTo>
                    <a:lnTo>
                      <a:pt x="368" y="0"/>
                    </a:lnTo>
                    <a:lnTo>
                      <a:pt x="46" y="11"/>
                    </a:lnTo>
                    <a:lnTo>
                      <a:pt x="0" y="1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7" name="Freeform 28"/>
              <p:cNvSpPr>
                <a:spLocks/>
              </p:cNvSpPr>
              <p:nvPr/>
            </p:nvSpPr>
            <p:spPr bwMode="auto">
              <a:xfrm>
                <a:off x="1393" y="1372"/>
                <a:ext cx="158" cy="555"/>
              </a:xfrm>
              <a:custGeom>
                <a:avLst/>
                <a:gdLst>
                  <a:gd name="T0" fmla="*/ 2 w 158"/>
                  <a:gd name="T1" fmla="*/ 426 h 555"/>
                  <a:gd name="T2" fmla="*/ 158 w 158"/>
                  <a:gd name="T3" fmla="*/ 555 h 555"/>
                  <a:gd name="T4" fmla="*/ 158 w 158"/>
                  <a:gd name="T5" fmla="*/ 542 h 555"/>
                  <a:gd name="T6" fmla="*/ 158 w 158"/>
                  <a:gd name="T7" fmla="*/ 529 h 555"/>
                  <a:gd name="T8" fmla="*/ 157 w 158"/>
                  <a:gd name="T9" fmla="*/ 516 h 555"/>
                  <a:gd name="T10" fmla="*/ 157 w 158"/>
                  <a:gd name="T11" fmla="*/ 503 h 555"/>
                  <a:gd name="T12" fmla="*/ 157 w 158"/>
                  <a:gd name="T13" fmla="*/ 490 h 555"/>
                  <a:gd name="T14" fmla="*/ 157 w 158"/>
                  <a:gd name="T15" fmla="*/ 477 h 555"/>
                  <a:gd name="T16" fmla="*/ 157 w 158"/>
                  <a:gd name="T17" fmla="*/ 464 h 555"/>
                  <a:gd name="T18" fmla="*/ 157 w 158"/>
                  <a:gd name="T19" fmla="*/ 451 h 555"/>
                  <a:gd name="T20" fmla="*/ 157 w 158"/>
                  <a:gd name="T21" fmla="*/ 438 h 555"/>
                  <a:gd name="T22" fmla="*/ 157 w 158"/>
                  <a:gd name="T23" fmla="*/ 424 h 555"/>
                  <a:gd name="T24" fmla="*/ 157 w 158"/>
                  <a:gd name="T25" fmla="*/ 411 h 555"/>
                  <a:gd name="T26" fmla="*/ 157 w 158"/>
                  <a:gd name="T27" fmla="*/ 398 h 555"/>
                  <a:gd name="T28" fmla="*/ 157 w 158"/>
                  <a:gd name="T29" fmla="*/ 385 h 555"/>
                  <a:gd name="T30" fmla="*/ 157 w 158"/>
                  <a:gd name="T31" fmla="*/ 372 h 555"/>
                  <a:gd name="T32" fmla="*/ 157 w 158"/>
                  <a:gd name="T33" fmla="*/ 358 h 555"/>
                  <a:gd name="T34" fmla="*/ 157 w 158"/>
                  <a:gd name="T35" fmla="*/ 345 h 555"/>
                  <a:gd name="T36" fmla="*/ 157 w 158"/>
                  <a:gd name="T37" fmla="*/ 332 h 555"/>
                  <a:gd name="T38" fmla="*/ 157 w 158"/>
                  <a:gd name="T39" fmla="*/ 319 h 555"/>
                  <a:gd name="T40" fmla="*/ 157 w 158"/>
                  <a:gd name="T41" fmla="*/ 304 h 555"/>
                  <a:gd name="T42" fmla="*/ 157 w 158"/>
                  <a:gd name="T43" fmla="*/ 291 h 555"/>
                  <a:gd name="T44" fmla="*/ 157 w 158"/>
                  <a:gd name="T45" fmla="*/ 278 h 555"/>
                  <a:gd name="T46" fmla="*/ 157 w 158"/>
                  <a:gd name="T47" fmla="*/ 265 h 555"/>
                  <a:gd name="T48" fmla="*/ 157 w 158"/>
                  <a:gd name="T49" fmla="*/ 252 h 555"/>
                  <a:gd name="T50" fmla="*/ 157 w 158"/>
                  <a:gd name="T51" fmla="*/ 239 h 555"/>
                  <a:gd name="T52" fmla="*/ 157 w 158"/>
                  <a:gd name="T53" fmla="*/ 225 h 555"/>
                  <a:gd name="T54" fmla="*/ 157 w 158"/>
                  <a:gd name="T55" fmla="*/ 212 h 555"/>
                  <a:gd name="T56" fmla="*/ 157 w 158"/>
                  <a:gd name="T57" fmla="*/ 199 h 555"/>
                  <a:gd name="T58" fmla="*/ 157 w 158"/>
                  <a:gd name="T59" fmla="*/ 186 h 555"/>
                  <a:gd name="T60" fmla="*/ 157 w 158"/>
                  <a:gd name="T61" fmla="*/ 173 h 555"/>
                  <a:gd name="T62" fmla="*/ 157 w 158"/>
                  <a:gd name="T63" fmla="*/ 160 h 555"/>
                  <a:gd name="T64" fmla="*/ 157 w 158"/>
                  <a:gd name="T65" fmla="*/ 147 h 555"/>
                  <a:gd name="T66" fmla="*/ 157 w 158"/>
                  <a:gd name="T67" fmla="*/ 134 h 555"/>
                  <a:gd name="T68" fmla="*/ 139 w 158"/>
                  <a:gd name="T69" fmla="*/ 115 h 555"/>
                  <a:gd name="T70" fmla="*/ 7 w 158"/>
                  <a:gd name="T71" fmla="*/ 10 h 555"/>
                  <a:gd name="T72" fmla="*/ 7 w 158"/>
                  <a:gd name="T73" fmla="*/ 8 h 555"/>
                  <a:gd name="T74" fmla="*/ 7 w 158"/>
                  <a:gd name="T75" fmla="*/ 7 h 555"/>
                  <a:gd name="T76" fmla="*/ 6 w 158"/>
                  <a:gd name="T77" fmla="*/ 7 h 555"/>
                  <a:gd name="T78" fmla="*/ 6 w 158"/>
                  <a:gd name="T79" fmla="*/ 6 h 555"/>
                  <a:gd name="T80" fmla="*/ 5 w 158"/>
                  <a:gd name="T81" fmla="*/ 6 h 555"/>
                  <a:gd name="T82" fmla="*/ 5 w 158"/>
                  <a:gd name="T83" fmla="*/ 4 h 555"/>
                  <a:gd name="T84" fmla="*/ 4 w 158"/>
                  <a:gd name="T85" fmla="*/ 4 h 555"/>
                  <a:gd name="T86" fmla="*/ 4 w 158"/>
                  <a:gd name="T87" fmla="*/ 3 h 555"/>
                  <a:gd name="T88" fmla="*/ 2 w 158"/>
                  <a:gd name="T89" fmla="*/ 3 h 555"/>
                  <a:gd name="T90" fmla="*/ 2 w 158"/>
                  <a:gd name="T91" fmla="*/ 2 h 555"/>
                  <a:gd name="T92" fmla="*/ 1 w 158"/>
                  <a:gd name="T93" fmla="*/ 2 h 555"/>
                  <a:gd name="T94" fmla="*/ 1 w 158"/>
                  <a:gd name="T95" fmla="*/ 0 h 555"/>
                  <a:gd name="T96" fmla="*/ 0 w 158"/>
                  <a:gd name="T97" fmla="*/ 0 h 555"/>
                  <a:gd name="T98" fmla="*/ 0 w 158"/>
                  <a:gd name="T99" fmla="*/ 73 h 555"/>
                  <a:gd name="T100" fmla="*/ 2 w 158"/>
                  <a:gd name="T101" fmla="*/ 426 h 5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8" h="555">
                    <a:moveTo>
                      <a:pt x="2" y="426"/>
                    </a:moveTo>
                    <a:lnTo>
                      <a:pt x="158" y="555"/>
                    </a:lnTo>
                    <a:lnTo>
                      <a:pt x="158" y="542"/>
                    </a:lnTo>
                    <a:lnTo>
                      <a:pt x="158" y="529"/>
                    </a:lnTo>
                    <a:lnTo>
                      <a:pt x="157" y="516"/>
                    </a:lnTo>
                    <a:lnTo>
                      <a:pt x="157" y="503"/>
                    </a:lnTo>
                    <a:lnTo>
                      <a:pt x="157" y="490"/>
                    </a:lnTo>
                    <a:lnTo>
                      <a:pt x="157" y="477"/>
                    </a:lnTo>
                    <a:lnTo>
                      <a:pt x="157" y="464"/>
                    </a:lnTo>
                    <a:lnTo>
                      <a:pt x="157" y="451"/>
                    </a:lnTo>
                    <a:lnTo>
                      <a:pt x="157" y="438"/>
                    </a:lnTo>
                    <a:lnTo>
                      <a:pt x="157" y="424"/>
                    </a:lnTo>
                    <a:lnTo>
                      <a:pt x="157" y="411"/>
                    </a:lnTo>
                    <a:lnTo>
                      <a:pt x="157" y="398"/>
                    </a:lnTo>
                    <a:lnTo>
                      <a:pt x="157" y="385"/>
                    </a:lnTo>
                    <a:lnTo>
                      <a:pt x="157" y="372"/>
                    </a:lnTo>
                    <a:lnTo>
                      <a:pt x="157" y="358"/>
                    </a:lnTo>
                    <a:lnTo>
                      <a:pt x="157" y="345"/>
                    </a:lnTo>
                    <a:lnTo>
                      <a:pt x="157" y="332"/>
                    </a:lnTo>
                    <a:lnTo>
                      <a:pt x="157" y="319"/>
                    </a:lnTo>
                    <a:lnTo>
                      <a:pt x="157" y="304"/>
                    </a:lnTo>
                    <a:lnTo>
                      <a:pt x="157" y="291"/>
                    </a:lnTo>
                    <a:lnTo>
                      <a:pt x="157" y="278"/>
                    </a:lnTo>
                    <a:lnTo>
                      <a:pt x="157" y="265"/>
                    </a:lnTo>
                    <a:lnTo>
                      <a:pt x="157" y="252"/>
                    </a:lnTo>
                    <a:lnTo>
                      <a:pt x="157" y="239"/>
                    </a:lnTo>
                    <a:lnTo>
                      <a:pt x="157" y="225"/>
                    </a:lnTo>
                    <a:lnTo>
                      <a:pt x="157" y="212"/>
                    </a:lnTo>
                    <a:lnTo>
                      <a:pt x="157" y="199"/>
                    </a:lnTo>
                    <a:lnTo>
                      <a:pt x="157" y="186"/>
                    </a:lnTo>
                    <a:lnTo>
                      <a:pt x="157" y="173"/>
                    </a:lnTo>
                    <a:lnTo>
                      <a:pt x="157" y="160"/>
                    </a:lnTo>
                    <a:lnTo>
                      <a:pt x="157" y="147"/>
                    </a:lnTo>
                    <a:lnTo>
                      <a:pt x="157" y="134"/>
                    </a:lnTo>
                    <a:lnTo>
                      <a:pt x="139" y="115"/>
                    </a:lnTo>
                    <a:lnTo>
                      <a:pt x="7" y="10"/>
                    </a:lnTo>
                    <a:lnTo>
                      <a:pt x="7" y="8"/>
                    </a:lnTo>
                    <a:lnTo>
                      <a:pt x="7" y="7"/>
                    </a:lnTo>
                    <a:lnTo>
                      <a:pt x="6" y="7"/>
                    </a:lnTo>
                    <a:lnTo>
                      <a:pt x="6" y="6"/>
                    </a:lnTo>
                    <a:lnTo>
                      <a:pt x="5" y="6"/>
                    </a:lnTo>
                    <a:lnTo>
                      <a:pt x="5" y="4"/>
                    </a:lnTo>
                    <a:lnTo>
                      <a:pt x="4" y="4"/>
                    </a:lnTo>
                    <a:lnTo>
                      <a:pt x="4" y="3"/>
                    </a:lnTo>
                    <a:lnTo>
                      <a:pt x="2" y="3"/>
                    </a:lnTo>
                    <a:lnTo>
                      <a:pt x="2" y="2"/>
                    </a:lnTo>
                    <a:lnTo>
                      <a:pt x="1" y="2"/>
                    </a:lnTo>
                    <a:lnTo>
                      <a:pt x="1" y="0"/>
                    </a:lnTo>
                    <a:lnTo>
                      <a:pt x="0" y="0"/>
                    </a:lnTo>
                    <a:lnTo>
                      <a:pt x="0" y="73"/>
                    </a:lnTo>
                    <a:lnTo>
                      <a:pt x="2" y="426"/>
                    </a:lnTo>
                    <a:close/>
                  </a:path>
                </a:pathLst>
              </a:custGeom>
              <a:solidFill>
                <a:srgbClr val="BFD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78" name="Freeform 29"/>
              <p:cNvSpPr>
                <a:spLocks/>
              </p:cNvSpPr>
              <p:nvPr/>
            </p:nvSpPr>
            <p:spPr bwMode="auto">
              <a:xfrm>
                <a:off x="1393" y="1372"/>
                <a:ext cx="158" cy="555"/>
              </a:xfrm>
              <a:custGeom>
                <a:avLst/>
                <a:gdLst>
                  <a:gd name="T0" fmla="*/ 2 w 158"/>
                  <a:gd name="T1" fmla="*/ 426 h 555"/>
                  <a:gd name="T2" fmla="*/ 158 w 158"/>
                  <a:gd name="T3" fmla="*/ 555 h 555"/>
                  <a:gd name="T4" fmla="*/ 158 w 158"/>
                  <a:gd name="T5" fmla="*/ 542 h 555"/>
                  <a:gd name="T6" fmla="*/ 158 w 158"/>
                  <a:gd name="T7" fmla="*/ 529 h 555"/>
                  <a:gd name="T8" fmla="*/ 157 w 158"/>
                  <a:gd name="T9" fmla="*/ 516 h 555"/>
                  <a:gd name="T10" fmla="*/ 157 w 158"/>
                  <a:gd name="T11" fmla="*/ 503 h 555"/>
                  <a:gd name="T12" fmla="*/ 157 w 158"/>
                  <a:gd name="T13" fmla="*/ 490 h 555"/>
                  <a:gd name="T14" fmla="*/ 157 w 158"/>
                  <a:gd name="T15" fmla="*/ 477 h 555"/>
                  <a:gd name="T16" fmla="*/ 157 w 158"/>
                  <a:gd name="T17" fmla="*/ 464 h 555"/>
                  <a:gd name="T18" fmla="*/ 157 w 158"/>
                  <a:gd name="T19" fmla="*/ 451 h 555"/>
                  <a:gd name="T20" fmla="*/ 157 w 158"/>
                  <a:gd name="T21" fmla="*/ 438 h 555"/>
                  <a:gd name="T22" fmla="*/ 157 w 158"/>
                  <a:gd name="T23" fmla="*/ 424 h 555"/>
                  <a:gd name="T24" fmla="*/ 157 w 158"/>
                  <a:gd name="T25" fmla="*/ 411 h 555"/>
                  <a:gd name="T26" fmla="*/ 157 w 158"/>
                  <a:gd name="T27" fmla="*/ 398 h 555"/>
                  <a:gd name="T28" fmla="*/ 157 w 158"/>
                  <a:gd name="T29" fmla="*/ 385 h 555"/>
                  <a:gd name="T30" fmla="*/ 157 w 158"/>
                  <a:gd name="T31" fmla="*/ 372 h 555"/>
                  <a:gd name="T32" fmla="*/ 157 w 158"/>
                  <a:gd name="T33" fmla="*/ 358 h 555"/>
                  <a:gd name="T34" fmla="*/ 157 w 158"/>
                  <a:gd name="T35" fmla="*/ 345 h 555"/>
                  <a:gd name="T36" fmla="*/ 157 w 158"/>
                  <a:gd name="T37" fmla="*/ 332 h 555"/>
                  <a:gd name="T38" fmla="*/ 157 w 158"/>
                  <a:gd name="T39" fmla="*/ 319 h 555"/>
                  <a:gd name="T40" fmla="*/ 157 w 158"/>
                  <a:gd name="T41" fmla="*/ 304 h 555"/>
                  <a:gd name="T42" fmla="*/ 157 w 158"/>
                  <a:gd name="T43" fmla="*/ 291 h 555"/>
                  <a:gd name="T44" fmla="*/ 157 w 158"/>
                  <a:gd name="T45" fmla="*/ 278 h 555"/>
                  <a:gd name="T46" fmla="*/ 157 w 158"/>
                  <a:gd name="T47" fmla="*/ 265 h 555"/>
                  <a:gd name="T48" fmla="*/ 157 w 158"/>
                  <a:gd name="T49" fmla="*/ 252 h 555"/>
                  <a:gd name="T50" fmla="*/ 157 w 158"/>
                  <a:gd name="T51" fmla="*/ 239 h 555"/>
                  <a:gd name="T52" fmla="*/ 157 w 158"/>
                  <a:gd name="T53" fmla="*/ 225 h 555"/>
                  <a:gd name="T54" fmla="*/ 157 w 158"/>
                  <a:gd name="T55" fmla="*/ 212 h 555"/>
                  <a:gd name="T56" fmla="*/ 157 w 158"/>
                  <a:gd name="T57" fmla="*/ 199 h 555"/>
                  <a:gd name="T58" fmla="*/ 157 w 158"/>
                  <a:gd name="T59" fmla="*/ 186 h 555"/>
                  <a:gd name="T60" fmla="*/ 157 w 158"/>
                  <a:gd name="T61" fmla="*/ 173 h 555"/>
                  <a:gd name="T62" fmla="*/ 157 w 158"/>
                  <a:gd name="T63" fmla="*/ 160 h 555"/>
                  <a:gd name="T64" fmla="*/ 157 w 158"/>
                  <a:gd name="T65" fmla="*/ 147 h 555"/>
                  <a:gd name="T66" fmla="*/ 157 w 158"/>
                  <a:gd name="T67" fmla="*/ 134 h 555"/>
                  <a:gd name="T68" fmla="*/ 139 w 158"/>
                  <a:gd name="T69" fmla="*/ 115 h 555"/>
                  <a:gd name="T70" fmla="*/ 7 w 158"/>
                  <a:gd name="T71" fmla="*/ 10 h 555"/>
                  <a:gd name="T72" fmla="*/ 7 w 158"/>
                  <a:gd name="T73" fmla="*/ 8 h 555"/>
                  <a:gd name="T74" fmla="*/ 7 w 158"/>
                  <a:gd name="T75" fmla="*/ 7 h 555"/>
                  <a:gd name="T76" fmla="*/ 6 w 158"/>
                  <a:gd name="T77" fmla="*/ 7 h 555"/>
                  <a:gd name="T78" fmla="*/ 6 w 158"/>
                  <a:gd name="T79" fmla="*/ 6 h 555"/>
                  <a:gd name="T80" fmla="*/ 5 w 158"/>
                  <a:gd name="T81" fmla="*/ 6 h 555"/>
                  <a:gd name="T82" fmla="*/ 5 w 158"/>
                  <a:gd name="T83" fmla="*/ 4 h 555"/>
                  <a:gd name="T84" fmla="*/ 4 w 158"/>
                  <a:gd name="T85" fmla="*/ 4 h 555"/>
                  <a:gd name="T86" fmla="*/ 4 w 158"/>
                  <a:gd name="T87" fmla="*/ 3 h 555"/>
                  <a:gd name="T88" fmla="*/ 2 w 158"/>
                  <a:gd name="T89" fmla="*/ 3 h 555"/>
                  <a:gd name="T90" fmla="*/ 2 w 158"/>
                  <a:gd name="T91" fmla="*/ 2 h 555"/>
                  <a:gd name="T92" fmla="*/ 1 w 158"/>
                  <a:gd name="T93" fmla="*/ 2 h 555"/>
                  <a:gd name="T94" fmla="*/ 1 w 158"/>
                  <a:gd name="T95" fmla="*/ 0 h 555"/>
                  <a:gd name="T96" fmla="*/ 0 w 158"/>
                  <a:gd name="T97" fmla="*/ 0 h 555"/>
                  <a:gd name="T98" fmla="*/ 0 w 158"/>
                  <a:gd name="T99" fmla="*/ 73 h 555"/>
                  <a:gd name="T100" fmla="*/ 2 w 158"/>
                  <a:gd name="T101" fmla="*/ 426 h 5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8" h="555">
                    <a:moveTo>
                      <a:pt x="2" y="426"/>
                    </a:moveTo>
                    <a:lnTo>
                      <a:pt x="158" y="555"/>
                    </a:lnTo>
                    <a:lnTo>
                      <a:pt x="158" y="542"/>
                    </a:lnTo>
                    <a:lnTo>
                      <a:pt x="158" y="529"/>
                    </a:lnTo>
                    <a:lnTo>
                      <a:pt x="157" y="516"/>
                    </a:lnTo>
                    <a:lnTo>
                      <a:pt x="157" y="503"/>
                    </a:lnTo>
                    <a:lnTo>
                      <a:pt x="157" y="490"/>
                    </a:lnTo>
                    <a:lnTo>
                      <a:pt x="157" y="477"/>
                    </a:lnTo>
                    <a:lnTo>
                      <a:pt x="157" y="464"/>
                    </a:lnTo>
                    <a:lnTo>
                      <a:pt x="157" y="451"/>
                    </a:lnTo>
                    <a:lnTo>
                      <a:pt x="157" y="438"/>
                    </a:lnTo>
                    <a:lnTo>
                      <a:pt x="157" y="424"/>
                    </a:lnTo>
                    <a:lnTo>
                      <a:pt x="157" y="411"/>
                    </a:lnTo>
                    <a:lnTo>
                      <a:pt x="157" y="398"/>
                    </a:lnTo>
                    <a:lnTo>
                      <a:pt x="157" y="385"/>
                    </a:lnTo>
                    <a:lnTo>
                      <a:pt x="157" y="372"/>
                    </a:lnTo>
                    <a:lnTo>
                      <a:pt x="157" y="358"/>
                    </a:lnTo>
                    <a:lnTo>
                      <a:pt x="157" y="345"/>
                    </a:lnTo>
                    <a:lnTo>
                      <a:pt x="157" y="332"/>
                    </a:lnTo>
                    <a:lnTo>
                      <a:pt x="157" y="319"/>
                    </a:lnTo>
                    <a:lnTo>
                      <a:pt x="157" y="304"/>
                    </a:lnTo>
                    <a:lnTo>
                      <a:pt x="157" y="291"/>
                    </a:lnTo>
                    <a:lnTo>
                      <a:pt x="157" y="278"/>
                    </a:lnTo>
                    <a:lnTo>
                      <a:pt x="157" y="265"/>
                    </a:lnTo>
                    <a:lnTo>
                      <a:pt x="157" y="252"/>
                    </a:lnTo>
                    <a:lnTo>
                      <a:pt x="157" y="239"/>
                    </a:lnTo>
                    <a:lnTo>
                      <a:pt x="157" y="225"/>
                    </a:lnTo>
                    <a:lnTo>
                      <a:pt x="157" y="212"/>
                    </a:lnTo>
                    <a:lnTo>
                      <a:pt x="157" y="199"/>
                    </a:lnTo>
                    <a:lnTo>
                      <a:pt x="157" y="186"/>
                    </a:lnTo>
                    <a:lnTo>
                      <a:pt x="157" y="173"/>
                    </a:lnTo>
                    <a:lnTo>
                      <a:pt x="157" y="160"/>
                    </a:lnTo>
                    <a:lnTo>
                      <a:pt x="157" y="147"/>
                    </a:lnTo>
                    <a:lnTo>
                      <a:pt x="157" y="134"/>
                    </a:lnTo>
                    <a:lnTo>
                      <a:pt x="139" y="115"/>
                    </a:lnTo>
                    <a:lnTo>
                      <a:pt x="7" y="10"/>
                    </a:lnTo>
                    <a:lnTo>
                      <a:pt x="7" y="8"/>
                    </a:lnTo>
                    <a:lnTo>
                      <a:pt x="7" y="7"/>
                    </a:lnTo>
                    <a:lnTo>
                      <a:pt x="6" y="7"/>
                    </a:lnTo>
                    <a:lnTo>
                      <a:pt x="6" y="6"/>
                    </a:lnTo>
                    <a:lnTo>
                      <a:pt x="5" y="6"/>
                    </a:lnTo>
                    <a:lnTo>
                      <a:pt x="5" y="4"/>
                    </a:lnTo>
                    <a:lnTo>
                      <a:pt x="4" y="4"/>
                    </a:lnTo>
                    <a:lnTo>
                      <a:pt x="4" y="3"/>
                    </a:lnTo>
                    <a:lnTo>
                      <a:pt x="2" y="3"/>
                    </a:lnTo>
                    <a:lnTo>
                      <a:pt x="2" y="2"/>
                    </a:lnTo>
                    <a:lnTo>
                      <a:pt x="1" y="2"/>
                    </a:lnTo>
                    <a:lnTo>
                      <a:pt x="1" y="0"/>
                    </a:lnTo>
                    <a:lnTo>
                      <a:pt x="0" y="0"/>
                    </a:lnTo>
                    <a:lnTo>
                      <a:pt x="0" y="73"/>
                    </a:lnTo>
                    <a:lnTo>
                      <a:pt x="2" y="4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9" name="Freeform 30"/>
              <p:cNvSpPr>
                <a:spLocks/>
              </p:cNvSpPr>
              <p:nvPr/>
            </p:nvSpPr>
            <p:spPr bwMode="auto">
              <a:xfrm>
                <a:off x="1555" y="1484"/>
                <a:ext cx="374" cy="129"/>
              </a:xfrm>
              <a:custGeom>
                <a:avLst/>
                <a:gdLst>
                  <a:gd name="T0" fmla="*/ 9 w 374"/>
                  <a:gd name="T1" fmla="*/ 129 h 129"/>
                  <a:gd name="T2" fmla="*/ 20 w 374"/>
                  <a:gd name="T3" fmla="*/ 127 h 129"/>
                  <a:gd name="T4" fmla="*/ 22 w 374"/>
                  <a:gd name="T5" fmla="*/ 112 h 129"/>
                  <a:gd name="T6" fmla="*/ 22 w 374"/>
                  <a:gd name="T7" fmla="*/ 91 h 129"/>
                  <a:gd name="T8" fmla="*/ 23 w 374"/>
                  <a:gd name="T9" fmla="*/ 72 h 129"/>
                  <a:gd name="T10" fmla="*/ 34 w 374"/>
                  <a:gd name="T11" fmla="*/ 56 h 129"/>
                  <a:gd name="T12" fmla="*/ 48 w 374"/>
                  <a:gd name="T13" fmla="*/ 49 h 129"/>
                  <a:gd name="T14" fmla="*/ 59 w 374"/>
                  <a:gd name="T15" fmla="*/ 49 h 129"/>
                  <a:gd name="T16" fmla="*/ 68 w 374"/>
                  <a:gd name="T17" fmla="*/ 53 h 129"/>
                  <a:gd name="T18" fmla="*/ 78 w 374"/>
                  <a:gd name="T19" fmla="*/ 61 h 129"/>
                  <a:gd name="T20" fmla="*/ 86 w 374"/>
                  <a:gd name="T21" fmla="*/ 77 h 129"/>
                  <a:gd name="T22" fmla="*/ 86 w 374"/>
                  <a:gd name="T23" fmla="*/ 94 h 129"/>
                  <a:gd name="T24" fmla="*/ 86 w 374"/>
                  <a:gd name="T25" fmla="*/ 112 h 129"/>
                  <a:gd name="T26" fmla="*/ 112 w 374"/>
                  <a:gd name="T27" fmla="*/ 118 h 129"/>
                  <a:gd name="T28" fmla="*/ 112 w 374"/>
                  <a:gd name="T29" fmla="*/ 95 h 129"/>
                  <a:gd name="T30" fmla="*/ 112 w 374"/>
                  <a:gd name="T31" fmla="*/ 73 h 129"/>
                  <a:gd name="T32" fmla="*/ 120 w 374"/>
                  <a:gd name="T33" fmla="*/ 53 h 129"/>
                  <a:gd name="T34" fmla="*/ 137 w 374"/>
                  <a:gd name="T35" fmla="*/ 43 h 129"/>
                  <a:gd name="T36" fmla="*/ 146 w 374"/>
                  <a:gd name="T37" fmla="*/ 42 h 129"/>
                  <a:gd name="T38" fmla="*/ 155 w 374"/>
                  <a:gd name="T39" fmla="*/ 44 h 129"/>
                  <a:gd name="T40" fmla="*/ 164 w 374"/>
                  <a:gd name="T41" fmla="*/ 48 h 129"/>
                  <a:gd name="T42" fmla="*/ 172 w 374"/>
                  <a:gd name="T43" fmla="*/ 59 h 129"/>
                  <a:gd name="T44" fmla="*/ 176 w 374"/>
                  <a:gd name="T45" fmla="*/ 75 h 129"/>
                  <a:gd name="T46" fmla="*/ 176 w 374"/>
                  <a:gd name="T47" fmla="*/ 94 h 129"/>
                  <a:gd name="T48" fmla="*/ 177 w 374"/>
                  <a:gd name="T49" fmla="*/ 112 h 129"/>
                  <a:gd name="T50" fmla="*/ 185 w 374"/>
                  <a:gd name="T51" fmla="*/ 120 h 129"/>
                  <a:gd name="T52" fmla="*/ 195 w 374"/>
                  <a:gd name="T53" fmla="*/ 120 h 129"/>
                  <a:gd name="T54" fmla="*/ 204 w 374"/>
                  <a:gd name="T55" fmla="*/ 116 h 129"/>
                  <a:gd name="T56" fmla="*/ 204 w 374"/>
                  <a:gd name="T57" fmla="*/ 101 h 129"/>
                  <a:gd name="T58" fmla="*/ 204 w 374"/>
                  <a:gd name="T59" fmla="*/ 82 h 129"/>
                  <a:gd name="T60" fmla="*/ 207 w 374"/>
                  <a:gd name="T61" fmla="*/ 62 h 129"/>
                  <a:gd name="T62" fmla="*/ 216 w 374"/>
                  <a:gd name="T63" fmla="*/ 47 h 129"/>
                  <a:gd name="T64" fmla="*/ 229 w 374"/>
                  <a:gd name="T65" fmla="*/ 39 h 129"/>
                  <a:gd name="T66" fmla="*/ 239 w 374"/>
                  <a:gd name="T67" fmla="*/ 38 h 129"/>
                  <a:gd name="T68" fmla="*/ 250 w 374"/>
                  <a:gd name="T69" fmla="*/ 40 h 129"/>
                  <a:gd name="T70" fmla="*/ 260 w 374"/>
                  <a:gd name="T71" fmla="*/ 48 h 129"/>
                  <a:gd name="T72" fmla="*/ 268 w 374"/>
                  <a:gd name="T73" fmla="*/ 64 h 129"/>
                  <a:gd name="T74" fmla="*/ 269 w 374"/>
                  <a:gd name="T75" fmla="*/ 82 h 129"/>
                  <a:gd name="T76" fmla="*/ 269 w 374"/>
                  <a:gd name="T77" fmla="*/ 101 h 129"/>
                  <a:gd name="T78" fmla="*/ 274 w 374"/>
                  <a:gd name="T79" fmla="*/ 114 h 129"/>
                  <a:gd name="T80" fmla="*/ 285 w 374"/>
                  <a:gd name="T81" fmla="*/ 112 h 129"/>
                  <a:gd name="T82" fmla="*/ 287 w 374"/>
                  <a:gd name="T83" fmla="*/ 104 h 129"/>
                  <a:gd name="T84" fmla="*/ 287 w 374"/>
                  <a:gd name="T85" fmla="*/ 88 h 129"/>
                  <a:gd name="T86" fmla="*/ 287 w 374"/>
                  <a:gd name="T87" fmla="*/ 70 h 129"/>
                  <a:gd name="T88" fmla="*/ 291 w 374"/>
                  <a:gd name="T89" fmla="*/ 53 h 129"/>
                  <a:gd name="T90" fmla="*/ 302 w 374"/>
                  <a:gd name="T91" fmla="*/ 39 h 129"/>
                  <a:gd name="T92" fmla="*/ 315 w 374"/>
                  <a:gd name="T93" fmla="*/ 35 h 129"/>
                  <a:gd name="T94" fmla="*/ 325 w 374"/>
                  <a:gd name="T95" fmla="*/ 35 h 129"/>
                  <a:gd name="T96" fmla="*/ 335 w 374"/>
                  <a:gd name="T97" fmla="*/ 39 h 129"/>
                  <a:gd name="T98" fmla="*/ 346 w 374"/>
                  <a:gd name="T99" fmla="*/ 48 h 129"/>
                  <a:gd name="T100" fmla="*/ 351 w 374"/>
                  <a:gd name="T101" fmla="*/ 64 h 129"/>
                  <a:gd name="T102" fmla="*/ 352 w 374"/>
                  <a:gd name="T103" fmla="*/ 81 h 129"/>
                  <a:gd name="T104" fmla="*/ 352 w 374"/>
                  <a:gd name="T105" fmla="*/ 98 h 129"/>
                  <a:gd name="T106" fmla="*/ 360 w 374"/>
                  <a:gd name="T107" fmla="*/ 1 h 129"/>
                  <a:gd name="T108" fmla="*/ 268 w 374"/>
                  <a:gd name="T109" fmla="*/ 5 h 129"/>
                  <a:gd name="T110" fmla="*/ 176 w 374"/>
                  <a:gd name="T111" fmla="*/ 11 h 129"/>
                  <a:gd name="T112" fmla="*/ 83 w 374"/>
                  <a:gd name="T113" fmla="*/ 14 h 129"/>
                  <a:gd name="T114" fmla="*/ 0 w 374"/>
                  <a:gd name="T115" fmla="*/ 127 h 1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74" h="129">
                    <a:moveTo>
                      <a:pt x="0" y="127"/>
                    </a:moveTo>
                    <a:lnTo>
                      <a:pt x="1" y="127"/>
                    </a:lnTo>
                    <a:lnTo>
                      <a:pt x="3" y="127"/>
                    </a:lnTo>
                    <a:lnTo>
                      <a:pt x="4" y="129"/>
                    </a:lnTo>
                    <a:lnTo>
                      <a:pt x="5" y="129"/>
                    </a:lnTo>
                    <a:lnTo>
                      <a:pt x="7" y="129"/>
                    </a:lnTo>
                    <a:lnTo>
                      <a:pt x="8" y="129"/>
                    </a:lnTo>
                    <a:lnTo>
                      <a:pt x="9" y="129"/>
                    </a:lnTo>
                    <a:lnTo>
                      <a:pt x="10" y="129"/>
                    </a:lnTo>
                    <a:lnTo>
                      <a:pt x="12" y="129"/>
                    </a:lnTo>
                    <a:lnTo>
                      <a:pt x="13" y="129"/>
                    </a:lnTo>
                    <a:lnTo>
                      <a:pt x="14" y="129"/>
                    </a:lnTo>
                    <a:lnTo>
                      <a:pt x="16" y="129"/>
                    </a:lnTo>
                    <a:lnTo>
                      <a:pt x="17" y="129"/>
                    </a:lnTo>
                    <a:lnTo>
                      <a:pt x="18" y="127"/>
                    </a:lnTo>
                    <a:lnTo>
                      <a:pt x="20" y="127"/>
                    </a:lnTo>
                    <a:lnTo>
                      <a:pt x="20" y="126"/>
                    </a:lnTo>
                    <a:lnTo>
                      <a:pt x="21" y="126"/>
                    </a:lnTo>
                    <a:lnTo>
                      <a:pt x="21" y="125"/>
                    </a:lnTo>
                    <a:lnTo>
                      <a:pt x="22" y="122"/>
                    </a:lnTo>
                    <a:lnTo>
                      <a:pt x="22" y="120"/>
                    </a:lnTo>
                    <a:lnTo>
                      <a:pt x="22" y="117"/>
                    </a:lnTo>
                    <a:lnTo>
                      <a:pt x="22" y="114"/>
                    </a:lnTo>
                    <a:lnTo>
                      <a:pt x="22" y="112"/>
                    </a:lnTo>
                    <a:lnTo>
                      <a:pt x="22" y="109"/>
                    </a:lnTo>
                    <a:lnTo>
                      <a:pt x="22" y="107"/>
                    </a:lnTo>
                    <a:lnTo>
                      <a:pt x="22" y="104"/>
                    </a:lnTo>
                    <a:lnTo>
                      <a:pt x="22" y="101"/>
                    </a:lnTo>
                    <a:lnTo>
                      <a:pt x="22" y="99"/>
                    </a:lnTo>
                    <a:lnTo>
                      <a:pt x="22" y="96"/>
                    </a:lnTo>
                    <a:lnTo>
                      <a:pt x="22" y="94"/>
                    </a:lnTo>
                    <a:lnTo>
                      <a:pt x="22" y="91"/>
                    </a:lnTo>
                    <a:lnTo>
                      <a:pt x="22" y="88"/>
                    </a:lnTo>
                    <a:lnTo>
                      <a:pt x="22" y="86"/>
                    </a:lnTo>
                    <a:lnTo>
                      <a:pt x="22" y="83"/>
                    </a:lnTo>
                    <a:lnTo>
                      <a:pt x="22" y="81"/>
                    </a:lnTo>
                    <a:lnTo>
                      <a:pt x="22" y="78"/>
                    </a:lnTo>
                    <a:lnTo>
                      <a:pt x="22" y="75"/>
                    </a:lnTo>
                    <a:lnTo>
                      <a:pt x="23" y="74"/>
                    </a:lnTo>
                    <a:lnTo>
                      <a:pt x="23" y="72"/>
                    </a:lnTo>
                    <a:lnTo>
                      <a:pt x="25" y="69"/>
                    </a:lnTo>
                    <a:lnTo>
                      <a:pt x="25" y="68"/>
                    </a:lnTo>
                    <a:lnTo>
                      <a:pt x="26" y="65"/>
                    </a:lnTo>
                    <a:lnTo>
                      <a:pt x="27" y="64"/>
                    </a:lnTo>
                    <a:lnTo>
                      <a:pt x="29" y="61"/>
                    </a:lnTo>
                    <a:lnTo>
                      <a:pt x="30" y="60"/>
                    </a:lnTo>
                    <a:lnTo>
                      <a:pt x="31" y="57"/>
                    </a:lnTo>
                    <a:lnTo>
                      <a:pt x="34" y="56"/>
                    </a:lnTo>
                    <a:lnTo>
                      <a:pt x="36" y="55"/>
                    </a:lnTo>
                    <a:lnTo>
                      <a:pt x="39" y="53"/>
                    </a:lnTo>
                    <a:lnTo>
                      <a:pt x="42" y="52"/>
                    </a:lnTo>
                    <a:lnTo>
                      <a:pt x="43" y="51"/>
                    </a:lnTo>
                    <a:lnTo>
                      <a:pt x="44" y="51"/>
                    </a:lnTo>
                    <a:lnTo>
                      <a:pt x="46" y="49"/>
                    </a:lnTo>
                    <a:lnTo>
                      <a:pt x="47" y="49"/>
                    </a:lnTo>
                    <a:lnTo>
                      <a:pt x="48" y="49"/>
                    </a:lnTo>
                    <a:lnTo>
                      <a:pt x="49" y="49"/>
                    </a:lnTo>
                    <a:lnTo>
                      <a:pt x="51" y="48"/>
                    </a:lnTo>
                    <a:lnTo>
                      <a:pt x="52" y="48"/>
                    </a:lnTo>
                    <a:lnTo>
                      <a:pt x="53" y="48"/>
                    </a:lnTo>
                    <a:lnTo>
                      <a:pt x="55" y="48"/>
                    </a:lnTo>
                    <a:lnTo>
                      <a:pt x="56" y="49"/>
                    </a:lnTo>
                    <a:lnTo>
                      <a:pt x="57" y="49"/>
                    </a:lnTo>
                    <a:lnTo>
                      <a:pt x="59" y="49"/>
                    </a:lnTo>
                    <a:lnTo>
                      <a:pt x="60" y="49"/>
                    </a:lnTo>
                    <a:lnTo>
                      <a:pt x="61" y="49"/>
                    </a:lnTo>
                    <a:lnTo>
                      <a:pt x="62" y="51"/>
                    </a:lnTo>
                    <a:lnTo>
                      <a:pt x="64" y="51"/>
                    </a:lnTo>
                    <a:lnTo>
                      <a:pt x="65" y="52"/>
                    </a:lnTo>
                    <a:lnTo>
                      <a:pt x="66" y="52"/>
                    </a:lnTo>
                    <a:lnTo>
                      <a:pt x="68" y="52"/>
                    </a:lnTo>
                    <a:lnTo>
                      <a:pt x="68" y="53"/>
                    </a:lnTo>
                    <a:lnTo>
                      <a:pt x="69" y="53"/>
                    </a:lnTo>
                    <a:lnTo>
                      <a:pt x="70" y="53"/>
                    </a:lnTo>
                    <a:lnTo>
                      <a:pt x="70" y="55"/>
                    </a:lnTo>
                    <a:lnTo>
                      <a:pt x="72" y="55"/>
                    </a:lnTo>
                    <a:lnTo>
                      <a:pt x="73" y="56"/>
                    </a:lnTo>
                    <a:lnTo>
                      <a:pt x="75" y="59"/>
                    </a:lnTo>
                    <a:lnTo>
                      <a:pt x="77" y="60"/>
                    </a:lnTo>
                    <a:lnTo>
                      <a:pt x="78" y="61"/>
                    </a:lnTo>
                    <a:lnTo>
                      <a:pt x="79" y="64"/>
                    </a:lnTo>
                    <a:lnTo>
                      <a:pt x="81" y="65"/>
                    </a:lnTo>
                    <a:lnTo>
                      <a:pt x="82" y="68"/>
                    </a:lnTo>
                    <a:lnTo>
                      <a:pt x="83" y="69"/>
                    </a:lnTo>
                    <a:lnTo>
                      <a:pt x="83" y="72"/>
                    </a:lnTo>
                    <a:lnTo>
                      <a:pt x="85" y="73"/>
                    </a:lnTo>
                    <a:lnTo>
                      <a:pt x="85" y="75"/>
                    </a:lnTo>
                    <a:lnTo>
                      <a:pt x="86" y="77"/>
                    </a:lnTo>
                    <a:lnTo>
                      <a:pt x="86" y="79"/>
                    </a:lnTo>
                    <a:lnTo>
                      <a:pt x="86" y="82"/>
                    </a:lnTo>
                    <a:lnTo>
                      <a:pt x="86" y="83"/>
                    </a:lnTo>
                    <a:lnTo>
                      <a:pt x="86" y="86"/>
                    </a:lnTo>
                    <a:lnTo>
                      <a:pt x="86" y="87"/>
                    </a:lnTo>
                    <a:lnTo>
                      <a:pt x="86" y="90"/>
                    </a:lnTo>
                    <a:lnTo>
                      <a:pt x="86" y="92"/>
                    </a:lnTo>
                    <a:lnTo>
                      <a:pt x="86" y="94"/>
                    </a:lnTo>
                    <a:lnTo>
                      <a:pt x="86" y="96"/>
                    </a:lnTo>
                    <a:lnTo>
                      <a:pt x="86" y="99"/>
                    </a:lnTo>
                    <a:lnTo>
                      <a:pt x="86" y="101"/>
                    </a:lnTo>
                    <a:lnTo>
                      <a:pt x="86" y="103"/>
                    </a:lnTo>
                    <a:lnTo>
                      <a:pt x="86" y="105"/>
                    </a:lnTo>
                    <a:lnTo>
                      <a:pt x="86" y="108"/>
                    </a:lnTo>
                    <a:lnTo>
                      <a:pt x="86" y="110"/>
                    </a:lnTo>
                    <a:lnTo>
                      <a:pt x="86" y="112"/>
                    </a:lnTo>
                    <a:lnTo>
                      <a:pt x="86" y="114"/>
                    </a:lnTo>
                    <a:lnTo>
                      <a:pt x="86" y="117"/>
                    </a:lnTo>
                    <a:lnTo>
                      <a:pt x="86" y="120"/>
                    </a:lnTo>
                    <a:lnTo>
                      <a:pt x="86" y="122"/>
                    </a:lnTo>
                    <a:lnTo>
                      <a:pt x="87" y="125"/>
                    </a:lnTo>
                    <a:lnTo>
                      <a:pt x="111" y="123"/>
                    </a:lnTo>
                    <a:lnTo>
                      <a:pt x="112" y="121"/>
                    </a:lnTo>
                    <a:lnTo>
                      <a:pt x="112" y="118"/>
                    </a:lnTo>
                    <a:lnTo>
                      <a:pt x="112" y="114"/>
                    </a:lnTo>
                    <a:lnTo>
                      <a:pt x="112" y="112"/>
                    </a:lnTo>
                    <a:lnTo>
                      <a:pt x="112" y="109"/>
                    </a:lnTo>
                    <a:lnTo>
                      <a:pt x="112" y="107"/>
                    </a:lnTo>
                    <a:lnTo>
                      <a:pt x="112" y="104"/>
                    </a:lnTo>
                    <a:lnTo>
                      <a:pt x="112" y="101"/>
                    </a:lnTo>
                    <a:lnTo>
                      <a:pt x="112" y="98"/>
                    </a:lnTo>
                    <a:lnTo>
                      <a:pt x="112" y="95"/>
                    </a:lnTo>
                    <a:lnTo>
                      <a:pt x="112" y="92"/>
                    </a:lnTo>
                    <a:lnTo>
                      <a:pt x="112" y="90"/>
                    </a:lnTo>
                    <a:lnTo>
                      <a:pt x="112" y="87"/>
                    </a:lnTo>
                    <a:lnTo>
                      <a:pt x="112" y="83"/>
                    </a:lnTo>
                    <a:lnTo>
                      <a:pt x="112" y="81"/>
                    </a:lnTo>
                    <a:lnTo>
                      <a:pt x="112" y="78"/>
                    </a:lnTo>
                    <a:lnTo>
                      <a:pt x="112" y="75"/>
                    </a:lnTo>
                    <a:lnTo>
                      <a:pt x="112" y="73"/>
                    </a:lnTo>
                    <a:lnTo>
                      <a:pt x="112" y="70"/>
                    </a:lnTo>
                    <a:lnTo>
                      <a:pt x="113" y="68"/>
                    </a:lnTo>
                    <a:lnTo>
                      <a:pt x="113" y="65"/>
                    </a:lnTo>
                    <a:lnTo>
                      <a:pt x="114" y="62"/>
                    </a:lnTo>
                    <a:lnTo>
                      <a:pt x="116" y="60"/>
                    </a:lnTo>
                    <a:lnTo>
                      <a:pt x="116" y="57"/>
                    </a:lnTo>
                    <a:lnTo>
                      <a:pt x="117" y="56"/>
                    </a:lnTo>
                    <a:lnTo>
                      <a:pt x="120" y="53"/>
                    </a:lnTo>
                    <a:lnTo>
                      <a:pt x="121" y="52"/>
                    </a:lnTo>
                    <a:lnTo>
                      <a:pt x="124" y="49"/>
                    </a:lnTo>
                    <a:lnTo>
                      <a:pt x="125" y="48"/>
                    </a:lnTo>
                    <a:lnTo>
                      <a:pt x="127" y="47"/>
                    </a:lnTo>
                    <a:lnTo>
                      <a:pt x="130" y="44"/>
                    </a:lnTo>
                    <a:lnTo>
                      <a:pt x="134" y="43"/>
                    </a:lnTo>
                    <a:lnTo>
                      <a:pt x="135" y="43"/>
                    </a:lnTo>
                    <a:lnTo>
                      <a:pt x="137" y="43"/>
                    </a:lnTo>
                    <a:lnTo>
                      <a:pt x="137" y="42"/>
                    </a:lnTo>
                    <a:lnTo>
                      <a:pt x="138" y="42"/>
                    </a:lnTo>
                    <a:lnTo>
                      <a:pt x="139" y="42"/>
                    </a:lnTo>
                    <a:lnTo>
                      <a:pt x="140" y="42"/>
                    </a:lnTo>
                    <a:lnTo>
                      <a:pt x="142" y="42"/>
                    </a:lnTo>
                    <a:lnTo>
                      <a:pt x="143" y="42"/>
                    </a:lnTo>
                    <a:lnTo>
                      <a:pt x="144" y="42"/>
                    </a:lnTo>
                    <a:lnTo>
                      <a:pt x="146" y="42"/>
                    </a:lnTo>
                    <a:lnTo>
                      <a:pt x="147" y="42"/>
                    </a:lnTo>
                    <a:lnTo>
                      <a:pt x="148" y="42"/>
                    </a:lnTo>
                    <a:lnTo>
                      <a:pt x="150" y="42"/>
                    </a:lnTo>
                    <a:lnTo>
                      <a:pt x="151" y="42"/>
                    </a:lnTo>
                    <a:lnTo>
                      <a:pt x="151" y="43"/>
                    </a:lnTo>
                    <a:lnTo>
                      <a:pt x="152" y="43"/>
                    </a:lnTo>
                    <a:lnTo>
                      <a:pt x="153" y="43"/>
                    </a:lnTo>
                    <a:lnTo>
                      <a:pt x="155" y="44"/>
                    </a:lnTo>
                    <a:lnTo>
                      <a:pt x="156" y="44"/>
                    </a:lnTo>
                    <a:lnTo>
                      <a:pt x="157" y="46"/>
                    </a:lnTo>
                    <a:lnTo>
                      <a:pt x="159" y="46"/>
                    </a:lnTo>
                    <a:lnTo>
                      <a:pt x="160" y="46"/>
                    </a:lnTo>
                    <a:lnTo>
                      <a:pt x="160" y="47"/>
                    </a:lnTo>
                    <a:lnTo>
                      <a:pt x="161" y="47"/>
                    </a:lnTo>
                    <a:lnTo>
                      <a:pt x="163" y="48"/>
                    </a:lnTo>
                    <a:lnTo>
                      <a:pt x="164" y="48"/>
                    </a:lnTo>
                    <a:lnTo>
                      <a:pt x="164" y="49"/>
                    </a:lnTo>
                    <a:lnTo>
                      <a:pt x="165" y="49"/>
                    </a:lnTo>
                    <a:lnTo>
                      <a:pt x="166" y="51"/>
                    </a:lnTo>
                    <a:lnTo>
                      <a:pt x="168" y="51"/>
                    </a:lnTo>
                    <a:lnTo>
                      <a:pt x="169" y="52"/>
                    </a:lnTo>
                    <a:lnTo>
                      <a:pt x="170" y="55"/>
                    </a:lnTo>
                    <a:lnTo>
                      <a:pt x="170" y="56"/>
                    </a:lnTo>
                    <a:lnTo>
                      <a:pt x="172" y="59"/>
                    </a:lnTo>
                    <a:lnTo>
                      <a:pt x="173" y="60"/>
                    </a:lnTo>
                    <a:lnTo>
                      <a:pt x="173" y="62"/>
                    </a:lnTo>
                    <a:lnTo>
                      <a:pt x="174" y="64"/>
                    </a:lnTo>
                    <a:lnTo>
                      <a:pt x="174" y="66"/>
                    </a:lnTo>
                    <a:lnTo>
                      <a:pt x="176" y="69"/>
                    </a:lnTo>
                    <a:lnTo>
                      <a:pt x="176" y="70"/>
                    </a:lnTo>
                    <a:lnTo>
                      <a:pt x="176" y="73"/>
                    </a:lnTo>
                    <a:lnTo>
                      <a:pt x="176" y="75"/>
                    </a:lnTo>
                    <a:lnTo>
                      <a:pt x="176" y="77"/>
                    </a:lnTo>
                    <a:lnTo>
                      <a:pt x="176" y="79"/>
                    </a:lnTo>
                    <a:lnTo>
                      <a:pt x="176" y="82"/>
                    </a:lnTo>
                    <a:lnTo>
                      <a:pt x="176" y="85"/>
                    </a:lnTo>
                    <a:lnTo>
                      <a:pt x="176" y="87"/>
                    </a:lnTo>
                    <a:lnTo>
                      <a:pt x="176" y="88"/>
                    </a:lnTo>
                    <a:lnTo>
                      <a:pt x="176" y="91"/>
                    </a:lnTo>
                    <a:lnTo>
                      <a:pt x="176" y="94"/>
                    </a:lnTo>
                    <a:lnTo>
                      <a:pt x="176" y="96"/>
                    </a:lnTo>
                    <a:lnTo>
                      <a:pt x="176" y="99"/>
                    </a:lnTo>
                    <a:lnTo>
                      <a:pt x="176" y="100"/>
                    </a:lnTo>
                    <a:lnTo>
                      <a:pt x="176" y="103"/>
                    </a:lnTo>
                    <a:lnTo>
                      <a:pt x="176" y="105"/>
                    </a:lnTo>
                    <a:lnTo>
                      <a:pt x="177" y="108"/>
                    </a:lnTo>
                    <a:lnTo>
                      <a:pt x="177" y="109"/>
                    </a:lnTo>
                    <a:lnTo>
                      <a:pt x="177" y="112"/>
                    </a:lnTo>
                    <a:lnTo>
                      <a:pt x="177" y="113"/>
                    </a:lnTo>
                    <a:lnTo>
                      <a:pt x="178" y="116"/>
                    </a:lnTo>
                    <a:lnTo>
                      <a:pt x="178" y="118"/>
                    </a:lnTo>
                    <a:lnTo>
                      <a:pt x="179" y="120"/>
                    </a:lnTo>
                    <a:lnTo>
                      <a:pt x="181" y="120"/>
                    </a:lnTo>
                    <a:lnTo>
                      <a:pt x="182" y="120"/>
                    </a:lnTo>
                    <a:lnTo>
                      <a:pt x="183" y="120"/>
                    </a:lnTo>
                    <a:lnTo>
                      <a:pt x="185" y="120"/>
                    </a:lnTo>
                    <a:lnTo>
                      <a:pt x="186" y="120"/>
                    </a:lnTo>
                    <a:lnTo>
                      <a:pt x="187" y="120"/>
                    </a:lnTo>
                    <a:lnTo>
                      <a:pt x="189" y="120"/>
                    </a:lnTo>
                    <a:lnTo>
                      <a:pt x="190" y="120"/>
                    </a:lnTo>
                    <a:lnTo>
                      <a:pt x="191" y="120"/>
                    </a:lnTo>
                    <a:lnTo>
                      <a:pt x="192" y="120"/>
                    </a:lnTo>
                    <a:lnTo>
                      <a:pt x="194" y="120"/>
                    </a:lnTo>
                    <a:lnTo>
                      <a:pt x="195" y="120"/>
                    </a:lnTo>
                    <a:lnTo>
                      <a:pt x="196" y="120"/>
                    </a:lnTo>
                    <a:lnTo>
                      <a:pt x="198" y="120"/>
                    </a:lnTo>
                    <a:lnTo>
                      <a:pt x="199" y="120"/>
                    </a:lnTo>
                    <a:lnTo>
                      <a:pt x="200" y="118"/>
                    </a:lnTo>
                    <a:lnTo>
                      <a:pt x="202" y="118"/>
                    </a:lnTo>
                    <a:lnTo>
                      <a:pt x="203" y="117"/>
                    </a:lnTo>
                    <a:lnTo>
                      <a:pt x="203" y="116"/>
                    </a:lnTo>
                    <a:lnTo>
                      <a:pt x="204" y="116"/>
                    </a:lnTo>
                    <a:lnTo>
                      <a:pt x="204" y="114"/>
                    </a:lnTo>
                    <a:lnTo>
                      <a:pt x="204" y="113"/>
                    </a:lnTo>
                    <a:lnTo>
                      <a:pt x="204" y="112"/>
                    </a:lnTo>
                    <a:lnTo>
                      <a:pt x="204" y="110"/>
                    </a:lnTo>
                    <a:lnTo>
                      <a:pt x="204" y="109"/>
                    </a:lnTo>
                    <a:lnTo>
                      <a:pt x="204" y="107"/>
                    </a:lnTo>
                    <a:lnTo>
                      <a:pt x="204" y="104"/>
                    </a:lnTo>
                    <a:lnTo>
                      <a:pt x="204" y="101"/>
                    </a:lnTo>
                    <a:lnTo>
                      <a:pt x="204" y="99"/>
                    </a:lnTo>
                    <a:lnTo>
                      <a:pt x="204" y="96"/>
                    </a:lnTo>
                    <a:lnTo>
                      <a:pt x="204" y="94"/>
                    </a:lnTo>
                    <a:lnTo>
                      <a:pt x="204" y="92"/>
                    </a:lnTo>
                    <a:lnTo>
                      <a:pt x="204" y="90"/>
                    </a:lnTo>
                    <a:lnTo>
                      <a:pt x="204" y="87"/>
                    </a:lnTo>
                    <a:lnTo>
                      <a:pt x="204" y="85"/>
                    </a:lnTo>
                    <a:lnTo>
                      <a:pt x="204" y="82"/>
                    </a:lnTo>
                    <a:lnTo>
                      <a:pt x="204" y="79"/>
                    </a:lnTo>
                    <a:lnTo>
                      <a:pt x="204" y="77"/>
                    </a:lnTo>
                    <a:lnTo>
                      <a:pt x="204" y="74"/>
                    </a:lnTo>
                    <a:lnTo>
                      <a:pt x="204" y="72"/>
                    </a:lnTo>
                    <a:lnTo>
                      <a:pt x="205" y="69"/>
                    </a:lnTo>
                    <a:lnTo>
                      <a:pt x="205" y="68"/>
                    </a:lnTo>
                    <a:lnTo>
                      <a:pt x="205" y="65"/>
                    </a:lnTo>
                    <a:lnTo>
                      <a:pt x="207" y="62"/>
                    </a:lnTo>
                    <a:lnTo>
                      <a:pt x="207" y="60"/>
                    </a:lnTo>
                    <a:lnTo>
                      <a:pt x="208" y="59"/>
                    </a:lnTo>
                    <a:lnTo>
                      <a:pt x="209" y="56"/>
                    </a:lnTo>
                    <a:lnTo>
                      <a:pt x="211" y="55"/>
                    </a:lnTo>
                    <a:lnTo>
                      <a:pt x="211" y="52"/>
                    </a:lnTo>
                    <a:lnTo>
                      <a:pt x="212" y="51"/>
                    </a:lnTo>
                    <a:lnTo>
                      <a:pt x="215" y="48"/>
                    </a:lnTo>
                    <a:lnTo>
                      <a:pt x="216" y="47"/>
                    </a:lnTo>
                    <a:lnTo>
                      <a:pt x="217" y="46"/>
                    </a:lnTo>
                    <a:lnTo>
                      <a:pt x="220" y="44"/>
                    </a:lnTo>
                    <a:lnTo>
                      <a:pt x="221" y="43"/>
                    </a:lnTo>
                    <a:lnTo>
                      <a:pt x="224" y="42"/>
                    </a:lnTo>
                    <a:lnTo>
                      <a:pt x="226" y="40"/>
                    </a:lnTo>
                    <a:lnTo>
                      <a:pt x="226" y="39"/>
                    </a:lnTo>
                    <a:lnTo>
                      <a:pt x="228" y="39"/>
                    </a:lnTo>
                    <a:lnTo>
                      <a:pt x="229" y="39"/>
                    </a:lnTo>
                    <a:lnTo>
                      <a:pt x="230" y="39"/>
                    </a:lnTo>
                    <a:lnTo>
                      <a:pt x="231" y="38"/>
                    </a:lnTo>
                    <a:lnTo>
                      <a:pt x="233" y="38"/>
                    </a:lnTo>
                    <a:lnTo>
                      <a:pt x="234" y="38"/>
                    </a:lnTo>
                    <a:lnTo>
                      <a:pt x="235" y="38"/>
                    </a:lnTo>
                    <a:lnTo>
                      <a:pt x="237" y="38"/>
                    </a:lnTo>
                    <a:lnTo>
                      <a:pt x="238" y="38"/>
                    </a:lnTo>
                    <a:lnTo>
                      <a:pt x="239" y="38"/>
                    </a:lnTo>
                    <a:lnTo>
                      <a:pt x="240" y="38"/>
                    </a:lnTo>
                    <a:lnTo>
                      <a:pt x="242" y="38"/>
                    </a:lnTo>
                    <a:lnTo>
                      <a:pt x="243" y="38"/>
                    </a:lnTo>
                    <a:lnTo>
                      <a:pt x="244" y="39"/>
                    </a:lnTo>
                    <a:lnTo>
                      <a:pt x="246" y="39"/>
                    </a:lnTo>
                    <a:lnTo>
                      <a:pt x="247" y="39"/>
                    </a:lnTo>
                    <a:lnTo>
                      <a:pt x="248" y="40"/>
                    </a:lnTo>
                    <a:lnTo>
                      <a:pt x="250" y="40"/>
                    </a:lnTo>
                    <a:lnTo>
                      <a:pt x="251" y="40"/>
                    </a:lnTo>
                    <a:lnTo>
                      <a:pt x="252" y="42"/>
                    </a:lnTo>
                    <a:lnTo>
                      <a:pt x="253" y="43"/>
                    </a:lnTo>
                    <a:lnTo>
                      <a:pt x="255" y="43"/>
                    </a:lnTo>
                    <a:lnTo>
                      <a:pt x="256" y="44"/>
                    </a:lnTo>
                    <a:lnTo>
                      <a:pt x="257" y="44"/>
                    </a:lnTo>
                    <a:lnTo>
                      <a:pt x="259" y="46"/>
                    </a:lnTo>
                    <a:lnTo>
                      <a:pt x="260" y="48"/>
                    </a:lnTo>
                    <a:lnTo>
                      <a:pt x="263" y="49"/>
                    </a:lnTo>
                    <a:lnTo>
                      <a:pt x="264" y="51"/>
                    </a:lnTo>
                    <a:lnTo>
                      <a:pt x="265" y="53"/>
                    </a:lnTo>
                    <a:lnTo>
                      <a:pt x="265" y="55"/>
                    </a:lnTo>
                    <a:lnTo>
                      <a:pt x="266" y="57"/>
                    </a:lnTo>
                    <a:lnTo>
                      <a:pt x="268" y="59"/>
                    </a:lnTo>
                    <a:lnTo>
                      <a:pt x="268" y="61"/>
                    </a:lnTo>
                    <a:lnTo>
                      <a:pt x="268" y="64"/>
                    </a:lnTo>
                    <a:lnTo>
                      <a:pt x="269" y="65"/>
                    </a:lnTo>
                    <a:lnTo>
                      <a:pt x="269" y="68"/>
                    </a:lnTo>
                    <a:lnTo>
                      <a:pt x="269" y="70"/>
                    </a:lnTo>
                    <a:lnTo>
                      <a:pt x="269" y="73"/>
                    </a:lnTo>
                    <a:lnTo>
                      <a:pt x="269" y="75"/>
                    </a:lnTo>
                    <a:lnTo>
                      <a:pt x="269" y="78"/>
                    </a:lnTo>
                    <a:lnTo>
                      <a:pt x="269" y="79"/>
                    </a:lnTo>
                    <a:lnTo>
                      <a:pt x="269" y="82"/>
                    </a:lnTo>
                    <a:lnTo>
                      <a:pt x="269" y="85"/>
                    </a:lnTo>
                    <a:lnTo>
                      <a:pt x="269" y="87"/>
                    </a:lnTo>
                    <a:lnTo>
                      <a:pt x="269" y="90"/>
                    </a:lnTo>
                    <a:lnTo>
                      <a:pt x="269" y="92"/>
                    </a:lnTo>
                    <a:lnTo>
                      <a:pt x="269" y="95"/>
                    </a:lnTo>
                    <a:lnTo>
                      <a:pt x="269" y="96"/>
                    </a:lnTo>
                    <a:lnTo>
                      <a:pt x="269" y="99"/>
                    </a:lnTo>
                    <a:lnTo>
                      <a:pt x="269" y="101"/>
                    </a:lnTo>
                    <a:lnTo>
                      <a:pt x="269" y="104"/>
                    </a:lnTo>
                    <a:lnTo>
                      <a:pt x="269" y="107"/>
                    </a:lnTo>
                    <a:lnTo>
                      <a:pt x="270" y="108"/>
                    </a:lnTo>
                    <a:lnTo>
                      <a:pt x="270" y="110"/>
                    </a:lnTo>
                    <a:lnTo>
                      <a:pt x="270" y="112"/>
                    </a:lnTo>
                    <a:lnTo>
                      <a:pt x="272" y="114"/>
                    </a:lnTo>
                    <a:lnTo>
                      <a:pt x="273" y="114"/>
                    </a:lnTo>
                    <a:lnTo>
                      <a:pt x="274" y="114"/>
                    </a:lnTo>
                    <a:lnTo>
                      <a:pt x="276" y="114"/>
                    </a:lnTo>
                    <a:lnTo>
                      <a:pt x="277" y="114"/>
                    </a:lnTo>
                    <a:lnTo>
                      <a:pt x="278" y="114"/>
                    </a:lnTo>
                    <a:lnTo>
                      <a:pt x="279" y="114"/>
                    </a:lnTo>
                    <a:lnTo>
                      <a:pt x="281" y="114"/>
                    </a:lnTo>
                    <a:lnTo>
                      <a:pt x="282" y="113"/>
                    </a:lnTo>
                    <a:lnTo>
                      <a:pt x="283" y="113"/>
                    </a:lnTo>
                    <a:lnTo>
                      <a:pt x="285" y="112"/>
                    </a:lnTo>
                    <a:lnTo>
                      <a:pt x="286" y="112"/>
                    </a:lnTo>
                    <a:lnTo>
                      <a:pt x="286" y="110"/>
                    </a:lnTo>
                    <a:lnTo>
                      <a:pt x="287" y="110"/>
                    </a:lnTo>
                    <a:lnTo>
                      <a:pt x="287" y="109"/>
                    </a:lnTo>
                    <a:lnTo>
                      <a:pt x="287" y="108"/>
                    </a:lnTo>
                    <a:lnTo>
                      <a:pt x="287" y="107"/>
                    </a:lnTo>
                    <a:lnTo>
                      <a:pt x="289" y="105"/>
                    </a:lnTo>
                    <a:lnTo>
                      <a:pt x="287" y="104"/>
                    </a:lnTo>
                    <a:lnTo>
                      <a:pt x="287" y="103"/>
                    </a:lnTo>
                    <a:lnTo>
                      <a:pt x="287" y="101"/>
                    </a:lnTo>
                    <a:lnTo>
                      <a:pt x="287" y="100"/>
                    </a:lnTo>
                    <a:lnTo>
                      <a:pt x="287" y="98"/>
                    </a:lnTo>
                    <a:lnTo>
                      <a:pt x="287" y="95"/>
                    </a:lnTo>
                    <a:lnTo>
                      <a:pt x="287" y="92"/>
                    </a:lnTo>
                    <a:lnTo>
                      <a:pt x="287" y="91"/>
                    </a:lnTo>
                    <a:lnTo>
                      <a:pt x="287" y="88"/>
                    </a:lnTo>
                    <a:lnTo>
                      <a:pt x="287" y="86"/>
                    </a:lnTo>
                    <a:lnTo>
                      <a:pt x="287" y="83"/>
                    </a:lnTo>
                    <a:lnTo>
                      <a:pt x="287" y="82"/>
                    </a:lnTo>
                    <a:lnTo>
                      <a:pt x="287" y="79"/>
                    </a:lnTo>
                    <a:lnTo>
                      <a:pt x="287" y="77"/>
                    </a:lnTo>
                    <a:lnTo>
                      <a:pt x="287" y="74"/>
                    </a:lnTo>
                    <a:lnTo>
                      <a:pt x="287" y="72"/>
                    </a:lnTo>
                    <a:lnTo>
                      <a:pt x="287" y="70"/>
                    </a:lnTo>
                    <a:lnTo>
                      <a:pt x="287" y="68"/>
                    </a:lnTo>
                    <a:lnTo>
                      <a:pt x="287" y="65"/>
                    </a:lnTo>
                    <a:lnTo>
                      <a:pt x="287" y="64"/>
                    </a:lnTo>
                    <a:lnTo>
                      <a:pt x="289" y="61"/>
                    </a:lnTo>
                    <a:lnTo>
                      <a:pt x="289" y="59"/>
                    </a:lnTo>
                    <a:lnTo>
                      <a:pt x="289" y="57"/>
                    </a:lnTo>
                    <a:lnTo>
                      <a:pt x="290" y="55"/>
                    </a:lnTo>
                    <a:lnTo>
                      <a:pt x="291" y="53"/>
                    </a:lnTo>
                    <a:lnTo>
                      <a:pt x="291" y="51"/>
                    </a:lnTo>
                    <a:lnTo>
                      <a:pt x="292" y="49"/>
                    </a:lnTo>
                    <a:lnTo>
                      <a:pt x="294" y="47"/>
                    </a:lnTo>
                    <a:lnTo>
                      <a:pt x="295" y="46"/>
                    </a:lnTo>
                    <a:lnTo>
                      <a:pt x="296" y="44"/>
                    </a:lnTo>
                    <a:lnTo>
                      <a:pt x="298" y="43"/>
                    </a:lnTo>
                    <a:lnTo>
                      <a:pt x="300" y="42"/>
                    </a:lnTo>
                    <a:lnTo>
                      <a:pt x="302" y="39"/>
                    </a:lnTo>
                    <a:lnTo>
                      <a:pt x="304" y="38"/>
                    </a:lnTo>
                    <a:lnTo>
                      <a:pt x="307" y="38"/>
                    </a:lnTo>
                    <a:lnTo>
                      <a:pt x="308" y="36"/>
                    </a:lnTo>
                    <a:lnTo>
                      <a:pt x="309" y="36"/>
                    </a:lnTo>
                    <a:lnTo>
                      <a:pt x="311" y="36"/>
                    </a:lnTo>
                    <a:lnTo>
                      <a:pt x="312" y="35"/>
                    </a:lnTo>
                    <a:lnTo>
                      <a:pt x="313" y="35"/>
                    </a:lnTo>
                    <a:lnTo>
                      <a:pt x="315" y="35"/>
                    </a:lnTo>
                    <a:lnTo>
                      <a:pt x="316" y="35"/>
                    </a:lnTo>
                    <a:lnTo>
                      <a:pt x="317" y="35"/>
                    </a:lnTo>
                    <a:lnTo>
                      <a:pt x="318" y="35"/>
                    </a:lnTo>
                    <a:lnTo>
                      <a:pt x="320" y="35"/>
                    </a:lnTo>
                    <a:lnTo>
                      <a:pt x="321" y="35"/>
                    </a:lnTo>
                    <a:lnTo>
                      <a:pt x="322" y="35"/>
                    </a:lnTo>
                    <a:lnTo>
                      <a:pt x="324" y="35"/>
                    </a:lnTo>
                    <a:lnTo>
                      <a:pt x="325" y="35"/>
                    </a:lnTo>
                    <a:lnTo>
                      <a:pt x="326" y="36"/>
                    </a:lnTo>
                    <a:lnTo>
                      <a:pt x="328" y="36"/>
                    </a:lnTo>
                    <a:lnTo>
                      <a:pt x="329" y="36"/>
                    </a:lnTo>
                    <a:lnTo>
                      <a:pt x="330" y="38"/>
                    </a:lnTo>
                    <a:lnTo>
                      <a:pt x="331" y="38"/>
                    </a:lnTo>
                    <a:lnTo>
                      <a:pt x="333" y="38"/>
                    </a:lnTo>
                    <a:lnTo>
                      <a:pt x="334" y="38"/>
                    </a:lnTo>
                    <a:lnTo>
                      <a:pt x="335" y="39"/>
                    </a:lnTo>
                    <a:lnTo>
                      <a:pt x="337" y="40"/>
                    </a:lnTo>
                    <a:lnTo>
                      <a:pt x="338" y="40"/>
                    </a:lnTo>
                    <a:lnTo>
                      <a:pt x="339" y="42"/>
                    </a:lnTo>
                    <a:lnTo>
                      <a:pt x="341" y="43"/>
                    </a:lnTo>
                    <a:lnTo>
                      <a:pt x="342" y="43"/>
                    </a:lnTo>
                    <a:lnTo>
                      <a:pt x="343" y="46"/>
                    </a:lnTo>
                    <a:lnTo>
                      <a:pt x="344" y="47"/>
                    </a:lnTo>
                    <a:lnTo>
                      <a:pt x="346" y="48"/>
                    </a:lnTo>
                    <a:lnTo>
                      <a:pt x="346" y="51"/>
                    </a:lnTo>
                    <a:lnTo>
                      <a:pt x="347" y="52"/>
                    </a:lnTo>
                    <a:lnTo>
                      <a:pt x="348" y="55"/>
                    </a:lnTo>
                    <a:lnTo>
                      <a:pt x="348" y="56"/>
                    </a:lnTo>
                    <a:lnTo>
                      <a:pt x="350" y="59"/>
                    </a:lnTo>
                    <a:lnTo>
                      <a:pt x="350" y="60"/>
                    </a:lnTo>
                    <a:lnTo>
                      <a:pt x="351" y="62"/>
                    </a:lnTo>
                    <a:lnTo>
                      <a:pt x="351" y="64"/>
                    </a:lnTo>
                    <a:lnTo>
                      <a:pt x="351" y="66"/>
                    </a:lnTo>
                    <a:lnTo>
                      <a:pt x="351" y="69"/>
                    </a:lnTo>
                    <a:lnTo>
                      <a:pt x="351" y="70"/>
                    </a:lnTo>
                    <a:lnTo>
                      <a:pt x="352" y="73"/>
                    </a:lnTo>
                    <a:lnTo>
                      <a:pt x="352" y="74"/>
                    </a:lnTo>
                    <a:lnTo>
                      <a:pt x="352" y="77"/>
                    </a:lnTo>
                    <a:lnTo>
                      <a:pt x="352" y="79"/>
                    </a:lnTo>
                    <a:lnTo>
                      <a:pt x="352" y="81"/>
                    </a:lnTo>
                    <a:lnTo>
                      <a:pt x="352" y="83"/>
                    </a:lnTo>
                    <a:lnTo>
                      <a:pt x="352" y="86"/>
                    </a:lnTo>
                    <a:lnTo>
                      <a:pt x="352" y="87"/>
                    </a:lnTo>
                    <a:lnTo>
                      <a:pt x="352" y="90"/>
                    </a:lnTo>
                    <a:lnTo>
                      <a:pt x="352" y="91"/>
                    </a:lnTo>
                    <a:lnTo>
                      <a:pt x="352" y="94"/>
                    </a:lnTo>
                    <a:lnTo>
                      <a:pt x="352" y="96"/>
                    </a:lnTo>
                    <a:lnTo>
                      <a:pt x="352" y="98"/>
                    </a:lnTo>
                    <a:lnTo>
                      <a:pt x="352" y="100"/>
                    </a:lnTo>
                    <a:lnTo>
                      <a:pt x="352" y="103"/>
                    </a:lnTo>
                    <a:lnTo>
                      <a:pt x="352" y="104"/>
                    </a:lnTo>
                    <a:lnTo>
                      <a:pt x="352" y="107"/>
                    </a:lnTo>
                    <a:lnTo>
                      <a:pt x="352" y="108"/>
                    </a:lnTo>
                    <a:lnTo>
                      <a:pt x="374" y="108"/>
                    </a:lnTo>
                    <a:lnTo>
                      <a:pt x="373" y="0"/>
                    </a:lnTo>
                    <a:lnTo>
                      <a:pt x="360" y="1"/>
                    </a:lnTo>
                    <a:lnTo>
                      <a:pt x="348" y="1"/>
                    </a:lnTo>
                    <a:lnTo>
                      <a:pt x="337" y="3"/>
                    </a:lnTo>
                    <a:lnTo>
                      <a:pt x="325" y="3"/>
                    </a:lnTo>
                    <a:lnTo>
                      <a:pt x="313" y="4"/>
                    </a:lnTo>
                    <a:lnTo>
                      <a:pt x="302" y="4"/>
                    </a:lnTo>
                    <a:lnTo>
                      <a:pt x="290" y="4"/>
                    </a:lnTo>
                    <a:lnTo>
                      <a:pt x="278" y="5"/>
                    </a:lnTo>
                    <a:lnTo>
                      <a:pt x="268" y="5"/>
                    </a:lnTo>
                    <a:lnTo>
                      <a:pt x="256" y="7"/>
                    </a:lnTo>
                    <a:lnTo>
                      <a:pt x="244" y="7"/>
                    </a:lnTo>
                    <a:lnTo>
                      <a:pt x="233" y="7"/>
                    </a:lnTo>
                    <a:lnTo>
                      <a:pt x="221" y="8"/>
                    </a:lnTo>
                    <a:lnTo>
                      <a:pt x="209" y="8"/>
                    </a:lnTo>
                    <a:lnTo>
                      <a:pt x="198" y="9"/>
                    </a:lnTo>
                    <a:lnTo>
                      <a:pt x="187" y="9"/>
                    </a:lnTo>
                    <a:lnTo>
                      <a:pt x="176" y="11"/>
                    </a:lnTo>
                    <a:lnTo>
                      <a:pt x="164" y="11"/>
                    </a:lnTo>
                    <a:lnTo>
                      <a:pt x="152" y="11"/>
                    </a:lnTo>
                    <a:lnTo>
                      <a:pt x="140" y="12"/>
                    </a:lnTo>
                    <a:lnTo>
                      <a:pt x="129" y="12"/>
                    </a:lnTo>
                    <a:lnTo>
                      <a:pt x="118" y="13"/>
                    </a:lnTo>
                    <a:lnTo>
                      <a:pt x="107" y="13"/>
                    </a:lnTo>
                    <a:lnTo>
                      <a:pt x="95" y="14"/>
                    </a:lnTo>
                    <a:lnTo>
                      <a:pt x="83" y="14"/>
                    </a:lnTo>
                    <a:lnTo>
                      <a:pt x="72" y="16"/>
                    </a:lnTo>
                    <a:lnTo>
                      <a:pt x="60" y="17"/>
                    </a:lnTo>
                    <a:lnTo>
                      <a:pt x="48" y="17"/>
                    </a:lnTo>
                    <a:lnTo>
                      <a:pt x="36" y="18"/>
                    </a:lnTo>
                    <a:lnTo>
                      <a:pt x="25" y="20"/>
                    </a:lnTo>
                    <a:lnTo>
                      <a:pt x="13" y="20"/>
                    </a:lnTo>
                    <a:lnTo>
                      <a:pt x="1" y="21"/>
                    </a:lnTo>
                    <a:lnTo>
                      <a:pt x="0"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80" name="Freeform 31"/>
              <p:cNvSpPr>
                <a:spLocks/>
              </p:cNvSpPr>
              <p:nvPr/>
            </p:nvSpPr>
            <p:spPr bwMode="auto">
              <a:xfrm>
                <a:off x="1555" y="1484"/>
                <a:ext cx="374" cy="129"/>
              </a:xfrm>
              <a:custGeom>
                <a:avLst/>
                <a:gdLst>
                  <a:gd name="T0" fmla="*/ 9 w 374"/>
                  <a:gd name="T1" fmla="*/ 129 h 129"/>
                  <a:gd name="T2" fmla="*/ 20 w 374"/>
                  <a:gd name="T3" fmla="*/ 127 h 129"/>
                  <a:gd name="T4" fmla="*/ 22 w 374"/>
                  <a:gd name="T5" fmla="*/ 112 h 129"/>
                  <a:gd name="T6" fmla="*/ 22 w 374"/>
                  <a:gd name="T7" fmla="*/ 91 h 129"/>
                  <a:gd name="T8" fmla="*/ 23 w 374"/>
                  <a:gd name="T9" fmla="*/ 72 h 129"/>
                  <a:gd name="T10" fmla="*/ 34 w 374"/>
                  <a:gd name="T11" fmla="*/ 56 h 129"/>
                  <a:gd name="T12" fmla="*/ 48 w 374"/>
                  <a:gd name="T13" fmla="*/ 49 h 129"/>
                  <a:gd name="T14" fmla="*/ 59 w 374"/>
                  <a:gd name="T15" fmla="*/ 49 h 129"/>
                  <a:gd name="T16" fmla="*/ 68 w 374"/>
                  <a:gd name="T17" fmla="*/ 53 h 129"/>
                  <a:gd name="T18" fmla="*/ 78 w 374"/>
                  <a:gd name="T19" fmla="*/ 61 h 129"/>
                  <a:gd name="T20" fmla="*/ 86 w 374"/>
                  <a:gd name="T21" fmla="*/ 77 h 129"/>
                  <a:gd name="T22" fmla="*/ 86 w 374"/>
                  <a:gd name="T23" fmla="*/ 94 h 129"/>
                  <a:gd name="T24" fmla="*/ 86 w 374"/>
                  <a:gd name="T25" fmla="*/ 112 h 129"/>
                  <a:gd name="T26" fmla="*/ 112 w 374"/>
                  <a:gd name="T27" fmla="*/ 118 h 129"/>
                  <a:gd name="T28" fmla="*/ 112 w 374"/>
                  <a:gd name="T29" fmla="*/ 95 h 129"/>
                  <a:gd name="T30" fmla="*/ 112 w 374"/>
                  <a:gd name="T31" fmla="*/ 73 h 129"/>
                  <a:gd name="T32" fmla="*/ 120 w 374"/>
                  <a:gd name="T33" fmla="*/ 53 h 129"/>
                  <a:gd name="T34" fmla="*/ 137 w 374"/>
                  <a:gd name="T35" fmla="*/ 43 h 129"/>
                  <a:gd name="T36" fmla="*/ 146 w 374"/>
                  <a:gd name="T37" fmla="*/ 42 h 129"/>
                  <a:gd name="T38" fmla="*/ 155 w 374"/>
                  <a:gd name="T39" fmla="*/ 44 h 129"/>
                  <a:gd name="T40" fmla="*/ 164 w 374"/>
                  <a:gd name="T41" fmla="*/ 48 h 129"/>
                  <a:gd name="T42" fmla="*/ 172 w 374"/>
                  <a:gd name="T43" fmla="*/ 59 h 129"/>
                  <a:gd name="T44" fmla="*/ 176 w 374"/>
                  <a:gd name="T45" fmla="*/ 75 h 129"/>
                  <a:gd name="T46" fmla="*/ 176 w 374"/>
                  <a:gd name="T47" fmla="*/ 94 h 129"/>
                  <a:gd name="T48" fmla="*/ 177 w 374"/>
                  <a:gd name="T49" fmla="*/ 112 h 129"/>
                  <a:gd name="T50" fmla="*/ 185 w 374"/>
                  <a:gd name="T51" fmla="*/ 120 h 129"/>
                  <a:gd name="T52" fmla="*/ 195 w 374"/>
                  <a:gd name="T53" fmla="*/ 120 h 129"/>
                  <a:gd name="T54" fmla="*/ 204 w 374"/>
                  <a:gd name="T55" fmla="*/ 116 h 129"/>
                  <a:gd name="T56" fmla="*/ 204 w 374"/>
                  <a:gd name="T57" fmla="*/ 101 h 129"/>
                  <a:gd name="T58" fmla="*/ 204 w 374"/>
                  <a:gd name="T59" fmla="*/ 82 h 129"/>
                  <a:gd name="T60" fmla="*/ 207 w 374"/>
                  <a:gd name="T61" fmla="*/ 62 h 129"/>
                  <a:gd name="T62" fmla="*/ 216 w 374"/>
                  <a:gd name="T63" fmla="*/ 47 h 129"/>
                  <a:gd name="T64" fmla="*/ 229 w 374"/>
                  <a:gd name="T65" fmla="*/ 39 h 129"/>
                  <a:gd name="T66" fmla="*/ 239 w 374"/>
                  <a:gd name="T67" fmla="*/ 38 h 129"/>
                  <a:gd name="T68" fmla="*/ 250 w 374"/>
                  <a:gd name="T69" fmla="*/ 40 h 129"/>
                  <a:gd name="T70" fmla="*/ 260 w 374"/>
                  <a:gd name="T71" fmla="*/ 48 h 129"/>
                  <a:gd name="T72" fmla="*/ 268 w 374"/>
                  <a:gd name="T73" fmla="*/ 64 h 129"/>
                  <a:gd name="T74" fmla="*/ 269 w 374"/>
                  <a:gd name="T75" fmla="*/ 82 h 129"/>
                  <a:gd name="T76" fmla="*/ 269 w 374"/>
                  <a:gd name="T77" fmla="*/ 101 h 129"/>
                  <a:gd name="T78" fmla="*/ 274 w 374"/>
                  <a:gd name="T79" fmla="*/ 114 h 129"/>
                  <a:gd name="T80" fmla="*/ 285 w 374"/>
                  <a:gd name="T81" fmla="*/ 112 h 129"/>
                  <a:gd name="T82" fmla="*/ 287 w 374"/>
                  <a:gd name="T83" fmla="*/ 104 h 129"/>
                  <a:gd name="T84" fmla="*/ 287 w 374"/>
                  <a:gd name="T85" fmla="*/ 88 h 129"/>
                  <a:gd name="T86" fmla="*/ 287 w 374"/>
                  <a:gd name="T87" fmla="*/ 70 h 129"/>
                  <a:gd name="T88" fmla="*/ 291 w 374"/>
                  <a:gd name="T89" fmla="*/ 53 h 129"/>
                  <a:gd name="T90" fmla="*/ 302 w 374"/>
                  <a:gd name="T91" fmla="*/ 39 h 129"/>
                  <a:gd name="T92" fmla="*/ 315 w 374"/>
                  <a:gd name="T93" fmla="*/ 35 h 129"/>
                  <a:gd name="T94" fmla="*/ 325 w 374"/>
                  <a:gd name="T95" fmla="*/ 35 h 129"/>
                  <a:gd name="T96" fmla="*/ 335 w 374"/>
                  <a:gd name="T97" fmla="*/ 39 h 129"/>
                  <a:gd name="T98" fmla="*/ 346 w 374"/>
                  <a:gd name="T99" fmla="*/ 48 h 129"/>
                  <a:gd name="T100" fmla="*/ 351 w 374"/>
                  <a:gd name="T101" fmla="*/ 64 h 129"/>
                  <a:gd name="T102" fmla="*/ 352 w 374"/>
                  <a:gd name="T103" fmla="*/ 81 h 129"/>
                  <a:gd name="T104" fmla="*/ 352 w 374"/>
                  <a:gd name="T105" fmla="*/ 98 h 129"/>
                  <a:gd name="T106" fmla="*/ 360 w 374"/>
                  <a:gd name="T107" fmla="*/ 1 h 129"/>
                  <a:gd name="T108" fmla="*/ 268 w 374"/>
                  <a:gd name="T109" fmla="*/ 5 h 129"/>
                  <a:gd name="T110" fmla="*/ 176 w 374"/>
                  <a:gd name="T111" fmla="*/ 11 h 129"/>
                  <a:gd name="T112" fmla="*/ 83 w 374"/>
                  <a:gd name="T113" fmla="*/ 14 h 129"/>
                  <a:gd name="T114" fmla="*/ 0 w 374"/>
                  <a:gd name="T115" fmla="*/ 127 h 12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74" h="129">
                    <a:moveTo>
                      <a:pt x="0" y="127"/>
                    </a:moveTo>
                    <a:lnTo>
                      <a:pt x="1" y="127"/>
                    </a:lnTo>
                    <a:lnTo>
                      <a:pt x="3" y="127"/>
                    </a:lnTo>
                    <a:lnTo>
                      <a:pt x="4" y="129"/>
                    </a:lnTo>
                    <a:lnTo>
                      <a:pt x="5" y="129"/>
                    </a:lnTo>
                    <a:lnTo>
                      <a:pt x="7" y="129"/>
                    </a:lnTo>
                    <a:lnTo>
                      <a:pt x="8" y="129"/>
                    </a:lnTo>
                    <a:lnTo>
                      <a:pt x="9" y="129"/>
                    </a:lnTo>
                    <a:lnTo>
                      <a:pt x="10" y="129"/>
                    </a:lnTo>
                    <a:lnTo>
                      <a:pt x="12" y="129"/>
                    </a:lnTo>
                    <a:lnTo>
                      <a:pt x="13" y="129"/>
                    </a:lnTo>
                    <a:lnTo>
                      <a:pt x="14" y="129"/>
                    </a:lnTo>
                    <a:lnTo>
                      <a:pt x="16" y="129"/>
                    </a:lnTo>
                    <a:lnTo>
                      <a:pt x="17" y="129"/>
                    </a:lnTo>
                    <a:lnTo>
                      <a:pt x="18" y="127"/>
                    </a:lnTo>
                    <a:lnTo>
                      <a:pt x="20" y="127"/>
                    </a:lnTo>
                    <a:lnTo>
                      <a:pt x="20" y="126"/>
                    </a:lnTo>
                    <a:lnTo>
                      <a:pt x="21" y="126"/>
                    </a:lnTo>
                    <a:lnTo>
                      <a:pt x="21" y="125"/>
                    </a:lnTo>
                    <a:lnTo>
                      <a:pt x="22" y="122"/>
                    </a:lnTo>
                    <a:lnTo>
                      <a:pt x="22" y="120"/>
                    </a:lnTo>
                    <a:lnTo>
                      <a:pt x="22" y="117"/>
                    </a:lnTo>
                    <a:lnTo>
                      <a:pt x="22" y="114"/>
                    </a:lnTo>
                    <a:lnTo>
                      <a:pt x="22" y="112"/>
                    </a:lnTo>
                    <a:lnTo>
                      <a:pt x="22" y="109"/>
                    </a:lnTo>
                    <a:lnTo>
                      <a:pt x="22" y="107"/>
                    </a:lnTo>
                    <a:lnTo>
                      <a:pt x="22" y="104"/>
                    </a:lnTo>
                    <a:lnTo>
                      <a:pt x="22" y="101"/>
                    </a:lnTo>
                    <a:lnTo>
                      <a:pt x="22" y="99"/>
                    </a:lnTo>
                    <a:lnTo>
                      <a:pt x="22" y="96"/>
                    </a:lnTo>
                    <a:lnTo>
                      <a:pt x="22" y="94"/>
                    </a:lnTo>
                    <a:lnTo>
                      <a:pt x="22" y="91"/>
                    </a:lnTo>
                    <a:lnTo>
                      <a:pt x="22" y="88"/>
                    </a:lnTo>
                    <a:lnTo>
                      <a:pt x="22" y="86"/>
                    </a:lnTo>
                    <a:lnTo>
                      <a:pt x="22" y="83"/>
                    </a:lnTo>
                    <a:lnTo>
                      <a:pt x="22" y="81"/>
                    </a:lnTo>
                    <a:lnTo>
                      <a:pt x="22" y="78"/>
                    </a:lnTo>
                    <a:lnTo>
                      <a:pt x="22" y="75"/>
                    </a:lnTo>
                    <a:lnTo>
                      <a:pt x="23" y="74"/>
                    </a:lnTo>
                    <a:lnTo>
                      <a:pt x="23" y="72"/>
                    </a:lnTo>
                    <a:lnTo>
                      <a:pt x="25" y="69"/>
                    </a:lnTo>
                    <a:lnTo>
                      <a:pt x="25" y="68"/>
                    </a:lnTo>
                    <a:lnTo>
                      <a:pt x="26" y="65"/>
                    </a:lnTo>
                    <a:lnTo>
                      <a:pt x="27" y="64"/>
                    </a:lnTo>
                    <a:lnTo>
                      <a:pt x="29" y="61"/>
                    </a:lnTo>
                    <a:lnTo>
                      <a:pt x="30" y="60"/>
                    </a:lnTo>
                    <a:lnTo>
                      <a:pt x="31" y="57"/>
                    </a:lnTo>
                    <a:lnTo>
                      <a:pt x="34" y="56"/>
                    </a:lnTo>
                    <a:lnTo>
                      <a:pt x="36" y="55"/>
                    </a:lnTo>
                    <a:lnTo>
                      <a:pt x="39" y="53"/>
                    </a:lnTo>
                    <a:lnTo>
                      <a:pt x="42" y="52"/>
                    </a:lnTo>
                    <a:lnTo>
                      <a:pt x="43" y="51"/>
                    </a:lnTo>
                    <a:lnTo>
                      <a:pt x="44" y="51"/>
                    </a:lnTo>
                    <a:lnTo>
                      <a:pt x="46" y="49"/>
                    </a:lnTo>
                    <a:lnTo>
                      <a:pt x="47" y="49"/>
                    </a:lnTo>
                    <a:lnTo>
                      <a:pt x="48" y="49"/>
                    </a:lnTo>
                    <a:lnTo>
                      <a:pt x="49" y="49"/>
                    </a:lnTo>
                    <a:lnTo>
                      <a:pt x="51" y="48"/>
                    </a:lnTo>
                    <a:lnTo>
                      <a:pt x="52" y="48"/>
                    </a:lnTo>
                    <a:lnTo>
                      <a:pt x="53" y="48"/>
                    </a:lnTo>
                    <a:lnTo>
                      <a:pt x="55" y="48"/>
                    </a:lnTo>
                    <a:lnTo>
                      <a:pt x="56" y="49"/>
                    </a:lnTo>
                    <a:lnTo>
                      <a:pt x="57" y="49"/>
                    </a:lnTo>
                    <a:lnTo>
                      <a:pt x="59" y="49"/>
                    </a:lnTo>
                    <a:lnTo>
                      <a:pt x="60" y="49"/>
                    </a:lnTo>
                    <a:lnTo>
                      <a:pt x="61" y="49"/>
                    </a:lnTo>
                    <a:lnTo>
                      <a:pt x="62" y="51"/>
                    </a:lnTo>
                    <a:lnTo>
                      <a:pt x="64" y="51"/>
                    </a:lnTo>
                    <a:lnTo>
                      <a:pt x="65" y="52"/>
                    </a:lnTo>
                    <a:lnTo>
                      <a:pt x="66" y="52"/>
                    </a:lnTo>
                    <a:lnTo>
                      <a:pt x="68" y="52"/>
                    </a:lnTo>
                    <a:lnTo>
                      <a:pt x="68" y="53"/>
                    </a:lnTo>
                    <a:lnTo>
                      <a:pt x="69" y="53"/>
                    </a:lnTo>
                    <a:lnTo>
                      <a:pt x="70" y="53"/>
                    </a:lnTo>
                    <a:lnTo>
                      <a:pt x="70" y="55"/>
                    </a:lnTo>
                    <a:lnTo>
                      <a:pt x="72" y="55"/>
                    </a:lnTo>
                    <a:lnTo>
                      <a:pt x="73" y="56"/>
                    </a:lnTo>
                    <a:lnTo>
                      <a:pt x="75" y="59"/>
                    </a:lnTo>
                    <a:lnTo>
                      <a:pt x="77" y="60"/>
                    </a:lnTo>
                    <a:lnTo>
                      <a:pt x="78" y="61"/>
                    </a:lnTo>
                    <a:lnTo>
                      <a:pt x="79" y="64"/>
                    </a:lnTo>
                    <a:lnTo>
                      <a:pt x="81" y="65"/>
                    </a:lnTo>
                    <a:lnTo>
                      <a:pt x="82" y="68"/>
                    </a:lnTo>
                    <a:lnTo>
                      <a:pt x="83" y="69"/>
                    </a:lnTo>
                    <a:lnTo>
                      <a:pt x="83" y="72"/>
                    </a:lnTo>
                    <a:lnTo>
                      <a:pt x="85" y="73"/>
                    </a:lnTo>
                    <a:lnTo>
                      <a:pt x="85" y="75"/>
                    </a:lnTo>
                    <a:lnTo>
                      <a:pt x="86" y="77"/>
                    </a:lnTo>
                    <a:lnTo>
                      <a:pt x="86" y="79"/>
                    </a:lnTo>
                    <a:lnTo>
                      <a:pt x="86" y="82"/>
                    </a:lnTo>
                    <a:lnTo>
                      <a:pt x="86" y="83"/>
                    </a:lnTo>
                    <a:lnTo>
                      <a:pt x="86" y="86"/>
                    </a:lnTo>
                    <a:lnTo>
                      <a:pt x="86" y="87"/>
                    </a:lnTo>
                    <a:lnTo>
                      <a:pt x="86" y="90"/>
                    </a:lnTo>
                    <a:lnTo>
                      <a:pt x="86" y="92"/>
                    </a:lnTo>
                    <a:lnTo>
                      <a:pt x="86" y="94"/>
                    </a:lnTo>
                    <a:lnTo>
                      <a:pt x="86" y="96"/>
                    </a:lnTo>
                    <a:lnTo>
                      <a:pt x="86" y="99"/>
                    </a:lnTo>
                    <a:lnTo>
                      <a:pt x="86" y="101"/>
                    </a:lnTo>
                    <a:lnTo>
                      <a:pt x="86" y="103"/>
                    </a:lnTo>
                    <a:lnTo>
                      <a:pt x="86" y="105"/>
                    </a:lnTo>
                    <a:lnTo>
                      <a:pt x="86" y="108"/>
                    </a:lnTo>
                    <a:lnTo>
                      <a:pt x="86" y="110"/>
                    </a:lnTo>
                    <a:lnTo>
                      <a:pt x="86" y="112"/>
                    </a:lnTo>
                    <a:lnTo>
                      <a:pt x="86" y="114"/>
                    </a:lnTo>
                    <a:lnTo>
                      <a:pt x="86" y="117"/>
                    </a:lnTo>
                    <a:lnTo>
                      <a:pt x="86" y="120"/>
                    </a:lnTo>
                    <a:lnTo>
                      <a:pt x="86" y="122"/>
                    </a:lnTo>
                    <a:lnTo>
                      <a:pt x="87" y="125"/>
                    </a:lnTo>
                    <a:lnTo>
                      <a:pt x="111" y="123"/>
                    </a:lnTo>
                    <a:lnTo>
                      <a:pt x="112" y="121"/>
                    </a:lnTo>
                    <a:lnTo>
                      <a:pt x="112" y="118"/>
                    </a:lnTo>
                    <a:lnTo>
                      <a:pt x="112" y="114"/>
                    </a:lnTo>
                    <a:lnTo>
                      <a:pt x="112" y="112"/>
                    </a:lnTo>
                    <a:lnTo>
                      <a:pt x="112" y="109"/>
                    </a:lnTo>
                    <a:lnTo>
                      <a:pt x="112" y="107"/>
                    </a:lnTo>
                    <a:lnTo>
                      <a:pt x="112" y="104"/>
                    </a:lnTo>
                    <a:lnTo>
                      <a:pt x="112" y="101"/>
                    </a:lnTo>
                    <a:lnTo>
                      <a:pt x="112" y="98"/>
                    </a:lnTo>
                    <a:lnTo>
                      <a:pt x="112" y="95"/>
                    </a:lnTo>
                    <a:lnTo>
                      <a:pt x="112" y="92"/>
                    </a:lnTo>
                    <a:lnTo>
                      <a:pt x="112" y="90"/>
                    </a:lnTo>
                    <a:lnTo>
                      <a:pt x="112" y="87"/>
                    </a:lnTo>
                    <a:lnTo>
                      <a:pt x="112" y="83"/>
                    </a:lnTo>
                    <a:lnTo>
                      <a:pt x="112" y="81"/>
                    </a:lnTo>
                    <a:lnTo>
                      <a:pt x="112" y="78"/>
                    </a:lnTo>
                    <a:lnTo>
                      <a:pt x="112" y="75"/>
                    </a:lnTo>
                    <a:lnTo>
                      <a:pt x="112" y="73"/>
                    </a:lnTo>
                    <a:lnTo>
                      <a:pt x="112" y="70"/>
                    </a:lnTo>
                    <a:lnTo>
                      <a:pt x="113" y="68"/>
                    </a:lnTo>
                    <a:lnTo>
                      <a:pt x="113" y="65"/>
                    </a:lnTo>
                    <a:lnTo>
                      <a:pt x="114" y="62"/>
                    </a:lnTo>
                    <a:lnTo>
                      <a:pt x="116" y="60"/>
                    </a:lnTo>
                    <a:lnTo>
                      <a:pt x="116" y="57"/>
                    </a:lnTo>
                    <a:lnTo>
                      <a:pt x="117" y="56"/>
                    </a:lnTo>
                    <a:lnTo>
                      <a:pt x="120" y="53"/>
                    </a:lnTo>
                    <a:lnTo>
                      <a:pt x="121" y="52"/>
                    </a:lnTo>
                    <a:lnTo>
                      <a:pt x="124" y="49"/>
                    </a:lnTo>
                    <a:lnTo>
                      <a:pt x="125" y="48"/>
                    </a:lnTo>
                    <a:lnTo>
                      <a:pt x="127" y="47"/>
                    </a:lnTo>
                    <a:lnTo>
                      <a:pt x="130" y="44"/>
                    </a:lnTo>
                    <a:lnTo>
                      <a:pt x="134" y="43"/>
                    </a:lnTo>
                    <a:lnTo>
                      <a:pt x="135" y="43"/>
                    </a:lnTo>
                    <a:lnTo>
                      <a:pt x="137" y="43"/>
                    </a:lnTo>
                    <a:lnTo>
                      <a:pt x="137" y="42"/>
                    </a:lnTo>
                    <a:lnTo>
                      <a:pt x="138" y="42"/>
                    </a:lnTo>
                    <a:lnTo>
                      <a:pt x="139" y="42"/>
                    </a:lnTo>
                    <a:lnTo>
                      <a:pt x="140" y="42"/>
                    </a:lnTo>
                    <a:lnTo>
                      <a:pt x="142" y="42"/>
                    </a:lnTo>
                    <a:lnTo>
                      <a:pt x="143" y="42"/>
                    </a:lnTo>
                    <a:lnTo>
                      <a:pt x="144" y="42"/>
                    </a:lnTo>
                    <a:lnTo>
                      <a:pt x="146" y="42"/>
                    </a:lnTo>
                    <a:lnTo>
                      <a:pt x="147" y="42"/>
                    </a:lnTo>
                    <a:lnTo>
                      <a:pt x="148" y="42"/>
                    </a:lnTo>
                    <a:lnTo>
                      <a:pt x="150" y="42"/>
                    </a:lnTo>
                    <a:lnTo>
                      <a:pt x="151" y="42"/>
                    </a:lnTo>
                    <a:lnTo>
                      <a:pt x="151" y="43"/>
                    </a:lnTo>
                    <a:lnTo>
                      <a:pt x="152" y="43"/>
                    </a:lnTo>
                    <a:lnTo>
                      <a:pt x="153" y="43"/>
                    </a:lnTo>
                    <a:lnTo>
                      <a:pt x="155" y="44"/>
                    </a:lnTo>
                    <a:lnTo>
                      <a:pt x="156" y="44"/>
                    </a:lnTo>
                    <a:lnTo>
                      <a:pt x="157" y="46"/>
                    </a:lnTo>
                    <a:lnTo>
                      <a:pt x="159" y="46"/>
                    </a:lnTo>
                    <a:lnTo>
                      <a:pt x="160" y="46"/>
                    </a:lnTo>
                    <a:lnTo>
                      <a:pt x="160" y="47"/>
                    </a:lnTo>
                    <a:lnTo>
                      <a:pt x="161" y="47"/>
                    </a:lnTo>
                    <a:lnTo>
                      <a:pt x="163" y="48"/>
                    </a:lnTo>
                    <a:lnTo>
                      <a:pt x="164" y="48"/>
                    </a:lnTo>
                    <a:lnTo>
                      <a:pt x="164" y="49"/>
                    </a:lnTo>
                    <a:lnTo>
                      <a:pt x="165" y="49"/>
                    </a:lnTo>
                    <a:lnTo>
                      <a:pt x="166" y="51"/>
                    </a:lnTo>
                    <a:lnTo>
                      <a:pt x="168" y="51"/>
                    </a:lnTo>
                    <a:lnTo>
                      <a:pt x="169" y="52"/>
                    </a:lnTo>
                    <a:lnTo>
                      <a:pt x="170" y="55"/>
                    </a:lnTo>
                    <a:lnTo>
                      <a:pt x="170" y="56"/>
                    </a:lnTo>
                    <a:lnTo>
                      <a:pt x="172" y="59"/>
                    </a:lnTo>
                    <a:lnTo>
                      <a:pt x="173" y="60"/>
                    </a:lnTo>
                    <a:lnTo>
                      <a:pt x="173" y="62"/>
                    </a:lnTo>
                    <a:lnTo>
                      <a:pt x="174" y="64"/>
                    </a:lnTo>
                    <a:lnTo>
                      <a:pt x="174" y="66"/>
                    </a:lnTo>
                    <a:lnTo>
                      <a:pt x="176" y="69"/>
                    </a:lnTo>
                    <a:lnTo>
                      <a:pt x="176" y="70"/>
                    </a:lnTo>
                    <a:lnTo>
                      <a:pt x="176" y="73"/>
                    </a:lnTo>
                    <a:lnTo>
                      <a:pt x="176" y="75"/>
                    </a:lnTo>
                    <a:lnTo>
                      <a:pt x="176" y="77"/>
                    </a:lnTo>
                    <a:lnTo>
                      <a:pt x="176" y="79"/>
                    </a:lnTo>
                    <a:lnTo>
                      <a:pt x="176" y="82"/>
                    </a:lnTo>
                    <a:lnTo>
                      <a:pt x="176" y="85"/>
                    </a:lnTo>
                    <a:lnTo>
                      <a:pt x="176" y="87"/>
                    </a:lnTo>
                    <a:lnTo>
                      <a:pt x="176" y="88"/>
                    </a:lnTo>
                    <a:lnTo>
                      <a:pt x="176" y="91"/>
                    </a:lnTo>
                    <a:lnTo>
                      <a:pt x="176" y="94"/>
                    </a:lnTo>
                    <a:lnTo>
                      <a:pt x="176" y="96"/>
                    </a:lnTo>
                    <a:lnTo>
                      <a:pt x="176" y="99"/>
                    </a:lnTo>
                    <a:lnTo>
                      <a:pt x="176" y="100"/>
                    </a:lnTo>
                    <a:lnTo>
                      <a:pt x="176" y="103"/>
                    </a:lnTo>
                    <a:lnTo>
                      <a:pt x="176" y="105"/>
                    </a:lnTo>
                    <a:lnTo>
                      <a:pt x="177" y="108"/>
                    </a:lnTo>
                    <a:lnTo>
                      <a:pt x="177" y="109"/>
                    </a:lnTo>
                    <a:lnTo>
                      <a:pt x="177" y="112"/>
                    </a:lnTo>
                    <a:lnTo>
                      <a:pt x="177" y="113"/>
                    </a:lnTo>
                    <a:lnTo>
                      <a:pt x="178" y="116"/>
                    </a:lnTo>
                    <a:lnTo>
                      <a:pt x="178" y="118"/>
                    </a:lnTo>
                    <a:lnTo>
                      <a:pt x="179" y="120"/>
                    </a:lnTo>
                    <a:lnTo>
                      <a:pt x="181" y="120"/>
                    </a:lnTo>
                    <a:lnTo>
                      <a:pt x="182" y="120"/>
                    </a:lnTo>
                    <a:lnTo>
                      <a:pt x="183" y="120"/>
                    </a:lnTo>
                    <a:lnTo>
                      <a:pt x="185" y="120"/>
                    </a:lnTo>
                    <a:lnTo>
                      <a:pt x="186" y="120"/>
                    </a:lnTo>
                    <a:lnTo>
                      <a:pt x="187" y="120"/>
                    </a:lnTo>
                    <a:lnTo>
                      <a:pt x="189" y="120"/>
                    </a:lnTo>
                    <a:lnTo>
                      <a:pt x="190" y="120"/>
                    </a:lnTo>
                    <a:lnTo>
                      <a:pt x="191" y="120"/>
                    </a:lnTo>
                    <a:lnTo>
                      <a:pt x="192" y="120"/>
                    </a:lnTo>
                    <a:lnTo>
                      <a:pt x="194" y="120"/>
                    </a:lnTo>
                    <a:lnTo>
                      <a:pt x="195" y="120"/>
                    </a:lnTo>
                    <a:lnTo>
                      <a:pt x="196" y="120"/>
                    </a:lnTo>
                    <a:lnTo>
                      <a:pt x="198" y="120"/>
                    </a:lnTo>
                    <a:lnTo>
                      <a:pt x="199" y="120"/>
                    </a:lnTo>
                    <a:lnTo>
                      <a:pt x="200" y="118"/>
                    </a:lnTo>
                    <a:lnTo>
                      <a:pt x="202" y="118"/>
                    </a:lnTo>
                    <a:lnTo>
                      <a:pt x="203" y="117"/>
                    </a:lnTo>
                    <a:lnTo>
                      <a:pt x="203" y="116"/>
                    </a:lnTo>
                    <a:lnTo>
                      <a:pt x="204" y="116"/>
                    </a:lnTo>
                    <a:lnTo>
                      <a:pt x="204" y="114"/>
                    </a:lnTo>
                    <a:lnTo>
                      <a:pt x="204" y="113"/>
                    </a:lnTo>
                    <a:lnTo>
                      <a:pt x="204" y="112"/>
                    </a:lnTo>
                    <a:lnTo>
                      <a:pt x="204" y="110"/>
                    </a:lnTo>
                    <a:lnTo>
                      <a:pt x="204" y="109"/>
                    </a:lnTo>
                    <a:lnTo>
                      <a:pt x="204" y="107"/>
                    </a:lnTo>
                    <a:lnTo>
                      <a:pt x="204" y="104"/>
                    </a:lnTo>
                    <a:lnTo>
                      <a:pt x="204" y="101"/>
                    </a:lnTo>
                    <a:lnTo>
                      <a:pt x="204" y="99"/>
                    </a:lnTo>
                    <a:lnTo>
                      <a:pt x="204" y="96"/>
                    </a:lnTo>
                    <a:lnTo>
                      <a:pt x="204" y="94"/>
                    </a:lnTo>
                    <a:lnTo>
                      <a:pt x="204" y="92"/>
                    </a:lnTo>
                    <a:lnTo>
                      <a:pt x="204" y="90"/>
                    </a:lnTo>
                    <a:lnTo>
                      <a:pt x="204" y="87"/>
                    </a:lnTo>
                    <a:lnTo>
                      <a:pt x="204" y="85"/>
                    </a:lnTo>
                    <a:lnTo>
                      <a:pt x="204" y="82"/>
                    </a:lnTo>
                    <a:lnTo>
                      <a:pt x="204" y="79"/>
                    </a:lnTo>
                    <a:lnTo>
                      <a:pt x="204" y="77"/>
                    </a:lnTo>
                    <a:lnTo>
                      <a:pt x="204" y="74"/>
                    </a:lnTo>
                    <a:lnTo>
                      <a:pt x="204" y="72"/>
                    </a:lnTo>
                    <a:lnTo>
                      <a:pt x="205" y="69"/>
                    </a:lnTo>
                    <a:lnTo>
                      <a:pt x="205" y="68"/>
                    </a:lnTo>
                    <a:lnTo>
                      <a:pt x="205" y="65"/>
                    </a:lnTo>
                    <a:lnTo>
                      <a:pt x="207" y="62"/>
                    </a:lnTo>
                    <a:lnTo>
                      <a:pt x="207" y="60"/>
                    </a:lnTo>
                    <a:lnTo>
                      <a:pt x="208" y="59"/>
                    </a:lnTo>
                    <a:lnTo>
                      <a:pt x="209" y="56"/>
                    </a:lnTo>
                    <a:lnTo>
                      <a:pt x="211" y="55"/>
                    </a:lnTo>
                    <a:lnTo>
                      <a:pt x="211" y="52"/>
                    </a:lnTo>
                    <a:lnTo>
                      <a:pt x="212" y="51"/>
                    </a:lnTo>
                    <a:lnTo>
                      <a:pt x="215" y="48"/>
                    </a:lnTo>
                    <a:lnTo>
                      <a:pt x="216" y="47"/>
                    </a:lnTo>
                    <a:lnTo>
                      <a:pt x="217" y="46"/>
                    </a:lnTo>
                    <a:lnTo>
                      <a:pt x="220" y="44"/>
                    </a:lnTo>
                    <a:lnTo>
                      <a:pt x="221" y="43"/>
                    </a:lnTo>
                    <a:lnTo>
                      <a:pt x="224" y="42"/>
                    </a:lnTo>
                    <a:lnTo>
                      <a:pt x="226" y="40"/>
                    </a:lnTo>
                    <a:lnTo>
                      <a:pt x="226" y="39"/>
                    </a:lnTo>
                    <a:lnTo>
                      <a:pt x="228" y="39"/>
                    </a:lnTo>
                    <a:lnTo>
                      <a:pt x="229" y="39"/>
                    </a:lnTo>
                    <a:lnTo>
                      <a:pt x="230" y="39"/>
                    </a:lnTo>
                    <a:lnTo>
                      <a:pt x="231" y="38"/>
                    </a:lnTo>
                    <a:lnTo>
                      <a:pt x="233" y="38"/>
                    </a:lnTo>
                    <a:lnTo>
                      <a:pt x="234" y="38"/>
                    </a:lnTo>
                    <a:lnTo>
                      <a:pt x="235" y="38"/>
                    </a:lnTo>
                    <a:lnTo>
                      <a:pt x="237" y="38"/>
                    </a:lnTo>
                    <a:lnTo>
                      <a:pt x="238" y="38"/>
                    </a:lnTo>
                    <a:lnTo>
                      <a:pt x="239" y="38"/>
                    </a:lnTo>
                    <a:lnTo>
                      <a:pt x="240" y="38"/>
                    </a:lnTo>
                    <a:lnTo>
                      <a:pt x="242" y="38"/>
                    </a:lnTo>
                    <a:lnTo>
                      <a:pt x="243" y="38"/>
                    </a:lnTo>
                    <a:lnTo>
                      <a:pt x="244" y="39"/>
                    </a:lnTo>
                    <a:lnTo>
                      <a:pt x="246" y="39"/>
                    </a:lnTo>
                    <a:lnTo>
                      <a:pt x="247" y="39"/>
                    </a:lnTo>
                    <a:lnTo>
                      <a:pt x="248" y="40"/>
                    </a:lnTo>
                    <a:lnTo>
                      <a:pt x="250" y="40"/>
                    </a:lnTo>
                    <a:lnTo>
                      <a:pt x="251" y="40"/>
                    </a:lnTo>
                    <a:lnTo>
                      <a:pt x="252" y="42"/>
                    </a:lnTo>
                    <a:lnTo>
                      <a:pt x="253" y="43"/>
                    </a:lnTo>
                    <a:lnTo>
                      <a:pt x="255" y="43"/>
                    </a:lnTo>
                    <a:lnTo>
                      <a:pt x="256" y="44"/>
                    </a:lnTo>
                    <a:lnTo>
                      <a:pt x="257" y="44"/>
                    </a:lnTo>
                    <a:lnTo>
                      <a:pt x="259" y="46"/>
                    </a:lnTo>
                    <a:lnTo>
                      <a:pt x="260" y="48"/>
                    </a:lnTo>
                    <a:lnTo>
                      <a:pt x="263" y="49"/>
                    </a:lnTo>
                    <a:lnTo>
                      <a:pt x="264" y="51"/>
                    </a:lnTo>
                    <a:lnTo>
                      <a:pt x="265" y="53"/>
                    </a:lnTo>
                    <a:lnTo>
                      <a:pt x="265" y="55"/>
                    </a:lnTo>
                    <a:lnTo>
                      <a:pt x="266" y="57"/>
                    </a:lnTo>
                    <a:lnTo>
                      <a:pt x="268" y="59"/>
                    </a:lnTo>
                    <a:lnTo>
                      <a:pt x="268" y="61"/>
                    </a:lnTo>
                    <a:lnTo>
                      <a:pt x="268" y="64"/>
                    </a:lnTo>
                    <a:lnTo>
                      <a:pt x="269" y="65"/>
                    </a:lnTo>
                    <a:lnTo>
                      <a:pt x="269" y="68"/>
                    </a:lnTo>
                    <a:lnTo>
                      <a:pt x="269" y="70"/>
                    </a:lnTo>
                    <a:lnTo>
                      <a:pt x="269" y="73"/>
                    </a:lnTo>
                    <a:lnTo>
                      <a:pt x="269" y="75"/>
                    </a:lnTo>
                    <a:lnTo>
                      <a:pt x="269" y="78"/>
                    </a:lnTo>
                    <a:lnTo>
                      <a:pt x="269" y="79"/>
                    </a:lnTo>
                    <a:lnTo>
                      <a:pt x="269" y="82"/>
                    </a:lnTo>
                    <a:lnTo>
                      <a:pt x="269" y="85"/>
                    </a:lnTo>
                    <a:lnTo>
                      <a:pt x="269" y="87"/>
                    </a:lnTo>
                    <a:lnTo>
                      <a:pt x="269" y="90"/>
                    </a:lnTo>
                    <a:lnTo>
                      <a:pt x="269" y="92"/>
                    </a:lnTo>
                    <a:lnTo>
                      <a:pt x="269" y="95"/>
                    </a:lnTo>
                    <a:lnTo>
                      <a:pt x="269" y="96"/>
                    </a:lnTo>
                    <a:lnTo>
                      <a:pt x="269" y="99"/>
                    </a:lnTo>
                    <a:lnTo>
                      <a:pt x="269" y="101"/>
                    </a:lnTo>
                    <a:lnTo>
                      <a:pt x="269" y="104"/>
                    </a:lnTo>
                    <a:lnTo>
                      <a:pt x="269" y="107"/>
                    </a:lnTo>
                    <a:lnTo>
                      <a:pt x="270" y="108"/>
                    </a:lnTo>
                    <a:lnTo>
                      <a:pt x="270" y="110"/>
                    </a:lnTo>
                    <a:lnTo>
                      <a:pt x="270" y="112"/>
                    </a:lnTo>
                    <a:lnTo>
                      <a:pt x="272" y="114"/>
                    </a:lnTo>
                    <a:lnTo>
                      <a:pt x="273" y="114"/>
                    </a:lnTo>
                    <a:lnTo>
                      <a:pt x="274" y="114"/>
                    </a:lnTo>
                    <a:lnTo>
                      <a:pt x="276" y="114"/>
                    </a:lnTo>
                    <a:lnTo>
                      <a:pt x="277" y="114"/>
                    </a:lnTo>
                    <a:lnTo>
                      <a:pt x="278" y="114"/>
                    </a:lnTo>
                    <a:lnTo>
                      <a:pt x="279" y="114"/>
                    </a:lnTo>
                    <a:lnTo>
                      <a:pt x="281" y="114"/>
                    </a:lnTo>
                    <a:lnTo>
                      <a:pt x="282" y="113"/>
                    </a:lnTo>
                    <a:lnTo>
                      <a:pt x="283" y="113"/>
                    </a:lnTo>
                    <a:lnTo>
                      <a:pt x="285" y="112"/>
                    </a:lnTo>
                    <a:lnTo>
                      <a:pt x="286" y="112"/>
                    </a:lnTo>
                    <a:lnTo>
                      <a:pt x="286" y="110"/>
                    </a:lnTo>
                    <a:lnTo>
                      <a:pt x="287" y="110"/>
                    </a:lnTo>
                    <a:lnTo>
                      <a:pt x="287" y="109"/>
                    </a:lnTo>
                    <a:lnTo>
                      <a:pt x="287" y="108"/>
                    </a:lnTo>
                    <a:lnTo>
                      <a:pt x="287" y="107"/>
                    </a:lnTo>
                    <a:lnTo>
                      <a:pt x="289" y="105"/>
                    </a:lnTo>
                    <a:lnTo>
                      <a:pt x="287" y="104"/>
                    </a:lnTo>
                    <a:lnTo>
                      <a:pt x="287" y="103"/>
                    </a:lnTo>
                    <a:lnTo>
                      <a:pt x="287" y="101"/>
                    </a:lnTo>
                    <a:lnTo>
                      <a:pt x="287" y="100"/>
                    </a:lnTo>
                    <a:lnTo>
                      <a:pt x="287" y="98"/>
                    </a:lnTo>
                    <a:lnTo>
                      <a:pt x="287" y="95"/>
                    </a:lnTo>
                    <a:lnTo>
                      <a:pt x="287" y="92"/>
                    </a:lnTo>
                    <a:lnTo>
                      <a:pt x="287" y="91"/>
                    </a:lnTo>
                    <a:lnTo>
                      <a:pt x="287" y="88"/>
                    </a:lnTo>
                    <a:lnTo>
                      <a:pt x="287" y="86"/>
                    </a:lnTo>
                    <a:lnTo>
                      <a:pt x="287" y="83"/>
                    </a:lnTo>
                    <a:lnTo>
                      <a:pt x="287" y="82"/>
                    </a:lnTo>
                    <a:lnTo>
                      <a:pt x="287" y="79"/>
                    </a:lnTo>
                    <a:lnTo>
                      <a:pt x="287" y="77"/>
                    </a:lnTo>
                    <a:lnTo>
                      <a:pt x="287" y="74"/>
                    </a:lnTo>
                    <a:lnTo>
                      <a:pt x="287" y="72"/>
                    </a:lnTo>
                    <a:lnTo>
                      <a:pt x="287" y="70"/>
                    </a:lnTo>
                    <a:lnTo>
                      <a:pt x="287" y="68"/>
                    </a:lnTo>
                    <a:lnTo>
                      <a:pt x="287" y="65"/>
                    </a:lnTo>
                    <a:lnTo>
                      <a:pt x="287" y="64"/>
                    </a:lnTo>
                    <a:lnTo>
                      <a:pt x="289" y="61"/>
                    </a:lnTo>
                    <a:lnTo>
                      <a:pt x="289" y="59"/>
                    </a:lnTo>
                    <a:lnTo>
                      <a:pt x="289" y="57"/>
                    </a:lnTo>
                    <a:lnTo>
                      <a:pt x="290" y="55"/>
                    </a:lnTo>
                    <a:lnTo>
                      <a:pt x="291" y="53"/>
                    </a:lnTo>
                    <a:lnTo>
                      <a:pt x="291" y="51"/>
                    </a:lnTo>
                    <a:lnTo>
                      <a:pt x="292" y="49"/>
                    </a:lnTo>
                    <a:lnTo>
                      <a:pt x="294" y="47"/>
                    </a:lnTo>
                    <a:lnTo>
                      <a:pt x="295" y="46"/>
                    </a:lnTo>
                    <a:lnTo>
                      <a:pt x="296" y="44"/>
                    </a:lnTo>
                    <a:lnTo>
                      <a:pt x="298" y="43"/>
                    </a:lnTo>
                    <a:lnTo>
                      <a:pt x="300" y="42"/>
                    </a:lnTo>
                    <a:lnTo>
                      <a:pt x="302" y="39"/>
                    </a:lnTo>
                    <a:lnTo>
                      <a:pt x="304" y="38"/>
                    </a:lnTo>
                    <a:lnTo>
                      <a:pt x="307" y="38"/>
                    </a:lnTo>
                    <a:lnTo>
                      <a:pt x="308" y="36"/>
                    </a:lnTo>
                    <a:lnTo>
                      <a:pt x="309" y="36"/>
                    </a:lnTo>
                    <a:lnTo>
                      <a:pt x="311" y="36"/>
                    </a:lnTo>
                    <a:lnTo>
                      <a:pt x="312" y="35"/>
                    </a:lnTo>
                    <a:lnTo>
                      <a:pt x="313" y="35"/>
                    </a:lnTo>
                    <a:lnTo>
                      <a:pt x="315" y="35"/>
                    </a:lnTo>
                    <a:lnTo>
                      <a:pt x="316" y="35"/>
                    </a:lnTo>
                    <a:lnTo>
                      <a:pt x="317" y="35"/>
                    </a:lnTo>
                    <a:lnTo>
                      <a:pt x="318" y="35"/>
                    </a:lnTo>
                    <a:lnTo>
                      <a:pt x="320" y="35"/>
                    </a:lnTo>
                    <a:lnTo>
                      <a:pt x="321" y="35"/>
                    </a:lnTo>
                    <a:lnTo>
                      <a:pt x="322" y="35"/>
                    </a:lnTo>
                    <a:lnTo>
                      <a:pt x="324" y="35"/>
                    </a:lnTo>
                    <a:lnTo>
                      <a:pt x="325" y="35"/>
                    </a:lnTo>
                    <a:lnTo>
                      <a:pt x="326" y="36"/>
                    </a:lnTo>
                    <a:lnTo>
                      <a:pt x="328" y="36"/>
                    </a:lnTo>
                    <a:lnTo>
                      <a:pt x="329" y="36"/>
                    </a:lnTo>
                    <a:lnTo>
                      <a:pt x="330" y="38"/>
                    </a:lnTo>
                    <a:lnTo>
                      <a:pt x="331" y="38"/>
                    </a:lnTo>
                    <a:lnTo>
                      <a:pt x="333" y="38"/>
                    </a:lnTo>
                    <a:lnTo>
                      <a:pt x="334" y="38"/>
                    </a:lnTo>
                    <a:lnTo>
                      <a:pt x="335" y="39"/>
                    </a:lnTo>
                    <a:lnTo>
                      <a:pt x="337" y="40"/>
                    </a:lnTo>
                    <a:lnTo>
                      <a:pt x="338" y="40"/>
                    </a:lnTo>
                    <a:lnTo>
                      <a:pt x="339" y="42"/>
                    </a:lnTo>
                    <a:lnTo>
                      <a:pt x="341" y="43"/>
                    </a:lnTo>
                    <a:lnTo>
                      <a:pt x="342" y="43"/>
                    </a:lnTo>
                    <a:lnTo>
                      <a:pt x="343" y="46"/>
                    </a:lnTo>
                    <a:lnTo>
                      <a:pt x="344" y="47"/>
                    </a:lnTo>
                    <a:lnTo>
                      <a:pt x="346" y="48"/>
                    </a:lnTo>
                    <a:lnTo>
                      <a:pt x="346" y="51"/>
                    </a:lnTo>
                    <a:lnTo>
                      <a:pt x="347" y="52"/>
                    </a:lnTo>
                    <a:lnTo>
                      <a:pt x="348" y="55"/>
                    </a:lnTo>
                    <a:lnTo>
                      <a:pt x="348" y="56"/>
                    </a:lnTo>
                    <a:lnTo>
                      <a:pt x="350" y="59"/>
                    </a:lnTo>
                    <a:lnTo>
                      <a:pt x="350" y="60"/>
                    </a:lnTo>
                    <a:lnTo>
                      <a:pt x="351" y="62"/>
                    </a:lnTo>
                    <a:lnTo>
                      <a:pt x="351" y="64"/>
                    </a:lnTo>
                    <a:lnTo>
                      <a:pt x="351" y="66"/>
                    </a:lnTo>
                    <a:lnTo>
                      <a:pt x="351" y="69"/>
                    </a:lnTo>
                    <a:lnTo>
                      <a:pt x="351" y="70"/>
                    </a:lnTo>
                    <a:lnTo>
                      <a:pt x="352" y="73"/>
                    </a:lnTo>
                    <a:lnTo>
                      <a:pt x="352" y="74"/>
                    </a:lnTo>
                    <a:lnTo>
                      <a:pt x="352" y="77"/>
                    </a:lnTo>
                    <a:lnTo>
                      <a:pt x="352" y="79"/>
                    </a:lnTo>
                    <a:lnTo>
                      <a:pt x="352" y="81"/>
                    </a:lnTo>
                    <a:lnTo>
                      <a:pt x="352" y="83"/>
                    </a:lnTo>
                    <a:lnTo>
                      <a:pt x="352" y="86"/>
                    </a:lnTo>
                    <a:lnTo>
                      <a:pt x="352" y="87"/>
                    </a:lnTo>
                    <a:lnTo>
                      <a:pt x="352" y="90"/>
                    </a:lnTo>
                    <a:lnTo>
                      <a:pt x="352" y="91"/>
                    </a:lnTo>
                    <a:lnTo>
                      <a:pt x="352" y="94"/>
                    </a:lnTo>
                    <a:lnTo>
                      <a:pt x="352" y="96"/>
                    </a:lnTo>
                    <a:lnTo>
                      <a:pt x="352" y="98"/>
                    </a:lnTo>
                    <a:lnTo>
                      <a:pt x="352" y="100"/>
                    </a:lnTo>
                    <a:lnTo>
                      <a:pt x="352" y="103"/>
                    </a:lnTo>
                    <a:lnTo>
                      <a:pt x="352" y="104"/>
                    </a:lnTo>
                    <a:lnTo>
                      <a:pt x="352" y="107"/>
                    </a:lnTo>
                    <a:lnTo>
                      <a:pt x="352" y="108"/>
                    </a:lnTo>
                    <a:lnTo>
                      <a:pt x="374" y="108"/>
                    </a:lnTo>
                    <a:lnTo>
                      <a:pt x="373" y="0"/>
                    </a:lnTo>
                    <a:lnTo>
                      <a:pt x="360" y="1"/>
                    </a:lnTo>
                    <a:lnTo>
                      <a:pt x="348" y="1"/>
                    </a:lnTo>
                    <a:lnTo>
                      <a:pt x="337" y="3"/>
                    </a:lnTo>
                    <a:lnTo>
                      <a:pt x="325" y="3"/>
                    </a:lnTo>
                    <a:lnTo>
                      <a:pt x="313" y="4"/>
                    </a:lnTo>
                    <a:lnTo>
                      <a:pt x="302" y="4"/>
                    </a:lnTo>
                    <a:lnTo>
                      <a:pt x="290" y="4"/>
                    </a:lnTo>
                    <a:lnTo>
                      <a:pt x="278" y="5"/>
                    </a:lnTo>
                    <a:lnTo>
                      <a:pt x="268" y="5"/>
                    </a:lnTo>
                    <a:lnTo>
                      <a:pt x="256" y="7"/>
                    </a:lnTo>
                    <a:lnTo>
                      <a:pt x="244" y="7"/>
                    </a:lnTo>
                    <a:lnTo>
                      <a:pt x="233" y="7"/>
                    </a:lnTo>
                    <a:lnTo>
                      <a:pt x="221" y="8"/>
                    </a:lnTo>
                    <a:lnTo>
                      <a:pt x="209" y="8"/>
                    </a:lnTo>
                    <a:lnTo>
                      <a:pt x="198" y="9"/>
                    </a:lnTo>
                    <a:lnTo>
                      <a:pt x="187" y="9"/>
                    </a:lnTo>
                    <a:lnTo>
                      <a:pt x="176" y="11"/>
                    </a:lnTo>
                    <a:lnTo>
                      <a:pt x="164" y="11"/>
                    </a:lnTo>
                    <a:lnTo>
                      <a:pt x="152" y="11"/>
                    </a:lnTo>
                    <a:lnTo>
                      <a:pt x="140" y="12"/>
                    </a:lnTo>
                    <a:lnTo>
                      <a:pt x="129" y="12"/>
                    </a:lnTo>
                    <a:lnTo>
                      <a:pt x="118" y="13"/>
                    </a:lnTo>
                    <a:lnTo>
                      <a:pt x="107" y="13"/>
                    </a:lnTo>
                    <a:lnTo>
                      <a:pt x="95" y="14"/>
                    </a:lnTo>
                    <a:lnTo>
                      <a:pt x="83" y="14"/>
                    </a:lnTo>
                    <a:lnTo>
                      <a:pt x="72" y="16"/>
                    </a:lnTo>
                    <a:lnTo>
                      <a:pt x="60" y="17"/>
                    </a:lnTo>
                    <a:lnTo>
                      <a:pt x="48" y="17"/>
                    </a:lnTo>
                    <a:lnTo>
                      <a:pt x="36" y="18"/>
                    </a:lnTo>
                    <a:lnTo>
                      <a:pt x="25" y="20"/>
                    </a:lnTo>
                    <a:lnTo>
                      <a:pt x="13" y="20"/>
                    </a:lnTo>
                    <a:lnTo>
                      <a:pt x="1" y="21"/>
                    </a:lnTo>
                    <a:lnTo>
                      <a:pt x="0"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81" name="Freeform 32"/>
              <p:cNvSpPr>
                <a:spLocks/>
              </p:cNvSpPr>
              <p:nvPr/>
            </p:nvSpPr>
            <p:spPr bwMode="auto">
              <a:xfrm>
                <a:off x="1672" y="1532"/>
                <a:ext cx="53" cy="74"/>
              </a:xfrm>
              <a:custGeom>
                <a:avLst/>
                <a:gdLst>
                  <a:gd name="T0" fmla="*/ 5 w 53"/>
                  <a:gd name="T1" fmla="*/ 14 h 74"/>
                  <a:gd name="T2" fmla="*/ 4 w 53"/>
                  <a:gd name="T3" fmla="*/ 18 h 74"/>
                  <a:gd name="T4" fmla="*/ 3 w 53"/>
                  <a:gd name="T5" fmla="*/ 22 h 74"/>
                  <a:gd name="T6" fmla="*/ 1 w 53"/>
                  <a:gd name="T7" fmla="*/ 26 h 74"/>
                  <a:gd name="T8" fmla="*/ 0 w 53"/>
                  <a:gd name="T9" fmla="*/ 30 h 74"/>
                  <a:gd name="T10" fmla="*/ 0 w 53"/>
                  <a:gd name="T11" fmla="*/ 34 h 74"/>
                  <a:gd name="T12" fmla="*/ 0 w 53"/>
                  <a:gd name="T13" fmla="*/ 38 h 74"/>
                  <a:gd name="T14" fmla="*/ 0 w 53"/>
                  <a:gd name="T15" fmla="*/ 42 h 74"/>
                  <a:gd name="T16" fmla="*/ 0 w 53"/>
                  <a:gd name="T17" fmla="*/ 46 h 74"/>
                  <a:gd name="T18" fmla="*/ 0 w 53"/>
                  <a:gd name="T19" fmla="*/ 50 h 74"/>
                  <a:gd name="T20" fmla="*/ 0 w 53"/>
                  <a:gd name="T21" fmla="*/ 53 h 74"/>
                  <a:gd name="T22" fmla="*/ 0 w 53"/>
                  <a:gd name="T23" fmla="*/ 57 h 74"/>
                  <a:gd name="T24" fmla="*/ 0 w 53"/>
                  <a:gd name="T25" fmla="*/ 61 h 74"/>
                  <a:gd name="T26" fmla="*/ 0 w 53"/>
                  <a:gd name="T27" fmla="*/ 65 h 74"/>
                  <a:gd name="T28" fmla="*/ 1 w 53"/>
                  <a:gd name="T29" fmla="*/ 69 h 74"/>
                  <a:gd name="T30" fmla="*/ 1 w 53"/>
                  <a:gd name="T31" fmla="*/ 73 h 74"/>
                  <a:gd name="T32" fmla="*/ 51 w 53"/>
                  <a:gd name="T33" fmla="*/ 73 h 74"/>
                  <a:gd name="T34" fmla="*/ 51 w 53"/>
                  <a:gd name="T35" fmla="*/ 69 h 74"/>
                  <a:gd name="T36" fmla="*/ 52 w 53"/>
                  <a:gd name="T37" fmla="*/ 65 h 74"/>
                  <a:gd name="T38" fmla="*/ 53 w 53"/>
                  <a:gd name="T39" fmla="*/ 61 h 74"/>
                  <a:gd name="T40" fmla="*/ 53 w 53"/>
                  <a:gd name="T41" fmla="*/ 57 h 74"/>
                  <a:gd name="T42" fmla="*/ 53 w 53"/>
                  <a:gd name="T43" fmla="*/ 53 h 74"/>
                  <a:gd name="T44" fmla="*/ 53 w 53"/>
                  <a:gd name="T45" fmla="*/ 48 h 74"/>
                  <a:gd name="T46" fmla="*/ 53 w 53"/>
                  <a:gd name="T47" fmla="*/ 44 h 74"/>
                  <a:gd name="T48" fmla="*/ 53 w 53"/>
                  <a:gd name="T49" fmla="*/ 40 h 74"/>
                  <a:gd name="T50" fmla="*/ 53 w 53"/>
                  <a:gd name="T51" fmla="*/ 35 h 74"/>
                  <a:gd name="T52" fmla="*/ 52 w 53"/>
                  <a:gd name="T53" fmla="*/ 31 h 74"/>
                  <a:gd name="T54" fmla="*/ 52 w 53"/>
                  <a:gd name="T55" fmla="*/ 26 h 74"/>
                  <a:gd name="T56" fmla="*/ 51 w 53"/>
                  <a:gd name="T57" fmla="*/ 22 h 74"/>
                  <a:gd name="T58" fmla="*/ 49 w 53"/>
                  <a:gd name="T59" fmla="*/ 18 h 74"/>
                  <a:gd name="T60" fmla="*/ 48 w 53"/>
                  <a:gd name="T61" fmla="*/ 14 h 74"/>
                  <a:gd name="T62" fmla="*/ 47 w 53"/>
                  <a:gd name="T63" fmla="*/ 11 h 74"/>
                  <a:gd name="T64" fmla="*/ 46 w 53"/>
                  <a:gd name="T65" fmla="*/ 7 h 74"/>
                  <a:gd name="T66" fmla="*/ 43 w 53"/>
                  <a:gd name="T67" fmla="*/ 5 h 74"/>
                  <a:gd name="T68" fmla="*/ 40 w 53"/>
                  <a:gd name="T69" fmla="*/ 3 h 74"/>
                  <a:gd name="T70" fmla="*/ 38 w 53"/>
                  <a:gd name="T71" fmla="*/ 1 h 74"/>
                  <a:gd name="T72" fmla="*/ 35 w 53"/>
                  <a:gd name="T73" fmla="*/ 1 h 74"/>
                  <a:gd name="T74" fmla="*/ 33 w 53"/>
                  <a:gd name="T75" fmla="*/ 0 h 74"/>
                  <a:gd name="T76" fmla="*/ 30 w 53"/>
                  <a:gd name="T77" fmla="*/ 0 h 74"/>
                  <a:gd name="T78" fmla="*/ 26 w 53"/>
                  <a:gd name="T79" fmla="*/ 0 h 74"/>
                  <a:gd name="T80" fmla="*/ 23 w 53"/>
                  <a:gd name="T81" fmla="*/ 0 h 74"/>
                  <a:gd name="T82" fmla="*/ 20 w 53"/>
                  <a:gd name="T83" fmla="*/ 0 h 74"/>
                  <a:gd name="T84" fmla="*/ 17 w 53"/>
                  <a:gd name="T85" fmla="*/ 1 h 74"/>
                  <a:gd name="T86" fmla="*/ 14 w 53"/>
                  <a:gd name="T87" fmla="*/ 3 h 74"/>
                  <a:gd name="T88" fmla="*/ 12 w 53"/>
                  <a:gd name="T89" fmla="*/ 4 h 74"/>
                  <a:gd name="T90" fmla="*/ 9 w 53"/>
                  <a:gd name="T91" fmla="*/ 7 h 74"/>
                  <a:gd name="T92" fmla="*/ 8 w 53"/>
                  <a:gd name="T93" fmla="*/ 9 h 74"/>
                  <a:gd name="T94" fmla="*/ 7 w 53"/>
                  <a:gd name="T95" fmla="*/ 12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3" h="74">
                    <a:moveTo>
                      <a:pt x="5" y="13"/>
                    </a:moveTo>
                    <a:lnTo>
                      <a:pt x="5" y="14"/>
                    </a:lnTo>
                    <a:lnTo>
                      <a:pt x="4" y="17"/>
                    </a:lnTo>
                    <a:lnTo>
                      <a:pt x="4" y="18"/>
                    </a:lnTo>
                    <a:lnTo>
                      <a:pt x="3" y="20"/>
                    </a:lnTo>
                    <a:lnTo>
                      <a:pt x="3" y="22"/>
                    </a:lnTo>
                    <a:lnTo>
                      <a:pt x="1" y="24"/>
                    </a:lnTo>
                    <a:lnTo>
                      <a:pt x="1" y="26"/>
                    </a:lnTo>
                    <a:lnTo>
                      <a:pt x="1" y="27"/>
                    </a:lnTo>
                    <a:lnTo>
                      <a:pt x="0" y="30"/>
                    </a:lnTo>
                    <a:lnTo>
                      <a:pt x="0" y="31"/>
                    </a:lnTo>
                    <a:lnTo>
                      <a:pt x="0" y="34"/>
                    </a:lnTo>
                    <a:lnTo>
                      <a:pt x="0" y="35"/>
                    </a:lnTo>
                    <a:lnTo>
                      <a:pt x="0" y="38"/>
                    </a:lnTo>
                    <a:lnTo>
                      <a:pt x="0" y="39"/>
                    </a:lnTo>
                    <a:lnTo>
                      <a:pt x="0" y="42"/>
                    </a:lnTo>
                    <a:lnTo>
                      <a:pt x="0" y="43"/>
                    </a:lnTo>
                    <a:lnTo>
                      <a:pt x="0" y="46"/>
                    </a:lnTo>
                    <a:lnTo>
                      <a:pt x="0" y="47"/>
                    </a:lnTo>
                    <a:lnTo>
                      <a:pt x="0" y="50"/>
                    </a:lnTo>
                    <a:lnTo>
                      <a:pt x="0" y="52"/>
                    </a:lnTo>
                    <a:lnTo>
                      <a:pt x="0" y="53"/>
                    </a:lnTo>
                    <a:lnTo>
                      <a:pt x="0" y="56"/>
                    </a:lnTo>
                    <a:lnTo>
                      <a:pt x="0" y="57"/>
                    </a:lnTo>
                    <a:lnTo>
                      <a:pt x="0" y="60"/>
                    </a:lnTo>
                    <a:lnTo>
                      <a:pt x="0" y="61"/>
                    </a:lnTo>
                    <a:lnTo>
                      <a:pt x="0" y="64"/>
                    </a:lnTo>
                    <a:lnTo>
                      <a:pt x="0" y="65"/>
                    </a:lnTo>
                    <a:lnTo>
                      <a:pt x="1" y="68"/>
                    </a:lnTo>
                    <a:lnTo>
                      <a:pt x="1" y="69"/>
                    </a:lnTo>
                    <a:lnTo>
                      <a:pt x="1" y="70"/>
                    </a:lnTo>
                    <a:lnTo>
                      <a:pt x="1" y="73"/>
                    </a:lnTo>
                    <a:lnTo>
                      <a:pt x="1" y="74"/>
                    </a:lnTo>
                    <a:lnTo>
                      <a:pt x="51" y="73"/>
                    </a:lnTo>
                    <a:lnTo>
                      <a:pt x="51" y="70"/>
                    </a:lnTo>
                    <a:lnTo>
                      <a:pt x="51" y="69"/>
                    </a:lnTo>
                    <a:lnTo>
                      <a:pt x="52" y="68"/>
                    </a:lnTo>
                    <a:lnTo>
                      <a:pt x="52" y="65"/>
                    </a:lnTo>
                    <a:lnTo>
                      <a:pt x="52" y="64"/>
                    </a:lnTo>
                    <a:lnTo>
                      <a:pt x="53" y="61"/>
                    </a:lnTo>
                    <a:lnTo>
                      <a:pt x="53" y="60"/>
                    </a:lnTo>
                    <a:lnTo>
                      <a:pt x="53" y="57"/>
                    </a:lnTo>
                    <a:lnTo>
                      <a:pt x="53" y="55"/>
                    </a:lnTo>
                    <a:lnTo>
                      <a:pt x="53" y="53"/>
                    </a:lnTo>
                    <a:lnTo>
                      <a:pt x="53" y="51"/>
                    </a:lnTo>
                    <a:lnTo>
                      <a:pt x="53" y="48"/>
                    </a:lnTo>
                    <a:lnTo>
                      <a:pt x="53" y="47"/>
                    </a:lnTo>
                    <a:lnTo>
                      <a:pt x="53" y="44"/>
                    </a:lnTo>
                    <a:lnTo>
                      <a:pt x="53" y="42"/>
                    </a:lnTo>
                    <a:lnTo>
                      <a:pt x="53" y="40"/>
                    </a:lnTo>
                    <a:lnTo>
                      <a:pt x="53" y="38"/>
                    </a:lnTo>
                    <a:lnTo>
                      <a:pt x="53" y="35"/>
                    </a:lnTo>
                    <a:lnTo>
                      <a:pt x="53" y="33"/>
                    </a:lnTo>
                    <a:lnTo>
                      <a:pt x="52" y="31"/>
                    </a:lnTo>
                    <a:lnTo>
                      <a:pt x="52" y="29"/>
                    </a:lnTo>
                    <a:lnTo>
                      <a:pt x="52" y="26"/>
                    </a:lnTo>
                    <a:lnTo>
                      <a:pt x="51" y="25"/>
                    </a:lnTo>
                    <a:lnTo>
                      <a:pt x="51" y="22"/>
                    </a:lnTo>
                    <a:lnTo>
                      <a:pt x="51" y="20"/>
                    </a:lnTo>
                    <a:lnTo>
                      <a:pt x="49" y="18"/>
                    </a:lnTo>
                    <a:lnTo>
                      <a:pt x="49" y="16"/>
                    </a:lnTo>
                    <a:lnTo>
                      <a:pt x="48" y="14"/>
                    </a:lnTo>
                    <a:lnTo>
                      <a:pt x="48" y="12"/>
                    </a:lnTo>
                    <a:lnTo>
                      <a:pt x="47" y="11"/>
                    </a:lnTo>
                    <a:lnTo>
                      <a:pt x="46" y="9"/>
                    </a:lnTo>
                    <a:lnTo>
                      <a:pt x="46" y="7"/>
                    </a:lnTo>
                    <a:lnTo>
                      <a:pt x="44" y="5"/>
                    </a:lnTo>
                    <a:lnTo>
                      <a:pt x="43" y="5"/>
                    </a:lnTo>
                    <a:lnTo>
                      <a:pt x="42" y="4"/>
                    </a:lnTo>
                    <a:lnTo>
                      <a:pt x="40" y="3"/>
                    </a:lnTo>
                    <a:lnTo>
                      <a:pt x="39" y="3"/>
                    </a:lnTo>
                    <a:lnTo>
                      <a:pt x="38" y="1"/>
                    </a:lnTo>
                    <a:lnTo>
                      <a:pt x="36" y="1"/>
                    </a:lnTo>
                    <a:lnTo>
                      <a:pt x="35" y="1"/>
                    </a:lnTo>
                    <a:lnTo>
                      <a:pt x="34" y="0"/>
                    </a:lnTo>
                    <a:lnTo>
                      <a:pt x="33" y="0"/>
                    </a:lnTo>
                    <a:lnTo>
                      <a:pt x="31" y="0"/>
                    </a:lnTo>
                    <a:lnTo>
                      <a:pt x="30" y="0"/>
                    </a:lnTo>
                    <a:lnTo>
                      <a:pt x="27" y="0"/>
                    </a:lnTo>
                    <a:lnTo>
                      <a:pt x="26" y="0"/>
                    </a:lnTo>
                    <a:lnTo>
                      <a:pt x="25" y="0"/>
                    </a:lnTo>
                    <a:lnTo>
                      <a:pt x="23" y="0"/>
                    </a:lnTo>
                    <a:lnTo>
                      <a:pt x="22" y="0"/>
                    </a:lnTo>
                    <a:lnTo>
                      <a:pt x="20" y="0"/>
                    </a:lnTo>
                    <a:lnTo>
                      <a:pt x="18" y="1"/>
                    </a:lnTo>
                    <a:lnTo>
                      <a:pt x="17" y="1"/>
                    </a:lnTo>
                    <a:lnTo>
                      <a:pt x="16" y="1"/>
                    </a:lnTo>
                    <a:lnTo>
                      <a:pt x="14" y="3"/>
                    </a:lnTo>
                    <a:lnTo>
                      <a:pt x="13" y="4"/>
                    </a:lnTo>
                    <a:lnTo>
                      <a:pt x="12" y="4"/>
                    </a:lnTo>
                    <a:lnTo>
                      <a:pt x="10" y="5"/>
                    </a:lnTo>
                    <a:lnTo>
                      <a:pt x="9" y="7"/>
                    </a:lnTo>
                    <a:lnTo>
                      <a:pt x="8" y="8"/>
                    </a:lnTo>
                    <a:lnTo>
                      <a:pt x="8" y="9"/>
                    </a:lnTo>
                    <a:lnTo>
                      <a:pt x="7" y="11"/>
                    </a:lnTo>
                    <a:lnTo>
                      <a:pt x="7" y="12"/>
                    </a:lnTo>
                    <a:lnTo>
                      <a:pt x="5" y="13"/>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82" name="Freeform 33"/>
              <p:cNvSpPr>
                <a:spLocks/>
              </p:cNvSpPr>
              <p:nvPr/>
            </p:nvSpPr>
            <p:spPr bwMode="auto">
              <a:xfrm>
                <a:off x="1672" y="1532"/>
                <a:ext cx="53" cy="74"/>
              </a:xfrm>
              <a:custGeom>
                <a:avLst/>
                <a:gdLst>
                  <a:gd name="T0" fmla="*/ 5 w 53"/>
                  <a:gd name="T1" fmla="*/ 14 h 74"/>
                  <a:gd name="T2" fmla="*/ 4 w 53"/>
                  <a:gd name="T3" fmla="*/ 18 h 74"/>
                  <a:gd name="T4" fmla="*/ 3 w 53"/>
                  <a:gd name="T5" fmla="*/ 22 h 74"/>
                  <a:gd name="T6" fmla="*/ 1 w 53"/>
                  <a:gd name="T7" fmla="*/ 26 h 74"/>
                  <a:gd name="T8" fmla="*/ 0 w 53"/>
                  <a:gd name="T9" fmla="*/ 30 h 74"/>
                  <a:gd name="T10" fmla="*/ 0 w 53"/>
                  <a:gd name="T11" fmla="*/ 34 h 74"/>
                  <a:gd name="T12" fmla="*/ 0 w 53"/>
                  <a:gd name="T13" fmla="*/ 38 h 74"/>
                  <a:gd name="T14" fmla="*/ 0 w 53"/>
                  <a:gd name="T15" fmla="*/ 42 h 74"/>
                  <a:gd name="T16" fmla="*/ 0 w 53"/>
                  <a:gd name="T17" fmla="*/ 46 h 74"/>
                  <a:gd name="T18" fmla="*/ 0 w 53"/>
                  <a:gd name="T19" fmla="*/ 50 h 74"/>
                  <a:gd name="T20" fmla="*/ 0 w 53"/>
                  <a:gd name="T21" fmla="*/ 53 h 74"/>
                  <a:gd name="T22" fmla="*/ 0 w 53"/>
                  <a:gd name="T23" fmla="*/ 57 h 74"/>
                  <a:gd name="T24" fmla="*/ 0 w 53"/>
                  <a:gd name="T25" fmla="*/ 61 h 74"/>
                  <a:gd name="T26" fmla="*/ 0 w 53"/>
                  <a:gd name="T27" fmla="*/ 65 h 74"/>
                  <a:gd name="T28" fmla="*/ 1 w 53"/>
                  <a:gd name="T29" fmla="*/ 69 h 74"/>
                  <a:gd name="T30" fmla="*/ 1 w 53"/>
                  <a:gd name="T31" fmla="*/ 73 h 74"/>
                  <a:gd name="T32" fmla="*/ 51 w 53"/>
                  <a:gd name="T33" fmla="*/ 73 h 74"/>
                  <a:gd name="T34" fmla="*/ 51 w 53"/>
                  <a:gd name="T35" fmla="*/ 69 h 74"/>
                  <a:gd name="T36" fmla="*/ 52 w 53"/>
                  <a:gd name="T37" fmla="*/ 65 h 74"/>
                  <a:gd name="T38" fmla="*/ 53 w 53"/>
                  <a:gd name="T39" fmla="*/ 61 h 74"/>
                  <a:gd name="T40" fmla="*/ 53 w 53"/>
                  <a:gd name="T41" fmla="*/ 57 h 74"/>
                  <a:gd name="T42" fmla="*/ 53 w 53"/>
                  <a:gd name="T43" fmla="*/ 53 h 74"/>
                  <a:gd name="T44" fmla="*/ 53 w 53"/>
                  <a:gd name="T45" fmla="*/ 48 h 74"/>
                  <a:gd name="T46" fmla="*/ 53 w 53"/>
                  <a:gd name="T47" fmla="*/ 44 h 74"/>
                  <a:gd name="T48" fmla="*/ 53 w 53"/>
                  <a:gd name="T49" fmla="*/ 40 h 74"/>
                  <a:gd name="T50" fmla="*/ 53 w 53"/>
                  <a:gd name="T51" fmla="*/ 35 h 74"/>
                  <a:gd name="T52" fmla="*/ 52 w 53"/>
                  <a:gd name="T53" fmla="*/ 31 h 74"/>
                  <a:gd name="T54" fmla="*/ 52 w 53"/>
                  <a:gd name="T55" fmla="*/ 26 h 74"/>
                  <a:gd name="T56" fmla="*/ 51 w 53"/>
                  <a:gd name="T57" fmla="*/ 22 h 74"/>
                  <a:gd name="T58" fmla="*/ 49 w 53"/>
                  <a:gd name="T59" fmla="*/ 18 h 74"/>
                  <a:gd name="T60" fmla="*/ 48 w 53"/>
                  <a:gd name="T61" fmla="*/ 14 h 74"/>
                  <a:gd name="T62" fmla="*/ 47 w 53"/>
                  <a:gd name="T63" fmla="*/ 11 h 74"/>
                  <a:gd name="T64" fmla="*/ 46 w 53"/>
                  <a:gd name="T65" fmla="*/ 7 h 74"/>
                  <a:gd name="T66" fmla="*/ 43 w 53"/>
                  <a:gd name="T67" fmla="*/ 5 h 74"/>
                  <a:gd name="T68" fmla="*/ 40 w 53"/>
                  <a:gd name="T69" fmla="*/ 3 h 74"/>
                  <a:gd name="T70" fmla="*/ 38 w 53"/>
                  <a:gd name="T71" fmla="*/ 1 h 74"/>
                  <a:gd name="T72" fmla="*/ 35 w 53"/>
                  <a:gd name="T73" fmla="*/ 1 h 74"/>
                  <a:gd name="T74" fmla="*/ 33 w 53"/>
                  <a:gd name="T75" fmla="*/ 0 h 74"/>
                  <a:gd name="T76" fmla="*/ 30 w 53"/>
                  <a:gd name="T77" fmla="*/ 0 h 74"/>
                  <a:gd name="T78" fmla="*/ 26 w 53"/>
                  <a:gd name="T79" fmla="*/ 0 h 74"/>
                  <a:gd name="T80" fmla="*/ 23 w 53"/>
                  <a:gd name="T81" fmla="*/ 0 h 74"/>
                  <a:gd name="T82" fmla="*/ 20 w 53"/>
                  <a:gd name="T83" fmla="*/ 0 h 74"/>
                  <a:gd name="T84" fmla="*/ 17 w 53"/>
                  <a:gd name="T85" fmla="*/ 1 h 74"/>
                  <a:gd name="T86" fmla="*/ 14 w 53"/>
                  <a:gd name="T87" fmla="*/ 3 h 74"/>
                  <a:gd name="T88" fmla="*/ 12 w 53"/>
                  <a:gd name="T89" fmla="*/ 4 h 74"/>
                  <a:gd name="T90" fmla="*/ 9 w 53"/>
                  <a:gd name="T91" fmla="*/ 7 h 74"/>
                  <a:gd name="T92" fmla="*/ 8 w 53"/>
                  <a:gd name="T93" fmla="*/ 9 h 74"/>
                  <a:gd name="T94" fmla="*/ 7 w 53"/>
                  <a:gd name="T95" fmla="*/ 12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3" h="74">
                    <a:moveTo>
                      <a:pt x="5" y="13"/>
                    </a:moveTo>
                    <a:lnTo>
                      <a:pt x="5" y="14"/>
                    </a:lnTo>
                    <a:lnTo>
                      <a:pt x="4" y="17"/>
                    </a:lnTo>
                    <a:lnTo>
                      <a:pt x="4" y="18"/>
                    </a:lnTo>
                    <a:lnTo>
                      <a:pt x="3" y="20"/>
                    </a:lnTo>
                    <a:lnTo>
                      <a:pt x="3" y="22"/>
                    </a:lnTo>
                    <a:lnTo>
                      <a:pt x="1" y="24"/>
                    </a:lnTo>
                    <a:lnTo>
                      <a:pt x="1" y="26"/>
                    </a:lnTo>
                    <a:lnTo>
                      <a:pt x="1" y="27"/>
                    </a:lnTo>
                    <a:lnTo>
                      <a:pt x="0" y="30"/>
                    </a:lnTo>
                    <a:lnTo>
                      <a:pt x="0" y="31"/>
                    </a:lnTo>
                    <a:lnTo>
                      <a:pt x="0" y="34"/>
                    </a:lnTo>
                    <a:lnTo>
                      <a:pt x="0" y="35"/>
                    </a:lnTo>
                    <a:lnTo>
                      <a:pt x="0" y="38"/>
                    </a:lnTo>
                    <a:lnTo>
                      <a:pt x="0" y="39"/>
                    </a:lnTo>
                    <a:lnTo>
                      <a:pt x="0" y="42"/>
                    </a:lnTo>
                    <a:lnTo>
                      <a:pt x="0" y="43"/>
                    </a:lnTo>
                    <a:lnTo>
                      <a:pt x="0" y="46"/>
                    </a:lnTo>
                    <a:lnTo>
                      <a:pt x="0" y="47"/>
                    </a:lnTo>
                    <a:lnTo>
                      <a:pt x="0" y="50"/>
                    </a:lnTo>
                    <a:lnTo>
                      <a:pt x="0" y="52"/>
                    </a:lnTo>
                    <a:lnTo>
                      <a:pt x="0" y="53"/>
                    </a:lnTo>
                    <a:lnTo>
                      <a:pt x="0" y="56"/>
                    </a:lnTo>
                    <a:lnTo>
                      <a:pt x="0" y="57"/>
                    </a:lnTo>
                    <a:lnTo>
                      <a:pt x="0" y="60"/>
                    </a:lnTo>
                    <a:lnTo>
                      <a:pt x="0" y="61"/>
                    </a:lnTo>
                    <a:lnTo>
                      <a:pt x="0" y="64"/>
                    </a:lnTo>
                    <a:lnTo>
                      <a:pt x="0" y="65"/>
                    </a:lnTo>
                    <a:lnTo>
                      <a:pt x="1" y="68"/>
                    </a:lnTo>
                    <a:lnTo>
                      <a:pt x="1" y="69"/>
                    </a:lnTo>
                    <a:lnTo>
                      <a:pt x="1" y="70"/>
                    </a:lnTo>
                    <a:lnTo>
                      <a:pt x="1" y="73"/>
                    </a:lnTo>
                    <a:lnTo>
                      <a:pt x="1" y="74"/>
                    </a:lnTo>
                    <a:lnTo>
                      <a:pt x="51" y="73"/>
                    </a:lnTo>
                    <a:lnTo>
                      <a:pt x="51" y="70"/>
                    </a:lnTo>
                    <a:lnTo>
                      <a:pt x="51" y="69"/>
                    </a:lnTo>
                    <a:lnTo>
                      <a:pt x="52" y="68"/>
                    </a:lnTo>
                    <a:lnTo>
                      <a:pt x="52" y="65"/>
                    </a:lnTo>
                    <a:lnTo>
                      <a:pt x="52" y="64"/>
                    </a:lnTo>
                    <a:lnTo>
                      <a:pt x="53" y="61"/>
                    </a:lnTo>
                    <a:lnTo>
                      <a:pt x="53" y="60"/>
                    </a:lnTo>
                    <a:lnTo>
                      <a:pt x="53" y="57"/>
                    </a:lnTo>
                    <a:lnTo>
                      <a:pt x="53" y="55"/>
                    </a:lnTo>
                    <a:lnTo>
                      <a:pt x="53" y="53"/>
                    </a:lnTo>
                    <a:lnTo>
                      <a:pt x="53" y="51"/>
                    </a:lnTo>
                    <a:lnTo>
                      <a:pt x="53" y="48"/>
                    </a:lnTo>
                    <a:lnTo>
                      <a:pt x="53" y="47"/>
                    </a:lnTo>
                    <a:lnTo>
                      <a:pt x="53" y="44"/>
                    </a:lnTo>
                    <a:lnTo>
                      <a:pt x="53" y="42"/>
                    </a:lnTo>
                    <a:lnTo>
                      <a:pt x="53" y="40"/>
                    </a:lnTo>
                    <a:lnTo>
                      <a:pt x="53" y="38"/>
                    </a:lnTo>
                    <a:lnTo>
                      <a:pt x="53" y="35"/>
                    </a:lnTo>
                    <a:lnTo>
                      <a:pt x="53" y="33"/>
                    </a:lnTo>
                    <a:lnTo>
                      <a:pt x="52" y="31"/>
                    </a:lnTo>
                    <a:lnTo>
                      <a:pt x="52" y="29"/>
                    </a:lnTo>
                    <a:lnTo>
                      <a:pt x="52" y="26"/>
                    </a:lnTo>
                    <a:lnTo>
                      <a:pt x="51" y="25"/>
                    </a:lnTo>
                    <a:lnTo>
                      <a:pt x="51" y="22"/>
                    </a:lnTo>
                    <a:lnTo>
                      <a:pt x="51" y="20"/>
                    </a:lnTo>
                    <a:lnTo>
                      <a:pt x="49" y="18"/>
                    </a:lnTo>
                    <a:lnTo>
                      <a:pt x="49" y="16"/>
                    </a:lnTo>
                    <a:lnTo>
                      <a:pt x="48" y="14"/>
                    </a:lnTo>
                    <a:lnTo>
                      <a:pt x="48" y="12"/>
                    </a:lnTo>
                    <a:lnTo>
                      <a:pt x="47" y="11"/>
                    </a:lnTo>
                    <a:lnTo>
                      <a:pt x="46" y="9"/>
                    </a:lnTo>
                    <a:lnTo>
                      <a:pt x="46" y="7"/>
                    </a:lnTo>
                    <a:lnTo>
                      <a:pt x="44" y="5"/>
                    </a:lnTo>
                    <a:lnTo>
                      <a:pt x="43" y="5"/>
                    </a:lnTo>
                    <a:lnTo>
                      <a:pt x="42" y="4"/>
                    </a:lnTo>
                    <a:lnTo>
                      <a:pt x="40" y="3"/>
                    </a:lnTo>
                    <a:lnTo>
                      <a:pt x="39" y="3"/>
                    </a:lnTo>
                    <a:lnTo>
                      <a:pt x="38" y="1"/>
                    </a:lnTo>
                    <a:lnTo>
                      <a:pt x="36" y="1"/>
                    </a:lnTo>
                    <a:lnTo>
                      <a:pt x="35" y="1"/>
                    </a:lnTo>
                    <a:lnTo>
                      <a:pt x="34" y="0"/>
                    </a:lnTo>
                    <a:lnTo>
                      <a:pt x="33" y="0"/>
                    </a:lnTo>
                    <a:lnTo>
                      <a:pt x="31" y="0"/>
                    </a:lnTo>
                    <a:lnTo>
                      <a:pt x="30" y="0"/>
                    </a:lnTo>
                    <a:lnTo>
                      <a:pt x="27" y="0"/>
                    </a:lnTo>
                    <a:lnTo>
                      <a:pt x="26" y="0"/>
                    </a:lnTo>
                    <a:lnTo>
                      <a:pt x="25" y="0"/>
                    </a:lnTo>
                    <a:lnTo>
                      <a:pt x="23" y="0"/>
                    </a:lnTo>
                    <a:lnTo>
                      <a:pt x="22" y="0"/>
                    </a:lnTo>
                    <a:lnTo>
                      <a:pt x="20" y="0"/>
                    </a:lnTo>
                    <a:lnTo>
                      <a:pt x="18" y="1"/>
                    </a:lnTo>
                    <a:lnTo>
                      <a:pt x="17" y="1"/>
                    </a:lnTo>
                    <a:lnTo>
                      <a:pt x="16" y="1"/>
                    </a:lnTo>
                    <a:lnTo>
                      <a:pt x="14" y="3"/>
                    </a:lnTo>
                    <a:lnTo>
                      <a:pt x="13" y="4"/>
                    </a:lnTo>
                    <a:lnTo>
                      <a:pt x="12" y="4"/>
                    </a:lnTo>
                    <a:lnTo>
                      <a:pt x="10" y="5"/>
                    </a:lnTo>
                    <a:lnTo>
                      <a:pt x="9" y="7"/>
                    </a:lnTo>
                    <a:lnTo>
                      <a:pt x="8" y="8"/>
                    </a:lnTo>
                    <a:lnTo>
                      <a:pt x="8" y="9"/>
                    </a:lnTo>
                    <a:lnTo>
                      <a:pt x="7" y="11"/>
                    </a:lnTo>
                    <a:lnTo>
                      <a:pt x="7" y="12"/>
                    </a:lnTo>
                    <a:lnTo>
                      <a:pt x="5" y="1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83" name="Freeform 34"/>
              <p:cNvSpPr>
                <a:spLocks/>
              </p:cNvSpPr>
              <p:nvPr/>
            </p:nvSpPr>
            <p:spPr bwMode="auto">
              <a:xfrm>
                <a:off x="1764" y="1528"/>
                <a:ext cx="54" cy="73"/>
              </a:xfrm>
              <a:custGeom>
                <a:avLst/>
                <a:gdLst>
                  <a:gd name="T0" fmla="*/ 7 w 54"/>
                  <a:gd name="T1" fmla="*/ 11 h 73"/>
                  <a:gd name="T2" fmla="*/ 6 w 54"/>
                  <a:gd name="T3" fmla="*/ 15 h 73"/>
                  <a:gd name="T4" fmla="*/ 3 w 54"/>
                  <a:gd name="T5" fmla="*/ 18 h 73"/>
                  <a:gd name="T6" fmla="*/ 3 w 54"/>
                  <a:gd name="T7" fmla="*/ 22 h 73"/>
                  <a:gd name="T8" fmla="*/ 2 w 54"/>
                  <a:gd name="T9" fmla="*/ 25 h 73"/>
                  <a:gd name="T10" fmla="*/ 0 w 54"/>
                  <a:gd name="T11" fmla="*/ 29 h 73"/>
                  <a:gd name="T12" fmla="*/ 0 w 54"/>
                  <a:gd name="T13" fmla="*/ 34 h 73"/>
                  <a:gd name="T14" fmla="*/ 0 w 54"/>
                  <a:gd name="T15" fmla="*/ 38 h 73"/>
                  <a:gd name="T16" fmla="*/ 0 w 54"/>
                  <a:gd name="T17" fmla="*/ 42 h 73"/>
                  <a:gd name="T18" fmla="*/ 0 w 54"/>
                  <a:gd name="T19" fmla="*/ 46 h 73"/>
                  <a:gd name="T20" fmla="*/ 0 w 54"/>
                  <a:gd name="T21" fmla="*/ 50 h 73"/>
                  <a:gd name="T22" fmla="*/ 0 w 54"/>
                  <a:gd name="T23" fmla="*/ 54 h 73"/>
                  <a:gd name="T24" fmla="*/ 0 w 54"/>
                  <a:gd name="T25" fmla="*/ 57 h 73"/>
                  <a:gd name="T26" fmla="*/ 0 w 54"/>
                  <a:gd name="T27" fmla="*/ 61 h 73"/>
                  <a:gd name="T28" fmla="*/ 0 w 54"/>
                  <a:gd name="T29" fmla="*/ 65 h 73"/>
                  <a:gd name="T30" fmla="*/ 0 w 54"/>
                  <a:gd name="T31" fmla="*/ 69 h 73"/>
                  <a:gd name="T32" fmla="*/ 2 w 54"/>
                  <a:gd name="T33" fmla="*/ 72 h 73"/>
                  <a:gd name="T34" fmla="*/ 4 w 54"/>
                  <a:gd name="T35" fmla="*/ 73 h 73"/>
                  <a:gd name="T36" fmla="*/ 8 w 54"/>
                  <a:gd name="T37" fmla="*/ 73 h 73"/>
                  <a:gd name="T38" fmla="*/ 11 w 54"/>
                  <a:gd name="T39" fmla="*/ 73 h 73"/>
                  <a:gd name="T40" fmla="*/ 15 w 54"/>
                  <a:gd name="T41" fmla="*/ 73 h 73"/>
                  <a:gd name="T42" fmla="*/ 17 w 54"/>
                  <a:gd name="T43" fmla="*/ 73 h 73"/>
                  <a:gd name="T44" fmla="*/ 21 w 54"/>
                  <a:gd name="T45" fmla="*/ 73 h 73"/>
                  <a:gd name="T46" fmla="*/ 24 w 54"/>
                  <a:gd name="T47" fmla="*/ 73 h 73"/>
                  <a:gd name="T48" fmla="*/ 28 w 54"/>
                  <a:gd name="T49" fmla="*/ 73 h 73"/>
                  <a:gd name="T50" fmla="*/ 31 w 54"/>
                  <a:gd name="T51" fmla="*/ 73 h 73"/>
                  <a:gd name="T52" fmla="*/ 34 w 54"/>
                  <a:gd name="T53" fmla="*/ 72 h 73"/>
                  <a:gd name="T54" fmla="*/ 38 w 54"/>
                  <a:gd name="T55" fmla="*/ 72 h 73"/>
                  <a:gd name="T56" fmla="*/ 41 w 54"/>
                  <a:gd name="T57" fmla="*/ 72 h 73"/>
                  <a:gd name="T58" fmla="*/ 44 w 54"/>
                  <a:gd name="T59" fmla="*/ 72 h 73"/>
                  <a:gd name="T60" fmla="*/ 48 w 54"/>
                  <a:gd name="T61" fmla="*/ 72 h 73"/>
                  <a:gd name="T62" fmla="*/ 51 w 54"/>
                  <a:gd name="T63" fmla="*/ 72 h 73"/>
                  <a:gd name="T64" fmla="*/ 52 w 54"/>
                  <a:gd name="T65" fmla="*/ 69 h 73"/>
                  <a:gd name="T66" fmla="*/ 52 w 54"/>
                  <a:gd name="T67" fmla="*/ 64 h 73"/>
                  <a:gd name="T68" fmla="*/ 52 w 54"/>
                  <a:gd name="T69" fmla="*/ 60 h 73"/>
                  <a:gd name="T70" fmla="*/ 54 w 54"/>
                  <a:gd name="T71" fmla="*/ 55 h 73"/>
                  <a:gd name="T72" fmla="*/ 54 w 54"/>
                  <a:gd name="T73" fmla="*/ 50 h 73"/>
                  <a:gd name="T74" fmla="*/ 54 w 54"/>
                  <a:gd name="T75" fmla="*/ 44 h 73"/>
                  <a:gd name="T76" fmla="*/ 54 w 54"/>
                  <a:gd name="T77" fmla="*/ 39 h 73"/>
                  <a:gd name="T78" fmla="*/ 54 w 54"/>
                  <a:gd name="T79" fmla="*/ 34 h 73"/>
                  <a:gd name="T80" fmla="*/ 54 w 54"/>
                  <a:gd name="T81" fmla="*/ 30 h 73"/>
                  <a:gd name="T82" fmla="*/ 52 w 54"/>
                  <a:gd name="T83" fmla="*/ 25 h 73"/>
                  <a:gd name="T84" fmla="*/ 52 w 54"/>
                  <a:gd name="T85" fmla="*/ 20 h 73"/>
                  <a:gd name="T86" fmla="*/ 51 w 54"/>
                  <a:gd name="T87" fmla="*/ 16 h 73"/>
                  <a:gd name="T88" fmla="*/ 48 w 54"/>
                  <a:gd name="T89" fmla="*/ 12 h 73"/>
                  <a:gd name="T90" fmla="*/ 46 w 54"/>
                  <a:gd name="T91" fmla="*/ 8 h 73"/>
                  <a:gd name="T92" fmla="*/ 43 w 54"/>
                  <a:gd name="T93" fmla="*/ 5 h 73"/>
                  <a:gd name="T94" fmla="*/ 39 w 54"/>
                  <a:gd name="T95" fmla="*/ 3 h 73"/>
                  <a:gd name="T96" fmla="*/ 37 w 54"/>
                  <a:gd name="T97" fmla="*/ 0 h 73"/>
                  <a:gd name="T98" fmla="*/ 34 w 54"/>
                  <a:gd name="T99" fmla="*/ 0 h 73"/>
                  <a:gd name="T100" fmla="*/ 31 w 54"/>
                  <a:gd name="T101" fmla="*/ 0 h 73"/>
                  <a:gd name="T102" fmla="*/ 29 w 54"/>
                  <a:gd name="T103" fmla="*/ 0 h 73"/>
                  <a:gd name="T104" fmla="*/ 26 w 54"/>
                  <a:gd name="T105" fmla="*/ 0 h 73"/>
                  <a:gd name="T106" fmla="*/ 24 w 54"/>
                  <a:gd name="T107" fmla="*/ 0 h 73"/>
                  <a:gd name="T108" fmla="*/ 21 w 54"/>
                  <a:gd name="T109" fmla="*/ 2 h 73"/>
                  <a:gd name="T110" fmla="*/ 20 w 54"/>
                  <a:gd name="T111" fmla="*/ 3 h 73"/>
                  <a:gd name="T112" fmla="*/ 17 w 54"/>
                  <a:gd name="T113" fmla="*/ 3 h 73"/>
                  <a:gd name="T114" fmla="*/ 15 w 54"/>
                  <a:gd name="T115" fmla="*/ 4 h 73"/>
                  <a:gd name="T116" fmla="*/ 12 w 54"/>
                  <a:gd name="T117" fmla="*/ 7 h 73"/>
                  <a:gd name="T118" fmla="*/ 11 w 54"/>
                  <a:gd name="T119" fmla="*/ 8 h 73"/>
                  <a:gd name="T120" fmla="*/ 9 w 54"/>
                  <a:gd name="T121" fmla="*/ 9 h 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4" h="73">
                    <a:moveTo>
                      <a:pt x="8" y="9"/>
                    </a:moveTo>
                    <a:lnTo>
                      <a:pt x="7" y="11"/>
                    </a:lnTo>
                    <a:lnTo>
                      <a:pt x="6" y="13"/>
                    </a:lnTo>
                    <a:lnTo>
                      <a:pt x="6" y="15"/>
                    </a:lnTo>
                    <a:lnTo>
                      <a:pt x="4" y="16"/>
                    </a:lnTo>
                    <a:lnTo>
                      <a:pt x="3" y="18"/>
                    </a:lnTo>
                    <a:lnTo>
                      <a:pt x="3" y="20"/>
                    </a:lnTo>
                    <a:lnTo>
                      <a:pt x="3" y="22"/>
                    </a:lnTo>
                    <a:lnTo>
                      <a:pt x="2" y="24"/>
                    </a:lnTo>
                    <a:lnTo>
                      <a:pt x="2" y="25"/>
                    </a:lnTo>
                    <a:lnTo>
                      <a:pt x="2" y="28"/>
                    </a:lnTo>
                    <a:lnTo>
                      <a:pt x="0" y="29"/>
                    </a:lnTo>
                    <a:lnTo>
                      <a:pt x="0" y="31"/>
                    </a:lnTo>
                    <a:lnTo>
                      <a:pt x="0" y="34"/>
                    </a:lnTo>
                    <a:lnTo>
                      <a:pt x="0" y="35"/>
                    </a:lnTo>
                    <a:lnTo>
                      <a:pt x="0" y="38"/>
                    </a:lnTo>
                    <a:lnTo>
                      <a:pt x="0" y="39"/>
                    </a:lnTo>
                    <a:lnTo>
                      <a:pt x="0" y="42"/>
                    </a:lnTo>
                    <a:lnTo>
                      <a:pt x="0" y="43"/>
                    </a:lnTo>
                    <a:lnTo>
                      <a:pt x="0" y="46"/>
                    </a:lnTo>
                    <a:lnTo>
                      <a:pt x="0" y="48"/>
                    </a:lnTo>
                    <a:lnTo>
                      <a:pt x="0" y="50"/>
                    </a:lnTo>
                    <a:lnTo>
                      <a:pt x="0" y="52"/>
                    </a:lnTo>
                    <a:lnTo>
                      <a:pt x="0" y="54"/>
                    </a:lnTo>
                    <a:lnTo>
                      <a:pt x="0" y="56"/>
                    </a:lnTo>
                    <a:lnTo>
                      <a:pt x="0" y="57"/>
                    </a:lnTo>
                    <a:lnTo>
                      <a:pt x="0" y="60"/>
                    </a:lnTo>
                    <a:lnTo>
                      <a:pt x="0" y="61"/>
                    </a:lnTo>
                    <a:lnTo>
                      <a:pt x="0" y="64"/>
                    </a:lnTo>
                    <a:lnTo>
                      <a:pt x="0" y="65"/>
                    </a:lnTo>
                    <a:lnTo>
                      <a:pt x="0" y="68"/>
                    </a:lnTo>
                    <a:lnTo>
                      <a:pt x="0" y="69"/>
                    </a:lnTo>
                    <a:lnTo>
                      <a:pt x="0" y="72"/>
                    </a:lnTo>
                    <a:lnTo>
                      <a:pt x="2" y="72"/>
                    </a:lnTo>
                    <a:lnTo>
                      <a:pt x="3" y="72"/>
                    </a:lnTo>
                    <a:lnTo>
                      <a:pt x="4" y="73"/>
                    </a:lnTo>
                    <a:lnTo>
                      <a:pt x="7" y="73"/>
                    </a:lnTo>
                    <a:lnTo>
                      <a:pt x="8" y="73"/>
                    </a:lnTo>
                    <a:lnTo>
                      <a:pt x="9" y="73"/>
                    </a:lnTo>
                    <a:lnTo>
                      <a:pt x="11" y="73"/>
                    </a:lnTo>
                    <a:lnTo>
                      <a:pt x="13" y="73"/>
                    </a:lnTo>
                    <a:lnTo>
                      <a:pt x="15" y="73"/>
                    </a:lnTo>
                    <a:lnTo>
                      <a:pt x="16" y="73"/>
                    </a:lnTo>
                    <a:lnTo>
                      <a:pt x="17" y="73"/>
                    </a:lnTo>
                    <a:lnTo>
                      <a:pt x="20" y="73"/>
                    </a:lnTo>
                    <a:lnTo>
                      <a:pt x="21" y="73"/>
                    </a:lnTo>
                    <a:lnTo>
                      <a:pt x="22" y="73"/>
                    </a:lnTo>
                    <a:lnTo>
                      <a:pt x="24" y="73"/>
                    </a:lnTo>
                    <a:lnTo>
                      <a:pt x="26" y="73"/>
                    </a:lnTo>
                    <a:lnTo>
                      <a:pt x="28" y="73"/>
                    </a:lnTo>
                    <a:lnTo>
                      <a:pt x="29" y="73"/>
                    </a:lnTo>
                    <a:lnTo>
                      <a:pt x="31" y="73"/>
                    </a:lnTo>
                    <a:lnTo>
                      <a:pt x="33" y="72"/>
                    </a:lnTo>
                    <a:lnTo>
                      <a:pt x="34" y="72"/>
                    </a:lnTo>
                    <a:lnTo>
                      <a:pt x="37" y="72"/>
                    </a:lnTo>
                    <a:lnTo>
                      <a:pt x="38" y="72"/>
                    </a:lnTo>
                    <a:lnTo>
                      <a:pt x="39" y="72"/>
                    </a:lnTo>
                    <a:lnTo>
                      <a:pt x="41" y="72"/>
                    </a:lnTo>
                    <a:lnTo>
                      <a:pt x="43" y="72"/>
                    </a:lnTo>
                    <a:lnTo>
                      <a:pt x="44" y="72"/>
                    </a:lnTo>
                    <a:lnTo>
                      <a:pt x="46" y="72"/>
                    </a:lnTo>
                    <a:lnTo>
                      <a:pt x="48" y="72"/>
                    </a:lnTo>
                    <a:lnTo>
                      <a:pt x="50" y="72"/>
                    </a:lnTo>
                    <a:lnTo>
                      <a:pt x="51" y="72"/>
                    </a:lnTo>
                    <a:lnTo>
                      <a:pt x="52" y="72"/>
                    </a:lnTo>
                    <a:lnTo>
                      <a:pt x="52" y="69"/>
                    </a:lnTo>
                    <a:lnTo>
                      <a:pt x="52" y="66"/>
                    </a:lnTo>
                    <a:lnTo>
                      <a:pt x="52" y="64"/>
                    </a:lnTo>
                    <a:lnTo>
                      <a:pt x="52" y="61"/>
                    </a:lnTo>
                    <a:lnTo>
                      <a:pt x="52" y="60"/>
                    </a:lnTo>
                    <a:lnTo>
                      <a:pt x="52" y="57"/>
                    </a:lnTo>
                    <a:lnTo>
                      <a:pt x="54" y="55"/>
                    </a:lnTo>
                    <a:lnTo>
                      <a:pt x="54" y="52"/>
                    </a:lnTo>
                    <a:lnTo>
                      <a:pt x="54" y="50"/>
                    </a:lnTo>
                    <a:lnTo>
                      <a:pt x="54" y="47"/>
                    </a:lnTo>
                    <a:lnTo>
                      <a:pt x="54" y="44"/>
                    </a:lnTo>
                    <a:lnTo>
                      <a:pt x="54" y="42"/>
                    </a:lnTo>
                    <a:lnTo>
                      <a:pt x="54" y="39"/>
                    </a:lnTo>
                    <a:lnTo>
                      <a:pt x="54" y="37"/>
                    </a:lnTo>
                    <a:lnTo>
                      <a:pt x="54" y="34"/>
                    </a:lnTo>
                    <a:lnTo>
                      <a:pt x="54" y="31"/>
                    </a:lnTo>
                    <a:lnTo>
                      <a:pt x="54" y="30"/>
                    </a:lnTo>
                    <a:lnTo>
                      <a:pt x="54" y="28"/>
                    </a:lnTo>
                    <a:lnTo>
                      <a:pt x="52" y="25"/>
                    </a:lnTo>
                    <a:lnTo>
                      <a:pt x="52" y="22"/>
                    </a:lnTo>
                    <a:lnTo>
                      <a:pt x="52" y="20"/>
                    </a:lnTo>
                    <a:lnTo>
                      <a:pt x="51" y="18"/>
                    </a:lnTo>
                    <a:lnTo>
                      <a:pt x="51" y="16"/>
                    </a:lnTo>
                    <a:lnTo>
                      <a:pt x="50" y="15"/>
                    </a:lnTo>
                    <a:lnTo>
                      <a:pt x="48" y="12"/>
                    </a:lnTo>
                    <a:lnTo>
                      <a:pt x="47" y="11"/>
                    </a:lnTo>
                    <a:lnTo>
                      <a:pt x="46" y="8"/>
                    </a:lnTo>
                    <a:lnTo>
                      <a:pt x="44" y="7"/>
                    </a:lnTo>
                    <a:lnTo>
                      <a:pt x="43" y="5"/>
                    </a:lnTo>
                    <a:lnTo>
                      <a:pt x="42" y="4"/>
                    </a:lnTo>
                    <a:lnTo>
                      <a:pt x="39" y="3"/>
                    </a:lnTo>
                    <a:lnTo>
                      <a:pt x="37" y="2"/>
                    </a:lnTo>
                    <a:lnTo>
                      <a:pt x="37" y="0"/>
                    </a:lnTo>
                    <a:lnTo>
                      <a:pt x="35" y="0"/>
                    </a:lnTo>
                    <a:lnTo>
                      <a:pt x="34" y="0"/>
                    </a:lnTo>
                    <a:lnTo>
                      <a:pt x="33" y="0"/>
                    </a:lnTo>
                    <a:lnTo>
                      <a:pt x="31" y="0"/>
                    </a:lnTo>
                    <a:lnTo>
                      <a:pt x="30" y="0"/>
                    </a:lnTo>
                    <a:lnTo>
                      <a:pt x="29" y="0"/>
                    </a:lnTo>
                    <a:lnTo>
                      <a:pt x="28" y="0"/>
                    </a:lnTo>
                    <a:lnTo>
                      <a:pt x="26" y="0"/>
                    </a:lnTo>
                    <a:lnTo>
                      <a:pt x="25" y="0"/>
                    </a:lnTo>
                    <a:lnTo>
                      <a:pt x="24" y="0"/>
                    </a:lnTo>
                    <a:lnTo>
                      <a:pt x="22" y="2"/>
                    </a:lnTo>
                    <a:lnTo>
                      <a:pt x="21" y="2"/>
                    </a:lnTo>
                    <a:lnTo>
                      <a:pt x="20" y="2"/>
                    </a:lnTo>
                    <a:lnTo>
                      <a:pt x="20" y="3"/>
                    </a:lnTo>
                    <a:lnTo>
                      <a:pt x="19" y="3"/>
                    </a:lnTo>
                    <a:lnTo>
                      <a:pt x="17" y="3"/>
                    </a:lnTo>
                    <a:lnTo>
                      <a:pt x="16" y="4"/>
                    </a:lnTo>
                    <a:lnTo>
                      <a:pt x="15" y="4"/>
                    </a:lnTo>
                    <a:lnTo>
                      <a:pt x="13" y="5"/>
                    </a:lnTo>
                    <a:lnTo>
                      <a:pt x="12" y="7"/>
                    </a:lnTo>
                    <a:lnTo>
                      <a:pt x="11" y="7"/>
                    </a:lnTo>
                    <a:lnTo>
                      <a:pt x="11" y="8"/>
                    </a:lnTo>
                    <a:lnTo>
                      <a:pt x="9" y="8"/>
                    </a:lnTo>
                    <a:lnTo>
                      <a:pt x="9" y="9"/>
                    </a:lnTo>
                    <a:lnTo>
                      <a:pt x="8" y="9"/>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84" name="Freeform 35"/>
              <p:cNvSpPr>
                <a:spLocks/>
              </p:cNvSpPr>
              <p:nvPr/>
            </p:nvSpPr>
            <p:spPr bwMode="auto">
              <a:xfrm>
                <a:off x="1764" y="1528"/>
                <a:ext cx="54" cy="73"/>
              </a:xfrm>
              <a:custGeom>
                <a:avLst/>
                <a:gdLst>
                  <a:gd name="T0" fmla="*/ 7 w 54"/>
                  <a:gd name="T1" fmla="*/ 11 h 73"/>
                  <a:gd name="T2" fmla="*/ 6 w 54"/>
                  <a:gd name="T3" fmla="*/ 15 h 73"/>
                  <a:gd name="T4" fmla="*/ 3 w 54"/>
                  <a:gd name="T5" fmla="*/ 18 h 73"/>
                  <a:gd name="T6" fmla="*/ 3 w 54"/>
                  <a:gd name="T7" fmla="*/ 22 h 73"/>
                  <a:gd name="T8" fmla="*/ 2 w 54"/>
                  <a:gd name="T9" fmla="*/ 25 h 73"/>
                  <a:gd name="T10" fmla="*/ 0 w 54"/>
                  <a:gd name="T11" fmla="*/ 29 h 73"/>
                  <a:gd name="T12" fmla="*/ 0 w 54"/>
                  <a:gd name="T13" fmla="*/ 34 h 73"/>
                  <a:gd name="T14" fmla="*/ 0 w 54"/>
                  <a:gd name="T15" fmla="*/ 38 h 73"/>
                  <a:gd name="T16" fmla="*/ 0 w 54"/>
                  <a:gd name="T17" fmla="*/ 42 h 73"/>
                  <a:gd name="T18" fmla="*/ 0 w 54"/>
                  <a:gd name="T19" fmla="*/ 46 h 73"/>
                  <a:gd name="T20" fmla="*/ 0 w 54"/>
                  <a:gd name="T21" fmla="*/ 50 h 73"/>
                  <a:gd name="T22" fmla="*/ 0 w 54"/>
                  <a:gd name="T23" fmla="*/ 54 h 73"/>
                  <a:gd name="T24" fmla="*/ 0 w 54"/>
                  <a:gd name="T25" fmla="*/ 57 h 73"/>
                  <a:gd name="T26" fmla="*/ 0 w 54"/>
                  <a:gd name="T27" fmla="*/ 61 h 73"/>
                  <a:gd name="T28" fmla="*/ 0 w 54"/>
                  <a:gd name="T29" fmla="*/ 65 h 73"/>
                  <a:gd name="T30" fmla="*/ 0 w 54"/>
                  <a:gd name="T31" fmla="*/ 69 h 73"/>
                  <a:gd name="T32" fmla="*/ 2 w 54"/>
                  <a:gd name="T33" fmla="*/ 72 h 73"/>
                  <a:gd name="T34" fmla="*/ 4 w 54"/>
                  <a:gd name="T35" fmla="*/ 73 h 73"/>
                  <a:gd name="T36" fmla="*/ 8 w 54"/>
                  <a:gd name="T37" fmla="*/ 73 h 73"/>
                  <a:gd name="T38" fmla="*/ 11 w 54"/>
                  <a:gd name="T39" fmla="*/ 73 h 73"/>
                  <a:gd name="T40" fmla="*/ 15 w 54"/>
                  <a:gd name="T41" fmla="*/ 73 h 73"/>
                  <a:gd name="T42" fmla="*/ 17 w 54"/>
                  <a:gd name="T43" fmla="*/ 73 h 73"/>
                  <a:gd name="T44" fmla="*/ 21 w 54"/>
                  <a:gd name="T45" fmla="*/ 73 h 73"/>
                  <a:gd name="T46" fmla="*/ 24 w 54"/>
                  <a:gd name="T47" fmla="*/ 73 h 73"/>
                  <a:gd name="T48" fmla="*/ 28 w 54"/>
                  <a:gd name="T49" fmla="*/ 73 h 73"/>
                  <a:gd name="T50" fmla="*/ 31 w 54"/>
                  <a:gd name="T51" fmla="*/ 73 h 73"/>
                  <a:gd name="T52" fmla="*/ 34 w 54"/>
                  <a:gd name="T53" fmla="*/ 72 h 73"/>
                  <a:gd name="T54" fmla="*/ 38 w 54"/>
                  <a:gd name="T55" fmla="*/ 72 h 73"/>
                  <a:gd name="T56" fmla="*/ 41 w 54"/>
                  <a:gd name="T57" fmla="*/ 72 h 73"/>
                  <a:gd name="T58" fmla="*/ 44 w 54"/>
                  <a:gd name="T59" fmla="*/ 72 h 73"/>
                  <a:gd name="T60" fmla="*/ 48 w 54"/>
                  <a:gd name="T61" fmla="*/ 72 h 73"/>
                  <a:gd name="T62" fmla="*/ 51 w 54"/>
                  <a:gd name="T63" fmla="*/ 72 h 73"/>
                  <a:gd name="T64" fmla="*/ 52 w 54"/>
                  <a:gd name="T65" fmla="*/ 69 h 73"/>
                  <a:gd name="T66" fmla="*/ 52 w 54"/>
                  <a:gd name="T67" fmla="*/ 64 h 73"/>
                  <a:gd name="T68" fmla="*/ 52 w 54"/>
                  <a:gd name="T69" fmla="*/ 60 h 73"/>
                  <a:gd name="T70" fmla="*/ 54 w 54"/>
                  <a:gd name="T71" fmla="*/ 55 h 73"/>
                  <a:gd name="T72" fmla="*/ 54 w 54"/>
                  <a:gd name="T73" fmla="*/ 50 h 73"/>
                  <a:gd name="T74" fmla="*/ 54 w 54"/>
                  <a:gd name="T75" fmla="*/ 44 h 73"/>
                  <a:gd name="T76" fmla="*/ 54 w 54"/>
                  <a:gd name="T77" fmla="*/ 39 h 73"/>
                  <a:gd name="T78" fmla="*/ 54 w 54"/>
                  <a:gd name="T79" fmla="*/ 34 h 73"/>
                  <a:gd name="T80" fmla="*/ 54 w 54"/>
                  <a:gd name="T81" fmla="*/ 30 h 73"/>
                  <a:gd name="T82" fmla="*/ 52 w 54"/>
                  <a:gd name="T83" fmla="*/ 25 h 73"/>
                  <a:gd name="T84" fmla="*/ 52 w 54"/>
                  <a:gd name="T85" fmla="*/ 20 h 73"/>
                  <a:gd name="T86" fmla="*/ 51 w 54"/>
                  <a:gd name="T87" fmla="*/ 16 h 73"/>
                  <a:gd name="T88" fmla="*/ 48 w 54"/>
                  <a:gd name="T89" fmla="*/ 12 h 73"/>
                  <a:gd name="T90" fmla="*/ 46 w 54"/>
                  <a:gd name="T91" fmla="*/ 8 h 73"/>
                  <a:gd name="T92" fmla="*/ 43 w 54"/>
                  <a:gd name="T93" fmla="*/ 5 h 73"/>
                  <a:gd name="T94" fmla="*/ 39 w 54"/>
                  <a:gd name="T95" fmla="*/ 3 h 73"/>
                  <a:gd name="T96" fmla="*/ 37 w 54"/>
                  <a:gd name="T97" fmla="*/ 0 h 73"/>
                  <a:gd name="T98" fmla="*/ 34 w 54"/>
                  <a:gd name="T99" fmla="*/ 0 h 73"/>
                  <a:gd name="T100" fmla="*/ 31 w 54"/>
                  <a:gd name="T101" fmla="*/ 0 h 73"/>
                  <a:gd name="T102" fmla="*/ 29 w 54"/>
                  <a:gd name="T103" fmla="*/ 0 h 73"/>
                  <a:gd name="T104" fmla="*/ 26 w 54"/>
                  <a:gd name="T105" fmla="*/ 0 h 73"/>
                  <a:gd name="T106" fmla="*/ 24 w 54"/>
                  <a:gd name="T107" fmla="*/ 0 h 73"/>
                  <a:gd name="T108" fmla="*/ 21 w 54"/>
                  <a:gd name="T109" fmla="*/ 2 h 73"/>
                  <a:gd name="T110" fmla="*/ 20 w 54"/>
                  <a:gd name="T111" fmla="*/ 3 h 73"/>
                  <a:gd name="T112" fmla="*/ 17 w 54"/>
                  <a:gd name="T113" fmla="*/ 3 h 73"/>
                  <a:gd name="T114" fmla="*/ 15 w 54"/>
                  <a:gd name="T115" fmla="*/ 4 h 73"/>
                  <a:gd name="T116" fmla="*/ 12 w 54"/>
                  <a:gd name="T117" fmla="*/ 7 h 73"/>
                  <a:gd name="T118" fmla="*/ 11 w 54"/>
                  <a:gd name="T119" fmla="*/ 8 h 73"/>
                  <a:gd name="T120" fmla="*/ 9 w 54"/>
                  <a:gd name="T121" fmla="*/ 9 h 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4" h="73">
                    <a:moveTo>
                      <a:pt x="8" y="9"/>
                    </a:moveTo>
                    <a:lnTo>
                      <a:pt x="7" y="11"/>
                    </a:lnTo>
                    <a:lnTo>
                      <a:pt x="6" y="13"/>
                    </a:lnTo>
                    <a:lnTo>
                      <a:pt x="6" y="15"/>
                    </a:lnTo>
                    <a:lnTo>
                      <a:pt x="4" y="16"/>
                    </a:lnTo>
                    <a:lnTo>
                      <a:pt x="3" y="18"/>
                    </a:lnTo>
                    <a:lnTo>
                      <a:pt x="3" y="20"/>
                    </a:lnTo>
                    <a:lnTo>
                      <a:pt x="3" y="22"/>
                    </a:lnTo>
                    <a:lnTo>
                      <a:pt x="2" y="24"/>
                    </a:lnTo>
                    <a:lnTo>
                      <a:pt x="2" y="25"/>
                    </a:lnTo>
                    <a:lnTo>
                      <a:pt x="2" y="28"/>
                    </a:lnTo>
                    <a:lnTo>
                      <a:pt x="0" y="29"/>
                    </a:lnTo>
                    <a:lnTo>
                      <a:pt x="0" y="31"/>
                    </a:lnTo>
                    <a:lnTo>
                      <a:pt x="0" y="34"/>
                    </a:lnTo>
                    <a:lnTo>
                      <a:pt x="0" y="35"/>
                    </a:lnTo>
                    <a:lnTo>
                      <a:pt x="0" y="38"/>
                    </a:lnTo>
                    <a:lnTo>
                      <a:pt x="0" y="39"/>
                    </a:lnTo>
                    <a:lnTo>
                      <a:pt x="0" y="42"/>
                    </a:lnTo>
                    <a:lnTo>
                      <a:pt x="0" y="43"/>
                    </a:lnTo>
                    <a:lnTo>
                      <a:pt x="0" y="46"/>
                    </a:lnTo>
                    <a:lnTo>
                      <a:pt x="0" y="48"/>
                    </a:lnTo>
                    <a:lnTo>
                      <a:pt x="0" y="50"/>
                    </a:lnTo>
                    <a:lnTo>
                      <a:pt x="0" y="52"/>
                    </a:lnTo>
                    <a:lnTo>
                      <a:pt x="0" y="54"/>
                    </a:lnTo>
                    <a:lnTo>
                      <a:pt x="0" y="56"/>
                    </a:lnTo>
                    <a:lnTo>
                      <a:pt x="0" y="57"/>
                    </a:lnTo>
                    <a:lnTo>
                      <a:pt x="0" y="60"/>
                    </a:lnTo>
                    <a:lnTo>
                      <a:pt x="0" y="61"/>
                    </a:lnTo>
                    <a:lnTo>
                      <a:pt x="0" y="64"/>
                    </a:lnTo>
                    <a:lnTo>
                      <a:pt x="0" y="65"/>
                    </a:lnTo>
                    <a:lnTo>
                      <a:pt x="0" y="68"/>
                    </a:lnTo>
                    <a:lnTo>
                      <a:pt x="0" y="69"/>
                    </a:lnTo>
                    <a:lnTo>
                      <a:pt x="0" y="72"/>
                    </a:lnTo>
                    <a:lnTo>
                      <a:pt x="2" y="72"/>
                    </a:lnTo>
                    <a:lnTo>
                      <a:pt x="3" y="72"/>
                    </a:lnTo>
                    <a:lnTo>
                      <a:pt x="4" y="73"/>
                    </a:lnTo>
                    <a:lnTo>
                      <a:pt x="7" y="73"/>
                    </a:lnTo>
                    <a:lnTo>
                      <a:pt x="8" y="73"/>
                    </a:lnTo>
                    <a:lnTo>
                      <a:pt x="9" y="73"/>
                    </a:lnTo>
                    <a:lnTo>
                      <a:pt x="11" y="73"/>
                    </a:lnTo>
                    <a:lnTo>
                      <a:pt x="13" y="73"/>
                    </a:lnTo>
                    <a:lnTo>
                      <a:pt x="15" y="73"/>
                    </a:lnTo>
                    <a:lnTo>
                      <a:pt x="16" y="73"/>
                    </a:lnTo>
                    <a:lnTo>
                      <a:pt x="17" y="73"/>
                    </a:lnTo>
                    <a:lnTo>
                      <a:pt x="20" y="73"/>
                    </a:lnTo>
                    <a:lnTo>
                      <a:pt x="21" y="73"/>
                    </a:lnTo>
                    <a:lnTo>
                      <a:pt x="22" y="73"/>
                    </a:lnTo>
                    <a:lnTo>
                      <a:pt x="24" y="73"/>
                    </a:lnTo>
                    <a:lnTo>
                      <a:pt x="26" y="73"/>
                    </a:lnTo>
                    <a:lnTo>
                      <a:pt x="28" y="73"/>
                    </a:lnTo>
                    <a:lnTo>
                      <a:pt x="29" y="73"/>
                    </a:lnTo>
                    <a:lnTo>
                      <a:pt x="31" y="73"/>
                    </a:lnTo>
                    <a:lnTo>
                      <a:pt x="33" y="72"/>
                    </a:lnTo>
                    <a:lnTo>
                      <a:pt x="34" y="72"/>
                    </a:lnTo>
                    <a:lnTo>
                      <a:pt x="37" y="72"/>
                    </a:lnTo>
                    <a:lnTo>
                      <a:pt x="38" y="72"/>
                    </a:lnTo>
                    <a:lnTo>
                      <a:pt x="39" y="72"/>
                    </a:lnTo>
                    <a:lnTo>
                      <a:pt x="41" y="72"/>
                    </a:lnTo>
                    <a:lnTo>
                      <a:pt x="43" y="72"/>
                    </a:lnTo>
                    <a:lnTo>
                      <a:pt x="44" y="72"/>
                    </a:lnTo>
                    <a:lnTo>
                      <a:pt x="46" y="72"/>
                    </a:lnTo>
                    <a:lnTo>
                      <a:pt x="48" y="72"/>
                    </a:lnTo>
                    <a:lnTo>
                      <a:pt x="50" y="72"/>
                    </a:lnTo>
                    <a:lnTo>
                      <a:pt x="51" y="72"/>
                    </a:lnTo>
                    <a:lnTo>
                      <a:pt x="52" y="72"/>
                    </a:lnTo>
                    <a:lnTo>
                      <a:pt x="52" y="69"/>
                    </a:lnTo>
                    <a:lnTo>
                      <a:pt x="52" y="66"/>
                    </a:lnTo>
                    <a:lnTo>
                      <a:pt x="52" y="64"/>
                    </a:lnTo>
                    <a:lnTo>
                      <a:pt x="52" y="61"/>
                    </a:lnTo>
                    <a:lnTo>
                      <a:pt x="52" y="60"/>
                    </a:lnTo>
                    <a:lnTo>
                      <a:pt x="52" y="57"/>
                    </a:lnTo>
                    <a:lnTo>
                      <a:pt x="54" y="55"/>
                    </a:lnTo>
                    <a:lnTo>
                      <a:pt x="54" y="52"/>
                    </a:lnTo>
                    <a:lnTo>
                      <a:pt x="54" y="50"/>
                    </a:lnTo>
                    <a:lnTo>
                      <a:pt x="54" y="47"/>
                    </a:lnTo>
                    <a:lnTo>
                      <a:pt x="54" y="44"/>
                    </a:lnTo>
                    <a:lnTo>
                      <a:pt x="54" y="42"/>
                    </a:lnTo>
                    <a:lnTo>
                      <a:pt x="54" y="39"/>
                    </a:lnTo>
                    <a:lnTo>
                      <a:pt x="54" y="37"/>
                    </a:lnTo>
                    <a:lnTo>
                      <a:pt x="54" y="34"/>
                    </a:lnTo>
                    <a:lnTo>
                      <a:pt x="54" y="31"/>
                    </a:lnTo>
                    <a:lnTo>
                      <a:pt x="54" y="30"/>
                    </a:lnTo>
                    <a:lnTo>
                      <a:pt x="54" y="28"/>
                    </a:lnTo>
                    <a:lnTo>
                      <a:pt x="52" y="25"/>
                    </a:lnTo>
                    <a:lnTo>
                      <a:pt x="52" y="22"/>
                    </a:lnTo>
                    <a:lnTo>
                      <a:pt x="52" y="20"/>
                    </a:lnTo>
                    <a:lnTo>
                      <a:pt x="51" y="18"/>
                    </a:lnTo>
                    <a:lnTo>
                      <a:pt x="51" y="16"/>
                    </a:lnTo>
                    <a:lnTo>
                      <a:pt x="50" y="15"/>
                    </a:lnTo>
                    <a:lnTo>
                      <a:pt x="48" y="12"/>
                    </a:lnTo>
                    <a:lnTo>
                      <a:pt x="47" y="11"/>
                    </a:lnTo>
                    <a:lnTo>
                      <a:pt x="46" y="8"/>
                    </a:lnTo>
                    <a:lnTo>
                      <a:pt x="44" y="7"/>
                    </a:lnTo>
                    <a:lnTo>
                      <a:pt x="43" y="5"/>
                    </a:lnTo>
                    <a:lnTo>
                      <a:pt x="42" y="4"/>
                    </a:lnTo>
                    <a:lnTo>
                      <a:pt x="39" y="3"/>
                    </a:lnTo>
                    <a:lnTo>
                      <a:pt x="37" y="2"/>
                    </a:lnTo>
                    <a:lnTo>
                      <a:pt x="37" y="0"/>
                    </a:lnTo>
                    <a:lnTo>
                      <a:pt x="35" y="0"/>
                    </a:lnTo>
                    <a:lnTo>
                      <a:pt x="34" y="0"/>
                    </a:lnTo>
                    <a:lnTo>
                      <a:pt x="33" y="0"/>
                    </a:lnTo>
                    <a:lnTo>
                      <a:pt x="31" y="0"/>
                    </a:lnTo>
                    <a:lnTo>
                      <a:pt x="30" y="0"/>
                    </a:lnTo>
                    <a:lnTo>
                      <a:pt x="29" y="0"/>
                    </a:lnTo>
                    <a:lnTo>
                      <a:pt x="28" y="0"/>
                    </a:lnTo>
                    <a:lnTo>
                      <a:pt x="26" y="0"/>
                    </a:lnTo>
                    <a:lnTo>
                      <a:pt x="25" y="0"/>
                    </a:lnTo>
                    <a:lnTo>
                      <a:pt x="24" y="0"/>
                    </a:lnTo>
                    <a:lnTo>
                      <a:pt x="22" y="2"/>
                    </a:lnTo>
                    <a:lnTo>
                      <a:pt x="21" y="2"/>
                    </a:lnTo>
                    <a:lnTo>
                      <a:pt x="20" y="2"/>
                    </a:lnTo>
                    <a:lnTo>
                      <a:pt x="20" y="3"/>
                    </a:lnTo>
                    <a:lnTo>
                      <a:pt x="19" y="3"/>
                    </a:lnTo>
                    <a:lnTo>
                      <a:pt x="17" y="3"/>
                    </a:lnTo>
                    <a:lnTo>
                      <a:pt x="16" y="4"/>
                    </a:lnTo>
                    <a:lnTo>
                      <a:pt x="15" y="4"/>
                    </a:lnTo>
                    <a:lnTo>
                      <a:pt x="13" y="5"/>
                    </a:lnTo>
                    <a:lnTo>
                      <a:pt x="12" y="7"/>
                    </a:lnTo>
                    <a:lnTo>
                      <a:pt x="11" y="7"/>
                    </a:lnTo>
                    <a:lnTo>
                      <a:pt x="11" y="8"/>
                    </a:lnTo>
                    <a:lnTo>
                      <a:pt x="9" y="8"/>
                    </a:lnTo>
                    <a:lnTo>
                      <a:pt x="9" y="9"/>
                    </a:lnTo>
                    <a:lnTo>
                      <a:pt x="8"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85" name="Freeform 36"/>
              <p:cNvSpPr>
                <a:spLocks/>
              </p:cNvSpPr>
              <p:nvPr/>
            </p:nvSpPr>
            <p:spPr bwMode="auto">
              <a:xfrm>
                <a:off x="1581" y="1539"/>
                <a:ext cx="53" cy="72"/>
              </a:xfrm>
              <a:custGeom>
                <a:avLst/>
                <a:gdLst>
                  <a:gd name="T0" fmla="*/ 7 w 53"/>
                  <a:gd name="T1" fmla="*/ 11 h 72"/>
                  <a:gd name="T2" fmla="*/ 5 w 53"/>
                  <a:gd name="T3" fmla="*/ 14 h 72"/>
                  <a:gd name="T4" fmla="*/ 4 w 53"/>
                  <a:gd name="T5" fmla="*/ 18 h 72"/>
                  <a:gd name="T6" fmla="*/ 3 w 53"/>
                  <a:gd name="T7" fmla="*/ 22 h 72"/>
                  <a:gd name="T8" fmla="*/ 1 w 53"/>
                  <a:gd name="T9" fmla="*/ 26 h 72"/>
                  <a:gd name="T10" fmla="*/ 0 w 53"/>
                  <a:gd name="T11" fmla="*/ 30 h 72"/>
                  <a:gd name="T12" fmla="*/ 0 w 53"/>
                  <a:gd name="T13" fmla="*/ 33 h 72"/>
                  <a:gd name="T14" fmla="*/ 0 w 53"/>
                  <a:gd name="T15" fmla="*/ 37 h 72"/>
                  <a:gd name="T16" fmla="*/ 0 w 53"/>
                  <a:gd name="T17" fmla="*/ 41 h 72"/>
                  <a:gd name="T18" fmla="*/ 0 w 53"/>
                  <a:gd name="T19" fmla="*/ 46 h 72"/>
                  <a:gd name="T20" fmla="*/ 0 w 53"/>
                  <a:gd name="T21" fmla="*/ 50 h 72"/>
                  <a:gd name="T22" fmla="*/ 0 w 53"/>
                  <a:gd name="T23" fmla="*/ 54 h 72"/>
                  <a:gd name="T24" fmla="*/ 0 w 53"/>
                  <a:gd name="T25" fmla="*/ 58 h 72"/>
                  <a:gd name="T26" fmla="*/ 0 w 53"/>
                  <a:gd name="T27" fmla="*/ 62 h 72"/>
                  <a:gd name="T28" fmla="*/ 1 w 53"/>
                  <a:gd name="T29" fmla="*/ 67 h 72"/>
                  <a:gd name="T30" fmla="*/ 1 w 53"/>
                  <a:gd name="T31" fmla="*/ 71 h 72"/>
                  <a:gd name="T32" fmla="*/ 53 w 53"/>
                  <a:gd name="T33" fmla="*/ 71 h 72"/>
                  <a:gd name="T34" fmla="*/ 53 w 53"/>
                  <a:gd name="T35" fmla="*/ 66 h 72"/>
                  <a:gd name="T36" fmla="*/ 53 w 53"/>
                  <a:gd name="T37" fmla="*/ 61 h 72"/>
                  <a:gd name="T38" fmla="*/ 53 w 53"/>
                  <a:gd name="T39" fmla="*/ 55 h 72"/>
                  <a:gd name="T40" fmla="*/ 53 w 53"/>
                  <a:gd name="T41" fmla="*/ 50 h 72"/>
                  <a:gd name="T42" fmla="*/ 53 w 53"/>
                  <a:gd name="T43" fmla="*/ 45 h 72"/>
                  <a:gd name="T44" fmla="*/ 53 w 53"/>
                  <a:gd name="T45" fmla="*/ 40 h 72"/>
                  <a:gd name="T46" fmla="*/ 53 w 53"/>
                  <a:gd name="T47" fmla="*/ 36 h 72"/>
                  <a:gd name="T48" fmla="*/ 53 w 53"/>
                  <a:gd name="T49" fmla="*/ 31 h 72"/>
                  <a:gd name="T50" fmla="*/ 53 w 53"/>
                  <a:gd name="T51" fmla="*/ 26 h 72"/>
                  <a:gd name="T52" fmla="*/ 52 w 53"/>
                  <a:gd name="T53" fmla="*/ 22 h 72"/>
                  <a:gd name="T54" fmla="*/ 51 w 53"/>
                  <a:gd name="T55" fmla="*/ 17 h 72"/>
                  <a:gd name="T56" fmla="*/ 49 w 53"/>
                  <a:gd name="T57" fmla="*/ 13 h 72"/>
                  <a:gd name="T58" fmla="*/ 47 w 53"/>
                  <a:gd name="T59" fmla="*/ 9 h 72"/>
                  <a:gd name="T60" fmla="*/ 43 w 53"/>
                  <a:gd name="T61" fmla="*/ 6 h 72"/>
                  <a:gd name="T62" fmla="*/ 39 w 53"/>
                  <a:gd name="T63" fmla="*/ 4 h 72"/>
                  <a:gd name="T64" fmla="*/ 34 w 53"/>
                  <a:gd name="T65" fmla="*/ 1 h 72"/>
                  <a:gd name="T66" fmla="*/ 31 w 53"/>
                  <a:gd name="T67" fmla="*/ 1 h 72"/>
                  <a:gd name="T68" fmla="*/ 29 w 53"/>
                  <a:gd name="T69" fmla="*/ 1 h 72"/>
                  <a:gd name="T70" fmla="*/ 27 w 53"/>
                  <a:gd name="T71" fmla="*/ 0 h 72"/>
                  <a:gd name="T72" fmla="*/ 25 w 53"/>
                  <a:gd name="T73" fmla="*/ 1 h 72"/>
                  <a:gd name="T74" fmla="*/ 22 w 53"/>
                  <a:gd name="T75" fmla="*/ 1 h 72"/>
                  <a:gd name="T76" fmla="*/ 20 w 53"/>
                  <a:gd name="T77" fmla="*/ 2 h 72"/>
                  <a:gd name="T78" fmla="*/ 17 w 53"/>
                  <a:gd name="T79" fmla="*/ 2 h 72"/>
                  <a:gd name="T80" fmla="*/ 14 w 53"/>
                  <a:gd name="T81" fmla="*/ 4 h 72"/>
                  <a:gd name="T82" fmla="*/ 12 w 53"/>
                  <a:gd name="T83" fmla="*/ 6 h 72"/>
                  <a:gd name="T84" fmla="*/ 10 w 53"/>
                  <a:gd name="T85" fmla="*/ 7 h 72"/>
                  <a:gd name="T86" fmla="*/ 9 w 53"/>
                  <a:gd name="T87" fmla="*/ 9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3" h="72">
                    <a:moveTo>
                      <a:pt x="8" y="10"/>
                    </a:moveTo>
                    <a:lnTo>
                      <a:pt x="7" y="11"/>
                    </a:lnTo>
                    <a:lnTo>
                      <a:pt x="5" y="13"/>
                    </a:lnTo>
                    <a:lnTo>
                      <a:pt x="5" y="14"/>
                    </a:lnTo>
                    <a:lnTo>
                      <a:pt x="4" y="17"/>
                    </a:lnTo>
                    <a:lnTo>
                      <a:pt x="4" y="18"/>
                    </a:lnTo>
                    <a:lnTo>
                      <a:pt x="3" y="20"/>
                    </a:lnTo>
                    <a:lnTo>
                      <a:pt x="3" y="22"/>
                    </a:lnTo>
                    <a:lnTo>
                      <a:pt x="1" y="24"/>
                    </a:lnTo>
                    <a:lnTo>
                      <a:pt x="1" y="26"/>
                    </a:lnTo>
                    <a:lnTo>
                      <a:pt x="1" y="28"/>
                    </a:lnTo>
                    <a:lnTo>
                      <a:pt x="0" y="30"/>
                    </a:lnTo>
                    <a:lnTo>
                      <a:pt x="0" y="32"/>
                    </a:lnTo>
                    <a:lnTo>
                      <a:pt x="0" y="33"/>
                    </a:lnTo>
                    <a:lnTo>
                      <a:pt x="0" y="36"/>
                    </a:lnTo>
                    <a:lnTo>
                      <a:pt x="0" y="37"/>
                    </a:lnTo>
                    <a:lnTo>
                      <a:pt x="0" y="40"/>
                    </a:lnTo>
                    <a:lnTo>
                      <a:pt x="0" y="41"/>
                    </a:lnTo>
                    <a:lnTo>
                      <a:pt x="0" y="44"/>
                    </a:lnTo>
                    <a:lnTo>
                      <a:pt x="0" y="46"/>
                    </a:lnTo>
                    <a:lnTo>
                      <a:pt x="0" y="48"/>
                    </a:lnTo>
                    <a:lnTo>
                      <a:pt x="0" y="50"/>
                    </a:lnTo>
                    <a:lnTo>
                      <a:pt x="0" y="52"/>
                    </a:lnTo>
                    <a:lnTo>
                      <a:pt x="0" y="54"/>
                    </a:lnTo>
                    <a:lnTo>
                      <a:pt x="0" y="57"/>
                    </a:lnTo>
                    <a:lnTo>
                      <a:pt x="0" y="58"/>
                    </a:lnTo>
                    <a:lnTo>
                      <a:pt x="0" y="61"/>
                    </a:lnTo>
                    <a:lnTo>
                      <a:pt x="0" y="62"/>
                    </a:lnTo>
                    <a:lnTo>
                      <a:pt x="1" y="65"/>
                    </a:lnTo>
                    <a:lnTo>
                      <a:pt x="1" y="67"/>
                    </a:lnTo>
                    <a:lnTo>
                      <a:pt x="1" y="68"/>
                    </a:lnTo>
                    <a:lnTo>
                      <a:pt x="1" y="71"/>
                    </a:lnTo>
                    <a:lnTo>
                      <a:pt x="1" y="72"/>
                    </a:lnTo>
                    <a:lnTo>
                      <a:pt x="53" y="71"/>
                    </a:lnTo>
                    <a:lnTo>
                      <a:pt x="53" y="68"/>
                    </a:lnTo>
                    <a:lnTo>
                      <a:pt x="53" y="66"/>
                    </a:lnTo>
                    <a:lnTo>
                      <a:pt x="53" y="63"/>
                    </a:lnTo>
                    <a:lnTo>
                      <a:pt x="53" y="61"/>
                    </a:lnTo>
                    <a:lnTo>
                      <a:pt x="53" y="58"/>
                    </a:lnTo>
                    <a:lnTo>
                      <a:pt x="53" y="55"/>
                    </a:lnTo>
                    <a:lnTo>
                      <a:pt x="53" y="53"/>
                    </a:lnTo>
                    <a:lnTo>
                      <a:pt x="53" y="50"/>
                    </a:lnTo>
                    <a:lnTo>
                      <a:pt x="53" y="48"/>
                    </a:lnTo>
                    <a:lnTo>
                      <a:pt x="53" y="45"/>
                    </a:lnTo>
                    <a:lnTo>
                      <a:pt x="53" y="43"/>
                    </a:lnTo>
                    <a:lnTo>
                      <a:pt x="53" y="40"/>
                    </a:lnTo>
                    <a:lnTo>
                      <a:pt x="53" y="37"/>
                    </a:lnTo>
                    <a:lnTo>
                      <a:pt x="53" y="36"/>
                    </a:lnTo>
                    <a:lnTo>
                      <a:pt x="53" y="33"/>
                    </a:lnTo>
                    <a:lnTo>
                      <a:pt x="53" y="31"/>
                    </a:lnTo>
                    <a:lnTo>
                      <a:pt x="53" y="28"/>
                    </a:lnTo>
                    <a:lnTo>
                      <a:pt x="53" y="26"/>
                    </a:lnTo>
                    <a:lnTo>
                      <a:pt x="53" y="23"/>
                    </a:lnTo>
                    <a:lnTo>
                      <a:pt x="52" y="22"/>
                    </a:lnTo>
                    <a:lnTo>
                      <a:pt x="52" y="19"/>
                    </a:lnTo>
                    <a:lnTo>
                      <a:pt x="51" y="17"/>
                    </a:lnTo>
                    <a:lnTo>
                      <a:pt x="51" y="15"/>
                    </a:lnTo>
                    <a:lnTo>
                      <a:pt x="49" y="13"/>
                    </a:lnTo>
                    <a:lnTo>
                      <a:pt x="48" y="11"/>
                    </a:lnTo>
                    <a:lnTo>
                      <a:pt x="47" y="9"/>
                    </a:lnTo>
                    <a:lnTo>
                      <a:pt x="46" y="7"/>
                    </a:lnTo>
                    <a:lnTo>
                      <a:pt x="43" y="6"/>
                    </a:lnTo>
                    <a:lnTo>
                      <a:pt x="42" y="5"/>
                    </a:lnTo>
                    <a:lnTo>
                      <a:pt x="39" y="4"/>
                    </a:lnTo>
                    <a:lnTo>
                      <a:pt x="36" y="2"/>
                    </a:lnTo>
                    <a:lnTo>
                      <a:pt x="34" y="1"/>
                    </a:lnTo>
                    <a:lnTo>
                      <a:pt x="33" y="1"/>
                    </a:lnTo>
                    <a:lnTo>
                      <a:pt x="31" y="1"/>
                    </a:lnTo>
                    <a:lnTo>
                      <a:pt x="30" y="1"/>
                    </a:lnTo>
                    <a:lnTo>
                      <a:pt x="29" y="1"/>
                    </a:lnTo>
                    <a:lnTo>
                      <a:pt x="29" y="0"/>
                    </a:lnTo>
                    <a:lnTo>
                      <a:pt x="27" y="0"/>
                    </a:lnTo>
                    <a:lnTo>
                      <a:pt x="26" y="1"/>
                    </a:lnTo>
                    <a:lnTo>
                      <a:pt x="25" y="1"/>
                    </a:lnTo>
                    <a:lnTo>
                      <a:pt x="23" y="1"/>
                    </a:lnTo>
                    <a:lnTo>
                      <a:pt x="22" y="1"/>
                    </a:lnTo>
                    <a:lnTo>
                      <a:pt x="21" y="1"/>
                    </a:lnTo>
                    <a:lnTo>
                      <a:pt x="20" y="2"/>
                    </a:lnTo>
                    <a:lnTo>
                      <a:pt x="18" y="2"/>
                    </a:lnTo>
                    <a:lnTo>
                      <a:pt x="17" y="2"/>
                    </a:lnTo>
                    <a:lnTo>
                      <a:pt x="16" y="4"/>
                    </a:lnTo>
                    <a:lnTo>
                      <a:pt x="14" y="4"/>
                    </a:lnTo>
                    <a:lnTo>
                      <a:pt x="13" y="5"/>
                    </a:lnTo>
                    <a:lnTo>
                      <a:pt x="12" y="6"/>
                    </a:lnTo>
                    <a:lnTo>
                      <a:pt x="10" y="6"/>
                    </a:lnTo>
                    <a:lnTo>
                      <a:pt x="10" y="7"/>
                    </a:lnTo>
                    <a:lnTo>
                      <a:pt x="9" y="7"/>
                    </a:lnTo>
                    <a:lnTo>
                      <a:pt x="9" y="9"/>
                    </a:lnTo>
                    <a:lnTo>
                      <a:pt x="8" y="10"/>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86" name="Freeform 37"/>
              <p:cNvSpPr>
                <a:spLocks/>
              </p:cNvSpPr>
              <p:nvPr/>
            </p:nvSpPr>
            <p:spPr bwMode="auto">
              <a:xfrm>
                <a:off x="1581" y="1539"/>
                <a:ext cx="53" cy="72"/>
              </a:xfrm>
              <a:custGeom>
                <a:avLst/>
                <a:gdLst>
                  <a:gd name="T0" fmla="*/ 7 w 53"/>
                  <a:gd name="T1" fmla="*/ 11 h 72"/>
                  <a:gd name="T2" fmla="*/ 5 w 53"/>
                  <a:gd name="T3" fmla="*/ 14 h 72"/>
                  <a:gd name="T4" fmla="*/ 4 w 53"/>
                  <a:gd name="T5" fmla="*/ 18 h 72"/>
                  <a:gd name="T6" fmla="*/ 3 w 53"/>
                  <a:gd name="T7" fmla="*/ 22 h 72"/>
                  <a:gd name="T8" fmla="*/ 1 w 53"/>
                  <a:gd name="T9" fmla="*/ 26 h 72"/>
                  <a:gd name="T10" fmla="*/ 0 w 53"/>
                  <a:gd name="T11" fmla="*/ 30 h 72"/>
                  <a:gd name="T12" fmla="*/ 0 w 53"/>
                  <a:gd name="T13" fmla="*/ 33 h 72"/>
                  <a:gd name="T14" fmla="*/ 0 w 53"/>
                  <a:gd name="T15" fmla="*/ 37 h 72"/>
                  <a:gd name="T16" fmla="*/ 0 w 53"/>
                  <a:gd name="T17" fmla="*/ 41 h 72"/>
                  <a:gd name="T18" fmla="*/ 0 w 53"/>
                  <a:gd name="T19" fmla="*/ 46 h 72"/>
                  <a:gd name="T20" fmla="*/ 0 w 53"/>
                  <a:gd name="T21" fmla="*/ 50 h 72"/>
                  <a:gd name="T22" fmla="*/ 0 w 53"/>
                  <a:gd name="T23" fmla="*/ 54 h 72"/>
                  <a:gd name="T24" fmla="*/ 0 w 53"/>
                  <a:gd name="T25" fmla="*/ 58 h 72"/>
                  <a:gd name="T26" fmla="*/ 0 w 53"/>
                  <a:gd name="T27" fmla="*/ 62 h 72"/>
                  <a:gd name="T28" fmla="*/ 1 w 53"/>
                  <a:gd name="T29" fmla="*/ 67 h 72"/>
                  <a:gd name="T30" fmla="*/ 1 w 53"/>
                  <a:gd name="T31" fmla="*/ 71 h 72"/>
                  <a:gd name="T32" fmla="*/ 53 w 53"/>
                  <a:gd name="T33" fmla="*/ 71 h 72"/>
                  <a:gd name="T34" fmla="*/ 53 w 53"/>
                  <a:gd name="T35" fmla="*/ 66 h 72"/>
                  <a:gd name="T36" fmla="*/ 53 w 53"/>
                  <a:gd name="T37" fmla="*/ 61 h 72"/>
                  <a:gd name="T38" fmla="*/ 53 w 53"/>
                  <a:gd name="T39" fmla="*/ 55 h 72"/>
                  <a:gd name="T40" fmla="*/ 53 w 53"/>
                  <a:gd name="T41" fmla="*/ 50 h 72"/>
                  <a:gd name="T42" fmla="*/ 53 w 53"/>
                  <a:gd name="T43" fmla="*/ 45 h 72"/>
                  <a:gd name="T44" fmla="*/ 53 w 53"/>
                  <a:gd name="T45" fmla="*/ 40 h 72"/>
                  <a:gd name="T46" fmla="*/ 53 w 53"/>
                  <a:gd name="T47" fmla="*/ 36 h 72"/>
                  <a:gd name="T48" fmla="*/ 53 w 53"/>
                  <a:gd name="T49" fmla="*/ 31 h 72"/>
                  <a:gd name="T50" fmla="*/ 53 w 53"/>
                  <a:gd name="T51" fmla="*/ 26 h 72"/>
                  <a:gd name="T52" fmla="*/ 52 w 53"/>
                  <a:gd name="T53" fmla="*/ 22 h 72"/>
                  <a:gd name="T54" fmla="*/ 51 w 53"/>
                  <a:gd name="T55" fmla="*/ 17 h 72"/>
                  <a:gd name="T56" fmla="*/ 49 w 53"/>
                  <a:gd name="T57" fmla="*/ 13 h 72"/>
                  <a:gd name="T58" fmla="*/ 47 w 53"/>
                  <a:gd name="T59" fmla="*/ 9 h 72"/>
                  <a:gd name="T60" fmla="*/ 43 w 53"/>
                  <a:gd name="T61" fmla="*/ 6 h 72"/>
                  <a:gd name="T62" fmla="*/ 39 w 53"/>
                  <a:gd name="T63" fmla="*/ 4 h 72"/>
                  <a:gd name="T64" fmla="*/ 34 w 53"/>
                  <a:gd name="T65" fmla="*/ 1 h 72"/>
                  <a:gd name="T66" fmla="*/ 31 w 53"/>
                  <a:gd name="T67" fmla="*/ 1 h 72"/>
                  <a:gd name="T68" fmla="*/ 29 w 53"/>
                  <a:gd name="T69" fmla="*/ 1 h 72"/>
                  <a:gd name="T70" fmla="*/ 27 w 53"/>
                  <a:gd name="T71" fmla="*/ 0 h 72"/>
                  <a:gd name="T72" fmla="*/ 25 w 53"/>
                  <a:gd name="T73" fmla="*/ 1 h 72"/>
                  <a:gd name="T74" fmla="*/ 22 w 53"/>
                  <a:gd name="T75" fmla="*/ 1 h 72"/>
                  <a:gd name="T76" fmla="*/ 20 w 53"/>
                  <a:gd name="T77" fmla="*/ 2 h 72"/>
                  <a:gd name="T78" fmla="*/ 17 w 53"/>
                  <a:gd name="T79" fmla="*/ 2 h 72"/>
                  <a:gd name="T80" fmla="*/ 14 w 53"/>
                  <a:gd name="T81" fmla="*/ 4 h 72"/>
                  <a:gd name="T82" fmla="*/ 12 w 53"/>
                  <a:gd name="T83" fmla="*/ 6 h 72"/>
                  <a:gd name="T84" fmla="*/ 10 w 53"/>
                  <a:gd name="T85" fmla="*/ 7 h 72"/>
                  <a:gd name="T86" fmla="*/ 9 w 53"/>
                  <a:gd name="T87" fmla="*/ 9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3" h="72">
                    <a:moveTo>
                      <a:pt x="8" y="10"/>
                    </a:moveTo>
                    <a:lnTo>
                      <a:pt x="7" y="11"/>
                    </a:lnTo>
                    <a:lnTo>
                      <a:pt x="5" y="13"/>
                    </a:lnTo>
                    <a:lnTo>
                      <a:pt x="5" y="14"/>
                    </a:lnTo>
                    <a:lnTo>
                      <a:pt x="4" y="17"/>
                    </a:lnTo>
                    <a:lnTo>
                      <a:pt x="4" y="18"/>
                    </a:lnTo>
                    <a:lnTo>
                      <a:pt x="3" y="20"/>
                    </a:lnTo>
                    <a:lnTo>
                      <a:pt x="3" y="22"/>
                    </a:lnTo>
                    <a:lnTo>
                      <a:pt x="1" y="24"/>
                    </a:lnTo>
                    <a:lnTo>
                      <a:pt x="1" y="26"/>
                    </a:lnTo>
                    <a:lnTo>
                      <a:pt x="1" y="28"/>
                    </a:lnTo>
                    <a:lnTo>
                      <a:pt x="0" y="30"/>
                    </a:lnTo>
                    <a:lnTo>
                      <a:pt x="0" y="32"/>
                    </a:lnTo>
                    <a:lnTo>
                      <a:pt x="0" y="33"/>
                    </a:lnTo>
                    <a:lnTo>
                      <a:pt x="0" y="36"/>
                    </a:lnTo>
                    <a:lnTo>
                      <a:pt x="0" y="37"/>
                    </a:lnTo>
                    <a:lnTo>
                      <a:pt x="0" y="40"/>
                    </a:lnTo>
                    <a:lnTo>
                      <a:pt x="0" y="41"/>
                    </a:lnTo>
                    <a:lnTo>
                      <a:pt x="0" y="44"/>
                    </a:lnTo>
                    <a:lnTo>
                      <a:pt x="0" y="46"/>
                    </a:lnTo>
                    <a:lnTo>
                      <a:pt x="0" y="48"/>
                    </a:lnTo>
                    <a:lnTo>
                      <a:pt x="0" y="50"/>
                    </a:lnTo>
                    <a:lnTo>
                      <a:pt x="0" y="52"/>
                    </a:lnTo>
                    <a:lnTo>
                      <a:pt x="0" y="54"/>
                    </a:lnTo>
                    <a:lnTo>
                      <a:pt x="0" y="57"/>
                    </a:lnTo>
                    <a:lnTo>
                      <a:pt x="0" y="58"/>
                    </a:lnTo>
                    <a:lnTo>
                      <a:pt x="0" y="61"/>
                    </a:lnTo>
                    <a:lnTo>
                      <a:pt x="0" y="62"/>
                    </a:lnTo>
                    <a:lnTo>
                      <a:pt x="1" y="65"/>
                    </a:lnTo>
                    <a:lnTo>
                      <a:pt x="1" y="67"/>
                    </a:lnTo>
                    <a:lnTo>
                      <a:pt x="1" y="68"/>
                    </a:lnTo>
                    <a:lnTo>
                      <a:pt x="1" y="71"/>
                    </a:lnTo>
                    <a:lnTo>
                      <a:pt x="1" y="72"/>
                    </a:lnTo>
                    <a:lnTo>
                      <a:pt x="53" y="71"/>
                    </a:lnTo>
                    <a:lnTo>
                      <a:pt x="53" y="68"/>
                    </a:lnTo>
                    <a:lnTo>
                      <a:pt x="53" y="66"/>
                    </a:lnTo>
                    <a:lnTo>
                      <a:pt x="53" y="63"/>
                    </a:lnTo>
                    <a:lnTo>
                      <a:pt x="53" y="61"/>
                    </a:lnTo>
                    <a:lnTo>
                      <a:pt x="53" y="58"/>
                    </a:lnTo>
                    <a:lnTo>
                      <a:pt x="53" y="55"/>
                    </a:lnTo>
                    <a:lnTo>
                      <a:pt x="53" y="53"/>
                    </a:lnTo>
                    <a:lnTo>
                      <a:pt x="53" y="50"/>
                    </a:lnTo>
                    <a:lnTo>
                      <a:pt x="53" y="48"/>
                    </a:lnTo>
                    <a:lnTo>
                      <a:pt x="53" y="45"/>
                    </a:lnTo>
                    <a:lnTo>
                      <a:pt x="53" y="43"/>
                    </a:lnTo>
                    <a:lnTo>
                      <a:pt x="53" y="40"/>
                    </a:lnTo>
                    <a:lnTo>
                      <a:pt x="53" y="37"/>
                    </a:lnTo>
                    <a:lnTo>
                      <a:pt x="53" y="36"/>
                    </a:lnTo>
                    <a:lnTo>
                      <a:pt x="53" y="33"/>
                    </a:lnTo>
                    <a:lnTo>
                      <a:pt x="53" y="31"/>
                    </a:lnTo>
                    <a:lnTo>
                      <a:pt x="53" y="28"/>
                    </a:lnTo>
                    <a:lnTo>
                      <a:pt x="53" y="26"/>
                    </a:lnTo>
                    <a:lnTo>
                      <a:pt x="53" y="23"/>
                    </a:lnTo>
                    <a:lnTo>
                      <a:pt x="52" y="22"/>
                    </a:lnTo>
                    <a:lnTo>
                      <a:pt x="52" y="19"/>
                    </a:lnTo>
                    <a:lnTo>
                      <a:pt x="51" y="17"/>
                    </a:lnTo>
                    <a:lnTo>
                      <a:pt x="51" y="15"/>
                    </a:lnTo>
                    <a:lnTo>
                      <a:pt x="49" y="13"/>
                    </a:lnTo>
                    <a:lnTo>
                      <a:pt x="48" y="11"/>
                    </a:lnTo>
                    <a:lnTo>
                      <a:pt x="47" y="9"/>
                    </a:lnTo>
                    <a:lnTo>
                      <a:pt x="46" y="7"/>
                    </a:lnTo>
                    <a:lnTo>
                      <a:pt x="43" y="6"/>
                    </a:lnTo>
                    <a:lnTo>
                      <a:pt x="42" y="5"/>
                    </a:lnTo>
                    <a:lnTo>
                      <a:pt x="39" y="4"/>
                    </a:lnTo>
                    <a:lnTo>
                      <a:pt x="36" y="2"/>
                    </a:lnTo>
                    <a:lnTo>
                      <a:pt x="34" y="1"/>
                    </a:lnTo>
                    <a:lnTo>
                      <a:pt x="33" y="1"/>
                    </a:lnTo>
                    <a:lnTo>
                      <a:pt x="31" y="1"/>
                    </a:lnTo>
                    <a:lnTo>
                      <a:pt x="30" y="1"/>
                    </a:lnTo>
                    <a:lnTo>
                      <a:pt x="29" y="1"/>
                    </a:lnTo>
                    <a:lnTo>
                      <a:pt x="29" y="0"/>
                    </a:lnTo>
                    <a:lnTo>
                      <a:pt x="27" y="0"/>
                    </a:lnTo>
                    <a:lnTo>
                      <a:pt x="26" y="1"/>
                    </a:lnTo>
                    <a:lnTo>
                      <a:pt x="25" y="1"/>
                    </a:lnTo>
                    <a:lnTo>
                      <a:pt x="23" y="1"/>
                    </a:lnTo>
                    <a:lnTo>
                      <a:pt x="22" y="1"/>
                    </a:lnTo>
                    <a:lnTo>
                      <a:pt x="21" y="1"/>
                    </a:lnTo>
                    <a:lnTo>
                      <a:pt x="20" y="2"/>
                    </a:lnTo>
                    <a:lnTo>
                      <a:pt x="18" y="2"/>
                    </a:lnTo>
                    <a:lnTo>
                      <a:pt x="17" y="2"/>
                    </a:lnTo>
                    <a:lnTo>
                      <a:pt x="16" y="4"/>
                    </a:lnTo>
                    <a:lnTo>
                      <a:pt x="14" y="4"/>
                    </a:lnTo>
                    <a:lnTo>
                      <a:pt x="13" y="5"/>
                    </a:lnTo>
                    <a:lnTo>
                      <a:pt x="12" y="6"/>
                    </a:lnTo>
                    <a:lnTo>
                      <a:pt x="10" y="6"/>
                    </a:lnTo>
                    <a:lnTo>
                      <a:pt x="10" y="7"/>
                    </a:lnTo>
                    <a:lnTo>
                      <a:pt x="9" y="7"/>
                    </a:lnTo>
                    <a:lnTo>
                      <a:pt x="9" y="9"/>
                    </a:lnTo>
                    <a:lnTo>
                      <a:pt x="8" y="1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87" name="Freeform 38"/>
              <p:cNvSpPr>
                <a:spLocks/>
              </p:cNvSpPr>
              <p:nvPr/>
            </p:nvSpPr>
            <p:spPr bwMode="auto">
              <a:xfrm>
                <a:off x="1847" y="1524"/>
                <a:ext cx="54" cy="73"/>
              </a:xfrm>
              <a:custGeom>
                <a:avLst/>
                <a:gdLst>
                  <a:gd name="T0" fmla="*/ 3 w 54"/>
                  <a:gd name="T1" fmla="*/ 19 h 73"/>
                  <a:gd name="T2" fmla="*/ 3 w 54"/>
                  <a:gd name="T3" fmla="*/ 22 h 73"/>
                  <a:gd name="T4" fmla="*/ 2 w 54"/>
                  <a:gd name="T5" fmla="*/ 26 h 73"/>
                  <a:gd name="T6" fmla="*/ 2 w 54"/>
                  <a:gd name="T7" fmla="*/ 29 h 73"/>
                  <a:gd name="T8" fmla="*/ 0 w 54"/>
                  <a:gd name="T9" fmla="*/ 33 h 73"/>
                  <a:gd name="T10" fmla="*/ 0 w 54"/>
                  <a:gd name="T11" fmla="*/ 37 h 73"/>
                  <a:gd name="T12" fmla="*/ 0 w 54"/>
                  <a:gd name="T13" fmla="*/ 39 h 73"/>
                  <a:gd name="T14" fmla="*/ 0 w 54"/>
                  <a:gd name="T15" fmla="*/ 43 h 73"/>
                  <a:gd name="T16" fmla="*/ 0 w 54"/>
                  <a:gd name="T17" fmla="*/ 47 h 73"/>
                  <a:gd name="T18" fmla="*/ 0 w 54"/>
                  <a:gd name="T19" fmla="*/ 51 h 73"/>
                  <a:gd name="T20" fmla="*/ 0 w 54"/>
                  <a:gd name="T21" fmla="*/ 54 h 73"/>
                  <a:gd name="T22" fmla="*/ 0 w 54"/>
                  <a:gd name="T23" fmla="*/ 58 h 73"/>
                  <a:gd name="T24" fmla="*/ 0 w 54"/>
                  <a:gd name="T25" fmla="*/ 61 h 73"/>
                  <a:gd name="T26" fmla="*/ 2 w 54"/>
                  <a:gd name="T27" fmla="*/ 64 h 73"/>
                  <a:gd name="T28" fmla="*/ 2 w 54"/>
                  <a:gd name="T29" fmla="*/ 68 h 73"/>
                  <a:gd name="T30" fmla="*/ 2 w 54"/>
                  <a:gd name="T31" fmla="*/ 72 h 73"/>
                  <a:gd name="T32" fmla="*/ 51 w 54"/>
                  <a:gd name="T33" fmla="*/ 70 h 73"/>
                  <a:gd name="T34" fmla="*/ 52 w 54"/>
                  <a:gd name="T35" fmla="*/ 67 h 73"/>
                  <a:gd name="T36" fmla="*/ 52 w 54"/>
                  <a:gd name="T37" fmla="*/ 64 h 73"/>
                  <a:gd name="T38" fmla="*/ 54 w 54"/>
                  <a:gd name="T39" fmla="*/ 61 h 73"/>
                  <a:gd name="T40" fmla="*/ 54 w 54"/>
                  <a:gd name="T41" fmla="*/ 58 h 73"/>
                  <a:gd name="T42" fmla="*/ 54 w 54"/>
                  <a:gd name="T43" fmla="*/ 55 h 73"/>
                  <a:gd name="T44" fmla="*/ 54 w 54"/>
                  <a:gd name="T45" fmla="*/ 51 h 73"/>
                  <a:gd name="T46" fmla="*/ 54 w 54"/>
                  <a:gd name="T47" fmla="*/ 48 h 73"/>
                  <a:gd name="T48" fmla="*/ 54 w 54"/>
                  <a:gd name="T49" fmla="*/ 45 h 73"/>
                  <a:gd name="T50" fmla="*/ 54 w 54"/>
                  <a:gd name="T51" fmla="*/ 42 h 73"/>
                  <a:gd name="T52" fmla="*/ 54 w 54"/>
                  <a:gd name="T53" fmla="*/ 38 h 73"/>
                  <a:gd name="T54" fmla="*/ 54 w 54"/>
                  <a:gd name="T55" fmla="*/ 35 h 73"/>
                  <a:gd name="T56" fmla="*/ 54 w 54"/>
                  <a:gd name="T57" fmla="*/ 32 h 73"/>
                  <a:gd name="T58" fmla="*/ 54 w 54"/>
                  <a:gd name="T59" fmla="*/ 29 h 73"/>
                  <a:gd name="T60" fmla="*/ 52 w 54"/>
                  <a:gd name="T61" fmla="*/ 25 h 73"/>
                  <a:gd name="T62" fmla="*/ 52 w 54"/>
                  <a:gd name="T63" fmla="*/ 22 h 73"/>
                  <a:gd name="T64" fmla="*/ 52 w 54"/>
                  <a:gd name="T65" fmla="*/ 19 h 73"/>
                  <a:gd name="T66" fmla="*/ 51 w 54"/>
                  <a:gd name="T67" fmla="*/ 16 h 73"/>
                  <a:gd name="T68" fmla="*/ 50 w 54"/>
                  <a:gd name="T69" fmla="*/ 13 h 73"/>
                  <a:gd name="T70" fmla="*/ 47 w 54"/>
                  <a:gd name="T71" fmla="*/ 11 h 73"/>
                  <a:gd name="T72" fmla="*/ 46 w 54"/>
                  <a:gd name="T73" fmla="*/ 9 h 73"/>
                  <a:gd name="T74" fmla="*/ 45 w 54"/>
                  <a:gd name="T75" fmla="*/ 8 h 73"/>
                  <a:gd name="T76" fmla="*/ 42 w 54"/>
                  <a:gd name="T77" fmla="*/ 6 h 73"/>
                  <a:gd name="T78" fmla="*/ 39 w 54"/>
                  <a:gd name="T79" fmla="*/ 4 h 73"/>
                  <a:gd name="T80" fmla="*/ 37 w 54"/>
                  <a:gd name="T81" fmla="*/ 3 h 73"/>
                  <a:gd name="T82" fmla="*/ 34 w 54"/>
                  <a:gd name="T83" fmla="*/ 2 h 73"/>
                  <a:gd name="T84" fmla="*/ 33 w 54"/>
                  <a:gd name="T85" fmla="*/ 0 h 73"/>
                  <a:gd name="T86" fmla="*/ 30 w 54"/>
                  <a:gd name="T87" fmla="*/ 0 h 73"/>
                  <a:gd name="T88" fmla="*/ 28 w 54"/>
                  <a:gd name="T89" fmla="*/ 0 h 73"/>
                  <a:gd name="T90" fmla="*/ 25 w 54"/>
                  <a:gd name="T91" fmla="*/ 0 h 73"/>
                  <a:gd name="T92" fmla="*/ 23 w 54"/>
                  <a:gd name="T93" fmla="*/ 0 h 73"/>
                  <a:gd name="T94" fmla="*/ 20 w 54"/>
                  <a:gd name="T95" fmla="*/ 2 h 73"/>
                  <a:gd name="T96" fmla="*/ 17 w 54"/>
                  <a:gd name="T97" fmla="*/ 2 h 73"/>
                  <a:gd name="T98" fmla="*/ 16 w 54"/>
                  <a:gd name="T99" fmla="*/ 3 h 73"/>
                  <a:gd name="T100" fmla="*/ 13 w 54"/>
                  <a:gd name="T101" fmla="*/ 6 h 73"/>
                  <a:gd name="T102" fmla="*/ 12 w 54"/>
                  <a:gd name="T103" fmla="*/ 7 h 73"/>
                  <a:gd name="T104" fmla="*/ 10 w 54"/>
                  <a:gd name="T105" fmla="*/ 9 h 73"/>
                  <a:gd name="T106" fmla="*/ 8 w 54"/>
                  <a:gd name="T107" fmla="*/ 12 h 73"/>
                  <a:gd name="T108" fmla="*/ 7 w 54"/>
                  <a:gd name="T109" fmla="*/ 13 h 73"/>
                  <a:gd name="T110" fmla="*/ 4 w 54"/>
                  <a:gd name="T111" fmla="*/ 16 h 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4" h="73">
                    <a:moveTo>
                      <a:pt x="4" y="17"/>
                    </a:moveTo>
                    <a:lnTo>
                      <a:pt x="3" y="19"/>
                    </a:lnTo>
                    <a:lnTo>
                      <a:pt x="3" y="21"/>
                    </a:lnTo>
                    <a:lnTo>
                      <a:pt x="3" y="22"/>
                    </a:lnTo>
                    <a:lnTo>
                      <a:pt x="2" y="24"/>
                    </a:lnTo>
                    <a:lnTo>
                      <a:pt x="2" y="26"/>
                    </a:lnTo>
                    <a:lnTo>
                      <a:pt x="2" y="28"/>
                    </a:lnTo>
                    <a:lnTo>
                      <a:pt x="2" y="29"/>
                    </a:lnTo>
                    <a:lnTo>
                      <a:pt x="2" y="32"/>
                    </a:lnTo>
                    <a:lnTo>
                      <a:pt x="0" y="33"/>
                    </a:lnTo>
                    <a:lnTo>
                      <a:pt x="0" y="34"/>
                    </a:lnTo>
                    <a:lnTo>
                      <a:pt x="0" y="37"/>
                    </a:lnTo>
                    <a:lnTo>
                      <a:pt x="0" y="38"/>
                    </a:lnTo>
                    <a:lnTo>
                      <a:pt x="0" y="39"/>
                    </a:lnTo>
                    <a:lnTo>
                      <a:pt x="0" y="42"/>
                    </a:lnTo>
                    <a:lnTo>
                      <a:pt x="0" y="43"/>
                    </a:lnTo>
                    <a:lnTo>
                      <a:pt x="0" y="45"/>
                    </a:lnTo>
                    <a:lnTo>
                      <a:pt x="0" y="47"/>
                    </a:lnTo>
                    <a:lnTo>
                      <a:pt x="0" y="48"/>
                    </a:lnTo>
                    <a:lnTo>
                      <a:pt x="0" y="51"/>
                    </a:lnTo>
                    <a:lnTo>
                      <a:pt x="0" y="52"/>
                    </a:lnTo>
                    <a:lnTo>
                      <a:pt x="0" y="54"/>
                    </a:lnTo>
                    <a:lnTo>
                      <a:pt x="0" y="56"/>
                    </a:lnTo>
                    <a:lnTo>
                      <a:pt x="0" y="58"/>
                    </a:lnTo>
                    <a:lnTo>
                      <a:pt x="0" y="59"/>
                    </a:lnTo>
                    <a:lnTo>
                      <a:pt x="0" y="61"/>
                    </a:lnTo>
                    <a:lnTo>
                      <a:pt x="0" y="63"/>
                    </a:lnTo>
                    <a:lnTo>
                      <a:pt x="2" y="64"/>
                    </a:lnTo>
                    <a:lnTo>
                      <a:pt x="2" y="67"/>
                    </a:lnTo>
                    <a:lnTo>
                      <a:pt x="2" y="68"/>
                    </a:lnTo>
                    <a:lnTo>
                      <a:pt x="2" y="69"/>
                    </a:lnTo>
                    <a:lnTo>
                      <a:pt x="2" y="72"/>
                    </a:lnTo>
                    <a:lnTo>
                      <a:pt x="2" y="73"/>
                    </a:lnTo>
                    <a:lnTo>
                      <a:pt x="51" y="70"/>
                    </a:lnTo>
                    <a:lnTo>
                      <a:pt x="52" y="69"/>
                    </a:lnTo>
                    <a:lnTo>
                      <a:pt x="52" y="67"/>
                    </a:lnTo>
                    <a:lnTo>
                      <a:pt x="52" y="65"/>
                    </a:lnTo>
                    <a:lnTo>
                      <a:pt x="52" y="64"/>
                    </a:lnTo>
                    <a:lnTo>
                      <a:pt x="54" y="63"/>
                    </a:lnTo>
                    <a:lnTo>
                      <a:pt x="54" y="61"/>
                    </a:lnTo>
                    <a:lnTo>
                      <a:pt x="54" y="59"/>
                    </a:lnTo>
                    <a:lnTo>
                      <a:pt x="54" y="58"/>
                    </a:lnTo>
                    <a:lnTo>
                      <a:pt x="54" y="56"/>
                    </a:lnTo>
                    <a:lnTo>
                      <a:pt x="54" y="55"/>
                    </a:lnTo>
                    <a:lnTo>
                      <a:pt x="54" y="54"/>
                    </a:lnTo>
                    <a:lnTo>
                      <a:pt x="54" y="51"/>
                    </a:lnTo>
                    <a:lnTo>
                      <a:pt x="54" y="50"/>
                    </a:lnTo>
                    <a:lnTo>
                      <a:pt x="54" y="48"/>
                    </a:lnTo>
                    <a:lnTo>
                      <a:pt x="54" y="46"/>
                    </a:lnTo>
                    <a:lnTo>
                      <a:pt x="54" y="45"/>
                    </a:lnTo>
                    <a:lnTo>
                      <a:pt x="54" y="43"/>
                    </a:lnTo>
                    <a:lnTo>
                      <a:pt x="54" y="42"/>
                    </a:lnTo>
                    <a:lnTo>
                      <a:pt x="54" y="39"/>
                    </a:lnTo>
                    <a:lnTo>
                      <a:pt x="54" y="38"/>
                    </a:lnTo>
                    <a:lnTo>
                      <a:pt x="54" y="37"/>
                    </a:lnTo>
                    <a:lnTo>
                      <a:pt x="54" y="35"/>
                    </a:lnTo>
                    <a:lnTo>
                      <a:pt x="54" y="33"/>
                    </a:lnTo>
                    <a:lnTo>
                      <a:pt x="54" y="32"/>
                    </a:lnTo>
                    <a:lnTo>
                      <a:pt x="54" y="30"/>
                    </a:lnTo>
                    <a:lnTo>
                      <a:pt x="54" y="29"/>
                    </a:lnTo>
                    <a:lnTo>
                      <a:pt x="52" y="26"/>
                    </a:lnTo>
                    <a:lnTo>
                      <a:pt x="52" y="25"/>
                    </a:lnTo>
                    <a:lnTo>
                      <a:pt x="52" y="24"/>
                    </a:lnTo>
                    <a:lnTo>
                      <a:pt x="52" y="22"/>
                    </a:lnTo>
                    <a:lnTo>
                      <a:pt x="52" y="21"/>
                    </a:lnTo>
                    <a:lnTo>
                      <a:pt x="52" y="19"/>
                    </a:lnTo>
                    <a:lnTo>
                      <a:pt x="51" y="17"/>
                    </a:lnTo>
                    <a:lnTo>
                      <a:pt x="51" y="16"/>
                    </a:lnTo>
                    <a:lnTo>
                      <a:pt x="50" y="15"/>
                    </a:lnTo>
                    <a:lnTo>
                      <a:pt x="50" y="13"/>
                    </a:lnTo>
                    <a:lnTo>
                      <a:pt x="49" y="12"/>
                    </a:lnTo>
                    <a:lnTo>
                      <a:pt x="47" y="11"/>
                    </a:lnTo>
                    <a:lnTo>
                      <a:pt x="47" y="9"/>
                    </a:lnTo>
                    <a:lnTo>
                      <a:pt x="46" y="9"/>
                    </a:lnTo>
                    <a:lnTo>
                      <a:pt x="46" y="8"/>
                    </a:lnTo>
                    <a:lnTo>
                      <a:pt x="45" y="8"/>
                    </a:lnTo>
                    <a:lnTo>
                      <a:pt x="43" y="7"/>
                    </a:lnTo>
                    <a:lnTo>
                      <a:pt x="42" y="6"/>
                    </a:lnTo>
                    <a:lnTo>
                      <a:pt x="41" y="4"/>
                    </a:lnTo>
                    <a:lnTo>
                      <a:pt x="39" y="4"/>
                    </a:lnTo>
                    <a:lnTo>
                      <a:pt x="38" y="3"/>
                    </a:lnTo>
                    <a:lnTo>
                      <a:pt x="37" y="3"/>
                    </a:lnTo>
                    <a:lnTo>
                      <a:pt x="36" y="2"/>
                    </a:lnTo>
                    <a:lnTo>
                      <a:pt x="34" y="2"/>
                    </a:lnTo>
                    <a:lnTo>
                      <a:pt x="33" y="2"/>
                    </a:lnTo>
                    <a:lnTo>
                      <a:pt x="33" y="0"/>
                    </a:lnTo>
                    <a:lnTo>
                      <a:pt x="32" y="0"/>
                    </a:lnTo>
                    <a:lnTo>
                      <a:pt x="30" y="0"/>
                    </a:lnTo>
                    <a:lnTo>
                      <a:pt x="29" y="0"/>
                    </a:lnTo>
                    <a:lnTo>
                      <a:pt x="28" y="0"/>
                    </a:lnTo>
                    <a:lnTo>
                      <a:pt x="26" y="0"/>
                    </a:lnTo>
                    <a:lnTo>
                      <a:pt x="25" y="0"/>
                    </a:lnTo>
                    <a:lnTo>
                      <a:pt x="24" y="0"/>
                    </a:lnTo>
                    <a:lnTo>
                      <a:pt x="23" y="0"/>
                    </a:lnTo>
                    <a:lnTo>
                      <a:pt x="21" y="0"/>
                    </a:lnTo>
                    <a:lnTo>
                      <a:pt x="20" y="2"/>
                    </a:lnTo>
                    <a:lnTo>
                      <a:pt x="19" y="2"/>
                    </a:lnTo>
                    <a:lnTo>
                      <a:pt x="17" y="2"/>
                    </a:lnTo>
                    <a:lnTo>
                      <a:pt x="17" y="3"/>
                    </a:lnTo>
                    <a:lnTo>
                      <a:pt x="16" y="3"/>
                    </a:lnTo>
                    <a:lnTo>
                      <a:pt x="15" y="4"/>
                    </a:lnTo>
                    <a:lnTo>
                      <a:pt x="13" y="6"/>
                    </a:lnTo>
                    <a:lnTo>
                      <a:pt x="12" y="6"/>
                    </a:lnTo>
                    <a:lnTo>
                      <a:pt x="12" y="7"/>
                    </a:lnTo>
                    <a:lnTo>
                      <a:pt x="11" y="8"/>
                    </a:lnTo>
                    <a:lnTo>
                      <a:pt x="10" y="9"/>
                    </a:lnTo>
                    <a:lnTo>
                      <a:pt x="8" y="11"/>
                    </a:lnTo>
                    <a:lnTo>
                      <a:pt x="8" y="12"/>
                    </a:lnTo>
                    <a:lnTo>
                      <a:pt x="7" y="12"/>
                    </a:lnTo>
                    <a:lnTo>
                      <a:pt x="7" y="13"/>
                    </a:lnTo>
                    <a:lnTo>
                      <a:pt x="6" y="15"/>
                    </a:lnTo>
                    <a:lnTo>
                      <a:pt x="4" y="16"/>
                    </a:lnTo>
                    <a:lnTo>
                      <a:pt x="4" y="17"/>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88" name="Freeform 39"/>
              <p:cNvSpPr>
                <a:spLocks/>
              </p:cNvSpPr>
              <p:nvPr/>
            </p:nvSpPr>
            <p:spPr bwMode="auto">
              <a:xfrm>
                <a:off x="1847" y="1524"/>
                <a:ext cx="54" cy="73"/>
              </a:xfrm>
              <a:custGeom>
                <a:avLst/>
                <a:gdLst>
                  <a:gd name="T0" fmla="*/ 3 w 54"/>
                  <a:gd name="T1" fmla="*/ 19 h 73"/>
                  <a:gd name="T2" fmla="*/ 3 w 54"/>
                  <a:gd name="T3" fmla="*/ 22 h 73"/>
                  <a:gd name="T4" fmla="*/ 2 w 54"/>
                  <a:gd name="T5" fmla="*/ 26 h 73"/>
                  <a:gd name="T6" fmla="*/ 2 w 54"/>
                  <a:gd name="T7" fmla="*/ 29 h 73"/>
                  <a:gd name="T8" fmla="*/ 0 w 54"/>
                  <a:gd name="T9" fmla="*/ 33 h 73"/>
                  <a:gd name="T10" fmla="*/ 0 w 54"/>
                  <a:gd name="T11" fmla="*/ 37 h 73"/>
                  <a:gd name="T12" fmla="*/ 0 w 54"/>
                  <a:gd name="T13" fmla="*/ 39 h 73"/>
                  <a:gd name="T14" fmla="*/ 0 w 54"/>
                  <a:gd name="T15" fmla="*/ 43 h 73"/>
                  <a:gd name="T16" fmla="*/ 0 w 54"/>
                  <a:gd name="T17" fmla="*/ 47 h 73"/>
                  <a:gd name="T18" fmla="*/ 0 w 54"/>
                  <a:gd name="T19" fmla="*/ 51 h 73"/>
                  <a:gd name="T20" fmla="*/ 0 w 54"/>
                  <a:gd name="T21" fmla="*/ 54 h 73"/>
                  <a:gd name="T22" fmla="*/ 0 w 54"/>
                  <a:gd name="T23" fmla="*/ 58 h 73"/>
                  <a:gd name="T24" fmla="*/ 0 w 54"/>
                  <a:gd name="T25" fmla="*/ 61 h 73"/>
                  <a:gd name="T26" fmla="*/ 2 w 54"/>
                  <a:gd name="T27" fmla="*/ 64 h 73"/>
                  <a:gd name="T28" fmla="*/ 2 w 54"/>
                  <a:gd name="T29" fmla="*/ 68 h 73"/>
                  <a:gd name="T30" fmla="*/ 2 w 54"/>
                  <a:gd name="T31" fmla="*/ 72 h 73"/>
                  <a:gd name="T32" fmla="*/ 51 w 54"/>
                  <a:gd name="T33" fmla="*/ 70 h 73"/>
                  <a:gd name="T34" fmla="*/ 52 w 54"/>
                  <a:gd name="T35" fmla="*/ 67 h 73"/>
                  <a:gd name="T36" fmla="*/ 52 w 54"/>
                  <a:gd name="T37" fmla="*/ 64 h 73"/>
                  <a:gd name="T38" fmla="*/ 54 w 54"/>
                  <a:gd name="T39" fmla="*/ 61 h 73"/>
                  <a:gd name="T40" fmla="*/ 54 w 54"/>
                  <a:gd name="T41" fmla="*/ 58 h 73"/>
                  <a:gd name="T42" fmla="*/ 54 w 54"/>
                  <a:gd name="T43" fmla="*/ 55 h 73"/>
                  <a:gd name="T44" fmla="*/ 54 w 54"/>
                  <a:gd name="T45" fmla="*/ 51 h 73"/>
                  <a:gd name="T46" fmla="*/ 54 w 54"/>
                  <a:gd name="T47" fmla="*/ 48 h 73"/>
                  <a:gd name="T48" fmla="*/ 54 w 54"/>
                  <a:gd name="T49" fmla="*/ 45 h 73"/>
                  <a:gd name="T50" fmla="*/ 54 w 54"/>
                  <a:gd name="T51" fmla="*/ 42 h 73"/>
                  <a:gd name="T52" fmla="*/ 54 w 54"/>
                  <a:gd name="T53" fmla="*/ 38 h 73"/>
                  <a:gd name="T54" fmla="*/ 54 w 54"/>
                  <a:gd name="T55" fmla="*/ 35 h 73"/>
                  <a:gd name="T56" fmla="*/ 54 w 54"/>
                  <a:gd name="T57" fmla="*/ 32 h 73"/>
                  <a:gd name="T58" fmla="*/ 54 w 54"/>
                  <a:gd name="T59" fmla="*/ 29 h 73"/>
                  <a:gd name="T60" fmla="*/ 52 w 54"/>
                  <a:gd name="T61" fmla="*/ 25 h 73"/>
                  <a:gd name="T62" fmla="*/ 52 w 54"/>
                  <a:gd name="T63" fmla="*/ 22 h 73"/>
                  <a:gd name="T64" fmla="*/ 52 w 54"/>
                  <a:gd name="T65" fmla="*/ 19 h 73"/>
                  <a:gd name="T66" fmla="*/ 51 w 54"/>
                  <a:gd name="T67" fmla="*/ 16 h 73"/>
                  <a:gd name="T68" fmla="*/ 50 w 54"/>
                  <a:gd name="T69" fmla="*/ 13 h 73"/>
                  <a:gd name="T70" fmla="*/ 47 w 54"/>
                  <a:gd name="T71" fmla="*/ 11 h 73"/>
                  <a:gd name="T72" fmla="*/ 46 w 54"/>
                  <a:gd name="T73" fmla="*/ 9 h 73"/>
                  <a:gd name="T74" fmla="*/ 45 w 54"/>
                  <a:gd name="T75" fmla="*/ 8 h 73"/>
                  <a:gd name="T76" fmla="*/ 42 w 54"/>
                  <a:gd name="T77" fmla="*/ 6 h 73"/>
                  <a:gd name="T78" fmla="*/ 39 w 54"/>
                  <a:gd name="T79" fmla="*/ 4 h 73"/>
                  <a:gd name="T80" fmla="*/ 37 w 54"/>
                  <a:gd name="T81" fmla="*/ 3 h 73"/>
                  <a:gd name="T82" fmla="*/ 34 w 54"/>
                  <a:gd name="T83" fmla="*/ 2 h 73"/>
                  <a:gd name="T84" fmla="*/ 33 w 54"/>
                  <a:gd name="T85" fmla="*/ 0 h 73"/>
                  <a:gd name="T86" fmla="*/ 30 w 54"/>
                  <a:gd name="T87" fmla="*/ 0 h 73"/>
                  <a:gd name="T88" fmla="*/ 28 w 54"/>
                  <a:gd name="T89" fmla="*/ 0 h 73"/>
                  <a:gd name="T90" fmla="*/ 25 w 54"/>
                  <a:gd name="T91" fmla="*/ 0 h 73"/>
                  <a:gd name="T92" fmla="*/ 23 w 54"/>
                  <a:gd name="T93" fmla="*/ 0 h 73"/>
                  <a:gd name="T94" fmla="*/ 20 w 54"/>
                  <a:gd name="T95" fmla="*/ 2 h 73"/>
                  <a:gd name="T96" fmla="*/ 17 w 54"/>
                  <a:gd name="T97" fmla="*/ 2 h 73"/>
                  <a:gd name="T98" fmla="*/ 16 w 54"/>
                  <a:gd name="T99" fmla="*/ 3 h 73"/>
                  <a:gd name="T100" fmla="*/ 13 w 54"/>
                  <a:gd name="T101" fmla="*/ 6 h 73"/>
                  <a:gd name="T102" fmla="*/ 12 w 54"/>
                  <a:gd name="T103" fmla="*/ 7 h 73"/>
                  <a:gd name="T104" fmla="*/ 10 w 54"/>
                  <a:gd name="T105" fmla="*/ 9 h 73"/>
                  <a:gd name="T106" fmla="*/ 8 w 54"/>
                  <a:gd name="T107" fmla="*/ 12 h 73"/>
                  <a:gd name="T108" fmla="*/ 7 w 54"/>
                  <a:gd name="T109" fmla="*/ 13 h 73"/>
                  <a:gd name="T110" fmla="*/ 4 w 54"/>
                  <a:gd name="T111" fmla="*/ 16 h 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4" h="73">
                    <a:moveTo>
                      <a:pt x="4" y="17"/>
                    </a:moveTo>
                    <a:lnTo>
                      <a:pt x="3" y="19"/>
                    </a:lnTo>
                    <a:lnTo>
                      <a:pt x="3" y="21"/>
                    </a:lnTo>
                    <a:lnTo>
                      <a:pt x="3" y="22"/>
                    </a:lnTo>
                    <a:lnTo>
                      <a:pt x="2" y="24"/>
                    </a:lnTo>
                    <a:lnTo>
                      <a:pt x="2" y="26"/>
                    </a:lnTo>
                    <a:lnTo>
                      <a:pt x="2" y="28"/>
                    </a:lnTo>
                    <a:lnTo>
                      <a:pt x="2" y="29"/>
                    </a:lnTo>
                    <a:lnTo>
                      <a:pt x="2" y="32"/>
                    </a:lnTo>
                    <a:lnTo>
                      <a:pt x="0" y="33"/>
                    </a:lnTo>
                    <a:lnTo>
                      <a:pt x="0" y="34"/>
                    </a:lnTo>
                    <a:lnTo>
                      <a:pt x="0" y="37"/>
                    </a:lnTo>
                    <a:lnTo>
                      <a:pt x="0" y="38"/>
                    </a:lnTo>
                    <a:lnTo>
                      <a:pt x="0" y="39"/>
                    </a:lnTo>
                    <a:lnTo>
                      <a:pt x="0" y="42"/>
                    </a:lnTo>
                    <a:lnTo>
                      <a:pt x="0" y="43"/>
                    </a:lnTo>
                    <a:lnTo>
                      <a:pt x="0" y="45"/>
                    </a:lnTo>
                    <a:lnTo>
                      <a:pt x="0" y="47"/>
                    </a:lnTo>
                    <a:lnTo>
                      <a:pt x="0" y="48"/>
                    </a:lnTo>
                    <a:lnTo>
                      <a:pt x="0" y="51"/>
                    </a:lnTo>
                    <a:lnTo>
                      <a:pt x="0" y="52"/>
                    </a:lnTo>
                    <a:lnTo>
                      <a:pt x="0" y="54"/>
                    </a:lnTo>
                    <a:lnTo>
                      <a:pt x="0" y="56"/>
                    </a:lnTo>
                    <a:lnTo>
                      <a:pt x="0" y="58"/>
                    </a:lnTo>
                    <a:lnTo>
                      <a:pt x="0" y="59"/>
                    </a:lnTo>
                    <a:lnTo>
                      <a:pt x="0" y="61"/>
                    </a:lnTo>
                    <a:lnTo>
                      <a:pt x="0" y="63"/>
                    </a:lnTo>
                    <a:lnTo>
                      <a:pt x="2" y="64"/>
                    </a:lnTo>
                    <a:lnTo>
                      <a:pt x="2" y="67"/>
                    </a:lnTo>
                    <a:lnTo>
                      <a:pt x="2" y="68"/>
                    </a:lnTo>
                    <a:lnTo>
                      <a:pt x="2" y="69"/>
                    </a:lnTo>
                    <a:lnTo>
                      <a:pt x="2" y="72"/>
                    </a:lnTo>
                    <a:lnTo>
                      <a:pt x="2" y="73"/>
                    </a:lnTo>
                    <a:lnTo>
                      <a:pt x="51" y="70"/>
                    </a:lnTo>
                    <a:lnTo>
                      <a:pt x="52" y="69"/>
                    </a:lnTo>
                    <a:lnTo>
                      <a:pt x="52" y="67"/>
                    </a:lnTo>
                    <a:lnTo>
                      <a:pt x="52" y="65"/>
                    </a:lnTo>
                    <a:lnTo>
                      <a:pt x="52" y="64"/>
                    </a:lnTo>
                    <a:lnTo>
                      <a:pt x="54" y="63"/>
                    </a:lnTo>
                    <a:lnTo>
                      <a:pt x="54" y="61"/>
                    </a:lnTo>
                    <a:lnTo>
                      <a:pt x="54" y="59"/>
                    </a:lnTo>
                    <a:lnTo>
                      <a:pt x="54" y="58"/>
                    </a:lnTo>
                    <a:lnTo>
                      <a:pt x="54" y="56"/>
                    </a:lnTo>
                    <a:lnTo>
                      <a:pt x="54" y="55"/>
                    </a:lnTo>
                    <a:lnTo>
                      <a:pt x="54" y="52"/>
                    </a:lnTo>
                    <a:lnTo>
                      <a:pt x="54" y="51"/>
                    </a:lnTo>
                    <a:lnTo>
                      <a:pt x="54" y="50"/>
                    </a:lnTo>
                    <a:lnTo>
                      <a:pt x="54" y="48"/>
                    </a:lnTo>
                    <a:lnTo>
                      <a:pt x="54" y="46"/>
                    </a:lnTo>
                    <a:lnTo>
                      <a:pt x="54" y="45"/>
                    </a:lnTo>
                    <a:lnTo>
                      <a:pt x="54" y="43"/>
                    </a:lnTo>
                    <a:lnTo>
                      <a:pt x="54" y="42"/>
                    </a:lnTo>
                    <a:lnTo>
                      <a:pt x="54" y="39"/>
                    </a:lnTo>
                    <a:lnTo>
                      <a:pt x="54" y="38"/>
                    </a:lnTo>
                    <a:lnTo>
                      <a:pt x="54" y="37"/>
                    </a:lnTo>
                    <a:lnTo>
                      <a:pt x="54" y="35"/>
                    </a:lnTo>
                    <a:lnTo>
                      <a:pt x="54" y="33"/>
                    </a:lnTo>
                    <a:lnTo>
                      <a:pt x="54" y="32"/>
                    </a:lnTo>
                    <a:lnTo>
                      <a:pt x="54" y="30"/>
                    </a:lnTo>
                    <a:lnTo>
                      <a:pt x="54" y="29"/>
                    </a:lnTo>
                    <a:lnTo>
                      <a:pt x="52" y="26"/>
                    </a:lnTo>
                    <a:lnTo>
                      <a:pt x="52" y="25"/>
                    </a:lnTo>
                    <a:lnTo>
                      <a:pt x="52" y="24"/>
                    </a:lnTo>
                    <a:lnTo>
                      <a:pt x="52" y="22"/>
                    </a:lnTo>
                    <a:lnTo>
                      <a:pt x="52" y="21"/>
                    </a:lnTo>
                    <a:lnTo>
                      <a:pt x="52" y="19"/>
                    </a:lnTo>
                    <a:lnTo>
                      <a:pt x="51" y="17"/>
                    </a:lnTo>
                    <a:lnTo>
                      <a:pt x="51" y="16"/>
                    </a:lnTo>
                    <a:lnTo>
                      <a:pt x="50" y="15"/>
                    </a:lnTo>
                    <a:lnTo>
                      <a:pt x="50" y="13"/>
                    </a:lnTo>
                    <a:lnTo>
                      <a:pt x="49" y="12"/>
                    </a:lnTo>
                    <a:lnTo>
                      <a:pt x="47" y="11"/>
                    </a:lnTo>
                    <a:lnTo>
                      <a:pt x="47" y="9"/>
                    </a:lnTo>
                    <a:lnTo>
                      <a:pt x="46" y="9"/>
                    </a:lnTo>
                    <a:lnTo>
                      <a:pt x="46" y="8"/>
                    </a:lnTo>
                    <a:lnTo>
                      <a:pt x="45" y="8"/>
                    </a:lnTo>
                    <a:lnTo>
                      <a:pt x="43" y="7"/>
                    </a:lnTo>
                    <a:lnTo>
                      <a:pt x="42" y="6"/>
                    </a:lnTo>
                    <a:lnTo>
                      <a:pt x="41" y="4"/>
                    </a:lnTo>
                    <a:lnTo>
                      <a:pt x="39" y="4"/>
                    </a:lnTo>
                    <a:lnTo>
                      <a:pt x="38" y="3"/>
                    </a:lnTo>
                    <a:lnTo>
                      <a:pt x="37" y="3"/>
                    </a:lnTo>
                    <a:lnTo>
                      <a:pt x="36" y="2"/>
                    </a:lnTo>
                    <a:lnTo>
                      <a:pt x="34" y="2"/>
                    </a:lnTo>
                    <a:lnTo>
                      <a:pt x="33" y="2"/>
                    </a:lnTo>
                    <a:lnTo>
                      <a:pt x="33" y="0"/>
                    </a:lnTo>
                    <a:lnTo>
                      <a:pt x="32" y="0"/>
                    </a:lnTo>
                    <a:lnTo>
                      <a:pt x="30" y="0"/>
                    </a:lnTo>
                    <a:lnTo>
                      <a:pt x="29" y="0"/>
                    </a:lnTo>
                    <a:lnTo>
                      <a:pt x="28" y="0"/>
                    </a:lnTo>
                    <a:lnTo>
                      <a:pt x="26" y="0"/>
                    </a:lnTo>
                    <a:lnTo>
                      <a:pt x="25" y="0"/>
                    </a:lnTo>
                    <a:lnTo>
                      <a:pt x="24" y="0"/>
                    </a:lnTo>
                    <a:lnTo>
                      <a:pt x="23" y="0"/>
                    </a:lnTo>
                    <a:lnTo>
                      <a:pt x="21" y="0"/>
                    </a:lnTo>
                    <a:lnTo>
                      <a:pt x="20" y="2"/>
                    </a:lnTo>
                    <a:lnTo>
                      <a:pt x="19" y="2"/>
                    </a:lnTo>
                    <a:lnTo>
                      <a:pt x="17" y="2"/>
                    </a:lnTo>
                    <a:lnTo>
                      <a:pt x="17" y="3"/>
                    </a:lnTo>
                    <a:lnTo>
                      <a:pt x="16" y="3"/>
                    </a:lnTo>
                    <a:lnTo>
                      <a:pt x="15" y="4"/>
                    </a:lnTo>
                    <a:lnTo>
                      <a:pt x="13" y="6"/>
                    </a:lnTo>
                    <a:lnTo>
                      <a:pt x="12" y="6"/>
                    </a:lnTo>
                    <a:lnTo>
                      <a:pt x="12" y="7"/>
                    </a:lnTo>
                    <a:lnTo>
                      <a:pt x="11" y="8"/>
                    </a:lnTo>
                    <a:lnTo>
                      <a:pt x="10" y="9"/>
                    </a:lnTo>
                    <a:lnTo>
                      <a:pt x="8" y="11"/>
                    </a:lnTo>
                    <a:lnTo>
                      <a:pt x="8" y="12"/>
                    </a:lnTo>
                    <a:lnTo>
                      <a:pt x="7" y="12"/>
                    </a:lnTo>
                    <a:lnTo>
                      <a:pt x="7" y="13"/>
                    </a:lnTo>
                    <a:lnTo>
                      <a:pt x="6" y="15"/>
                    </a:lnTo>
                    <a:lnTo>
                      <a:pt x="4" y="16"/>
                    </a:lnTo>
                    <a:lnTo>
                      <a:pt x="4" y="1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89" name="Freeform 40"/>
              <p:cNvSpPr>
                <a:spLocks/>
              </p:cNvSpPr>
              <p:nvPr/>
            </p:nvSpPr>
            <p:spPr bwMode="auto">
              <a:xfrm>
                <a:off x="1555" y="1600"/>
                <a:ext cx="374" cy="27"/>
              </a:xfrm>
              <a:custGeom>
                <a:avLst/>
                <a:gdLst>
                  <a:gd name="T0" fmla="*/ 1 w 374"/>
                  <a:gd name="T1" fmla="*/ 20 h 27"/>
                  <a:gd name="T2" fmla="*/ 0 w 374"/>
                  <a:gd name="T3" fmla="*/ 22 h 27"/>
                  <a:gd name="T4" fmla="*/ 0 w 374"/>
                  <a:gd name="T5" fmla="*/ 23 h 27"/>
                  <a:gd name="T6" fmla="*/ 1 w 374"/>
                  <a:gd name="T7" fmla="*/ 23 h 27"/>
                  <a:gd name="T8" fmla="*/ 1 w 374"/>
                  <a:gd name="T9" fmla="*/ 24 h 27"/>
                  <a:gd name="T10" fmla="*/ 3 w 374"/>
                  <a:gd name="T11" fmla="*/ 26 h 27"/>
                  <a:gd name="T12" fmla="*/ 4 w 374"/>
                  <a:gd name="T13" fmla="*/ 26 h 27"/>
                  <a:gd name="T14" fmla="*/ 4 w 374"/>
                  <a:gd name="T15" fmla="*/ 27 h 27"/>
                  <a:gd name="T16" fmla="*/ 5 w 374"/>
                  <a:gd name="T17" fmla="*/ 27 h 27"/>
                  <a:gd name="T18" fmla="*/ 7 w 374"/>
                  <a:gd name="T19" fmla="*/ 27 h 27"/>
                  <a:gd name="T20" fmla="*/ 372 w 374"/>
                  <a:gd name="T21" fmla="*/ 7 h 27"/>
                  <a:gd name="T22" fmla="*/ 374 w 374"/>
                  <a:gd name="T23" fmla="*/ 9 h 27"/>
                  <a:gd name="T24" fmla="*/ 374 w 374"/>
                  <a:gd name="T25" fmla="*/ 7 h 27"/>
                  <a:gd name="T26" fmla="*/ 374 w 374"/>
                  <a:gd name="T27" fmla="*/ 6 h 27"/>
                  <a:gd name="T28" fmla="*/ 374 w 374"/>
                  <a:gd name="T29" fmla="*/ 5 h 27"/>
                  <a:gd name="T30" fmla="*/ 374 w 374"/>
                  <a:gd name="T31" fmla="*/ 4 h 27"/>
                  <a:gd name="T32" fmla="*/ 374 w 374"/>
                  <a:gd name="T33" fmla="*/ 2 h 27"/>
                  <a:gd name="T34" fmla="*/ 374 w 374"/>
                  <a:gd name="T35" fmla="*/ 1 h 27"/>
                  <a:gd name="T36" fmla="*/ 352 w 374"/>
                  <a:gd name="T37" fmla="*/ 0 h 27"/>
                  <a:gd name="T38" fmla="*/ 1 w 374"/>
                  <a:gd name="T39" fmla="*/ 20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74" h="27">
                    <a:moveTo>
                      <a:pt x="1" y="20"/>
                    </a:moveTo>
                    <a:lnTo>
                      <a:pt x="0" y="22"/>
                    </a:lnTo>
                    <a:lnTo>
                      <a:pt x="0" y="23"/>
                    </a:lnTo>
                    <a:lnTo>
                      <a:pt x="1" y="23"/>
                    </a:lnTo>
                    <a:lnTo>
                      <a:pt x="1" y="24"/>
                    </a:lnTo>
                    <a:lnTo>
                      <a:pt x="3" y="26"/>
                    </a:lnTo>
                    <a:lnTo>
                      <a:pt x="4" y="26"/>
                    </a:lnTo>
                    <a:lnTo>
                      <a:pt x="4" y="27"/>
                    </a:lnTo>
                    <a:lnTo>
                      <a:pt x="5" y="27"/>
                    </a:lnTo>
                    <a:lnTo>
                      <a:pt x="7" y="27"/>
                    </a:lnTo>
                    <a:lnTo>
                      <a:pt x="372" y="7"/>
                    </a:lnTo>
                    <a:lnTo>
                      <a:pt x="374" y="9"/>
                    </a:lnTo>
                    <a:lnTo>
                      <a:pt x="374" y="7"/>
                    </a:lnTo>
                    <a:lnTo>
                      <a:pt x="374" y="6"/>
                    </a:lnTo>
                    <a:lnTo>
                      <a:pt x="374" y="5"/>
                    </a:lnTo>
                    <a:lnTo>
                      <a:pt x="374" y="4"/>
                    </a:lnTo>
                    <a:lnTo>
                      <a:pt x="374" y="2"/>
                    </a:lnTo>
                    <a:lnTo>
                      <a:pt x="374" y="1"/>
                    </a:lnTo>
                    <a:lnTo>
                      <a:pt x="352" y="0"/>
                    </a:lnTo>
                    <a:lnTo>
                      <a:pt x="1"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90" name="Freeform 41"/>
              <p:cNvSpPr>
                <a:spLocks/>
              </p:cNvSpPr>
              <p:nvPr/>
            </p:nvSpPr>
            <p:spPr bwMode="auto">
              <a:xfrm>
                <a:off x="1555" y="1600"/>
                <a:ext cx="374" cy="27"/>
              </a:xfrm>
              <a:custGeom>
                <a:avLst/>
                <a:gdLst>
                  <a:gd name="T0" fmla="*/ 1 w 374"/>
                  <a:gd name="T1" fmla="*/ 20 h 27"/>
                  <a:gd name="T2" fmla="*/ 0 w 374"/>
                  <a:gd name="T3" fmla="*/ 22 h 27"/>
                  <a:gd name="T4" fmla="*/ 0 w 374"/>
                  <a:gd name="T5" fmla="*/ 23 h 27"/>
                  <a:gd name="T6" fmla="*/ 1 w 374"/>
                  <a:gd name="T7" fmla="*/ 23 h 27"/>
                  <a:gd name="T8" fmla="*/ 1 w 374"/>
                  <a:gd name="T9" fmla="*/ 24 h 27"/>
                  <a:gd name="T10" fmla="*/ 3 w 374"/>
                  <a:gd name="T11" fmla="*/ 26 h 27"/>
                  <a:gd name="T12" fmla="*/ 4 w 374"/>
                  <a:gd name="T13" fmla="*/ 26 h 27"/>
                  <a:gd name="T14" fmla="*/ 4 w 374"/>
                  <a:gd name="T15" fmla="*/ 27 h 27"/>
                  <a:gd name="T16" fmla="*/ 5 w 374"/>
                  <a:gd name="T17" fmla="*/ 27 h 27"/>
                  <a:gd name="T18" fmla="*/ 7 w 374"/>
                  <a:gd name="T19" fmla="*/ 27 h 27"/>
                  <a:gd name="T20" fmla="*/ 372 w 374"/>
                  <a:gd name="T21" fmla="*/ 7 h 27"/>
                  <a:gd name="T22" fmla="*/ 374 w 374"/>
                  <a:gd name="T23" fmla="*/ 9 h 27"/>
                  <a:gd name="T24" fmla="*/ 374 w 374"/>
                  <a:gd name="T25" fmla="*/ 7 h 27"/>
                  <a:gd name="T26" fmla="*/ 374 w 374"/>
                  <a:gd name="T27" fmla="*/ 6 h 27"/>
                  <a:gd name="T28" fmla="*/ 374 w 374"/>
                  <a:gd name="T29" fmla="*/ 5 h 27"/>
                  <a:gd name="T30" fmla="*/ 374 w 374"/>
                  <a:gd name="T31" fmla="*/ 4 h 27"/>
                  <a:gd name="T32" fmla="*/ 374 w 374"/>
                  <a:gd name="T33" fmla="*/ 2 h 27"/>
                  <a:gd name="T34" fmla="*/ 374 w 374"/>
                  <a:gd name="T35" fmla="*/ 1 h 27"/>
                  <a:gd name="T36" fmla="*/ 352 w 374"/>
                  <a:gd name="T37" fmla="*/ 0 h 27"/>
                  <a:gd name="T38" fmla="*/ 1 w 374"/>
                  <a:gd name="T39" fmla="*/ 20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74" h="27">
                    <a:moveTo>
                      <a:pt x="1" y="20"/>
                    </a:moveTo>
                    <a:lnTo>
                      <a:pt x="0" y="22"/>
                    </a:lnTo>
                    <a:lnTo>
                      <a:pt x="0" y="23"/>
                    </a:lnTo>
                    <a:lnTo>
                      <a:pt x="1" y="23"/>
                    </a:lnTo>
                    <a:lnTo>
                      <a:pt x="1" y="24"/>
                    </a:lnTo>
                    <a:lnTo>
                      <a:pt x="3" y="26"/>
                    </a:lnTo>
                    <a:lnTo>
                      <a:pt x="4" y="26"/>
                    </a:lnTo>
                    <a:lnTo>
                      <a:pt x="4" y="27"/>
                    </a:lnTo>
                    <a:lnTo>
                      <a:pt x="5" y="27"/>
                    </a:lnTo>
                    <a:lnTo>
                      <a:pt x="7" y="27"/>
                    </a:lnTo>
                    <a:lnTo>
                      <a:pt x="372" y="7"/>
                    </a:lnTo>
                    <a:lnTo>
                      <a:pt x="374" y="9"/>
                    </a:lnTo>
                    <a:lnTo>
                      <a:pt x="374" y="7"/>
                    </a:lnTo>
                    <a:lnTo>
                      <a:pt x="374" y="6"/>
                    </a:lnTo>
                    <a:lnTo>
                      <a:pt x="374" y="5"/>
                    </a:lnTo>
                    <a:lnTo>
                      <a:pt x="374" y="4"/>
                    </a:lnTo>
                    <a:lnTo>
                      <a:pt x="374" y="2"/>
                    </a:lnTo>
                    <a:lnTo>
                      <a:pt x="374" y="1"/>
                    </a:lnTo>
                    <a:lnTo>
                      <a:pt x="352" y="0"/>
                    </a:lnTo>
                    <a:lnTo>
                      <a:pt x="1" y="2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91" name="Freeform 42"/>
              <p:cNvSpPr>
                <a:spLocks/>
              </p:cNvSpPr>
              <p:nvPr/>
            </p:nvSpPr>
            <p:spPr bwMode="auto">
              <a:xfrm>
                <a:off x="1690" y="1620"/>
                <a:ext cx="148" cy="106"/>
              </a:xfrm>
              <a:custGeom>
                <a:avLst/>
                <a:gdLst>
                  <a:gd name="T0" fmla="*/ 4 w 148"/>
                  <a:gd name="T1" fmla="*/ 12 h 106"/>
                  <a:gd name="T2" fmla="*/ 9 w 148"/>
                  <a:gd name="T3" fmla="*/ 20 h 106"/>
                  <a:gd name="T4" fmla="*/ 15 w 148"/>
                  <a:gd name="T5" fmla="*/ 28 h 106"/>
                  <a:gd name="T6" fmla="*/ 18 w 148"/>
                  <a:gd name="T7" fmla="*/ 37 h 106"/>
                  <a:gd name="T8" fmla="*/ 22 w 148"/>
                  <a:gd name="T9" fmla="*/ 46 h 106"/>
                  <a:gd name="T10" fmla="*/ 25 w 148"/>
                  <a:gd name="T11" fmla="*/ 55 h 106"/>
                  <a:gd name="T12" fmla="*/ 28 w 148"/>
                  <a:gd name="T13" fmla="*/ 64 h 106"/>
                  <a:gd name="T14" fmla="*/ 29 w 148"/>
                  <a:gd name="T15" fmla="*/ 74 h 106"/>
                  <a:gd name="T16" fmla="*/ 30 w 148"/>
                  <a:gd name="T17" fmla="*/ 85 h 106"/>
                  <a:gd name="T18" fmla="*/ 31 w 148"/>
                  <a:gd name="T19" fmla="*/ 95 h 106"/>
                  <a:gd name="T20" fmla="*/ 30 w 148"/>
                  <a:gd name="T21" fmla="*/ 106 h 106"/>
                  <a:gd name="T22" fmla="*/ 42 w 148"/>
                  <a:gd name="T23" fmla="*/ 106 h 106"/>
                  <a:gd name="T24" fmla="*/ 54 w 148"/>
                  <a:gd name="T25" fmla="*/ 106 h 106"/>
                  <a:gd name="T26" fmla="*/ 64 w 148"/>
                  <a:gd name="T27" fmla="*/ 104 h 106"/>
                  <a:gd name="T28" fmla="*/ 74 w 148"/>
                  <a:gd name="T29" fmla="*/ 104 h 106"/>
                  <a:gd name="T30" fmla="*/ 85 w 148"/>
                  <a:gd name="T31" fmla="*/ 104 h 106"/>
                  <a:gd name="T32" fmla="*/ 95 w 148"/>
                  <a:gd name="T33" fmla="*/ 104 h 106"/>
                  <a:gd name="T34" fmla="*/ 105 w 148"/>
                  <a:gd name="T35" fmla="*/ 104 h 106"/>
                  <a:gd name="T36" fmla="*/ 116 w 148"/>
                  <a:gd name="T37" fmla="*/ 103 h 106"/>
                  <a:gd name="T38" fmla="*/ 128 w 148"/>
                  <a:gd name="T39" fmla="*/ 103 h 106"/>
                  <a:gd name="T40" fmla="*/ 139 w 148"/>
                  <a:gd name="T41" fmla="*/ 102 h 106"/>
                  <a:gd name="T42" fmla="*/ 147 w 148"/>
                  <a:gd name="T43" fmla="*/ 98 h 106"/>
                  <a:gd name="T44" fmla="*/ 148 w 148"/>
                  <a:gd name="T45" fmla="*/ 87 h 106"/>
                  <a:gd name="T46" fmla="*/ 148 w 148"/>
                  <a:gd name="T47" fmla="*/ 77 h 106"/>
                  <a:gd name="T48" fmla="*/ 147 w 148"/>
                  <a:gd name="T49" fmla="*/ 67 h 106"/>
                  <a:gd name="T50" fmla="*/ 144 w 148"/>
                  <a:gd name="T51" fmla="*/ 56 h 106"/>
                  <a:gd name="T52" fmla="*/ 142 w 148"/>
                  <a:gd name="T53" fmla="*/ 46 h 106"/>
                  <a:gd name="T54" fmla="*/ 139 w 148"/>
                  <a:gd name="T55" fmla="*/ 37 h 106"/>
                  <a:gd name="T56" fmla="*/ 134 w 148"/>
                  <a:gd name="T57" fmla="*/ 28 h 106"/>
                  <a:gd name="T58" fmla="*/ 129 w 148"/>
                  <a:gd name="T59" fmla="*/ 19 h 106"/>
                  <a:gd name="T60" fmla="*/ 122 w 148"/>
                  <a:gd name="T61" fmla="*/ 11 h 106"/>
                  <a:gd name="T62" fmla="*/ 116 w 148"/>
                  <a:gd name="T63" fmla="*/ 3 h 106"/>
                  <a:gd name="T64" fmla="*/ 107 w 148"/>
                  <a:gd name="T65" fmla="*/ 0 h 106"/>
                  <a:gd name="T66" fmla="*/ 96 w 148"/>
                  <a:gd name="T67" fmla="*/ 2 h 106"/>
                  <a:gd name="T68" fmla="*/ 86 w 148"/>
                  <a:gd name="T69" fmla="*/ 2 h 106"/>
                  <a:gd name="T70" fmla="*/ 76 w 148"/>
                  <a:gd name="T71" fmla="*/ 2 h 106"/>
                  <a:gd name="T72" fmla="*/ 65 w 148"/>
                  <a:gd name="T73" fmla="*/ 3 h 106"/>
                  <a:gd name="T74" fmla="*/ 55 w 148"/>
                  <a:gd name="T75" fmla="*/ 4 h 106"/>
                  <a:gd name="T76" fmla="*/ 44 w 148"/>
                  <a:gd name="T77" fmla="*/ 4 h 106"/>
                  <a:gd name="T78" fmla="*/ 34 w 148"/>
                  <a:gd name="T79" fmla="*/ 6 h 106"/>
                  <a:gd name="T80" fmla="*/ 24 w 148"/>
                  <a:gd name="T81" fmla="*/ 6 h 106"/>
                  <a:gd name="T82" fmla="*/ 12 w 148"/>
                  <a:gd name="T83" fmla="*/ 7 h 106"/>
                  <a:gd name="T84" fmla="*/ 0 w 148"/>
                  <a:gd name="T85" fmla="*/ 7 h 1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06">
                    <a:moveTo>
                      <a:pt x="0" y="7"/>
                    </a:moveTo>
                    <a:lnTo>
                      <a:pt x="3" y="10"/>
                    </a:lnTo>
                    <a:lnTo>
                      <a:pt x="4" y="12"/>
                    </a:lnTo>
                    <a:lnTo>
                      <a:pt x="7" y="15"/>
                    </a:lnTo>
                    <a:lnTo>
                      <a:pt x="8" y="17"/>
                    </a:lnTo>
                    <a:lnTo>
                      <a:pt x="9" y="20"/>
                    </a:lnTo>
                    <a:lnTo>
                      <a:pt x="11" y="23"/>
                    </a:lnTo>
                    <a:lnTo>
                      <a:pt x="13" y="25"/>
                    </a:lnTo>
                    <a:lnTo>
                      <a:pt x="15" y="28"/>
                    </a:lnTo>
                    <a:lnTo>
                      <a:pt x="16" y="32"/>
                    </a:lnTo>
                    <a:lnTo>
                      <a:pt x="17" y="34"/>
                    </a:lnTo>
                    <a:lnTo>
                      <a:pt x="18" y="37"/>
                    </a:lnTo>
                    <a:lnTo>
                      <a:pt x="20" y="39"/>
                    </a:lnTo>
                    <a:lnTo>
                      <a:pt x="21" y="43"/>
                    </a:lnTo>
                    <a:lnTo>
                      <a:pt x="22" y="46"/>
                    </a:lnTo>
                    <a:lnTo>
                      <a:pt x="24" y="48"/>
                    </a:lnTo>
                    <a:lnTo>
                      <a:pt x="24" y="52"/>
                    </a:lnTo>
                    <a:lnTo>
                      <a:pt x="25" y="55"/>
                    </a:lnTo>
                    <a:lnTo>
                      <a:pt x="26" y="58"/>
                    </a:lnTo>
                    <a:lnTo>
                      <a:pt x="26" y="61"/>
                    </a:lnTo>
                    <a:lnTo>
                      <a:pt x="28" y="64"/>
                    </a:lnTo>
                    <a:lnTo>
                      <a:pt x="28" y="68"/>
                    </a:lnTo>
                    <a:lnTo>
                      <a:pt x="29" y="71"/>
                    </a:lnTo>
                    <a:lnTo>
                      <a:pt x="29" y="74"/>
                    </a:lnTo>
                    <a:lnTo>
                      <a:pt x="30" y="77"/>
                    </a:lnTo>
                    <a:lnTo>
                      <a:pt x="30" y="81"/>
                    </a:lnTo>
                    <a:lnTo>
                      <a:pt x="30" y="85"/>
                    </a:lnTo>
                    <a:lnTo>
                      <a:pt x="30" y="87"/>
                    </a:lnTo>
                    <a:lnTo>
                      <a:pt x="30" y="91"/>
                    </a:lnTo>
                    <a:lnTo>
                      <a:pt x="31" y="95"/>
                    </a:lnTo>
                    <a:lnTo>
                      <a:pt x="31" y="98"/>
                    </a:lnTo>
                    <a:lnTo>
                      <a:pt x="30" y="102"/>
                    </a:lnTo>
                    <a:lnTo>
                      <a:pt x="30" y="106"/>
                    </a:lnTo>
                    <a:lnTo>
                      <a:pt x="34" y="106"/>
                    </a:lnTo>
                    <a:lnTo>
                      <a:pt x="38" y="106"/>
                    </a:lnTo>
                    <a:lnTo>
                      <a:pt x="42" y="106"/>
                    </a:lnTo>
                    <a:lnTo>
                      <a:pt x="46" y="106"/>
                    </a:lnTo>
                    <a:lnTo>
                      <a:pt x="50" y="106"/>
                    </a:lnTo>
                    <a:lnTo>
                      <a:pt x="54" y="106"/>
                    </a:lnTo>
                    <a:lnTo>
                      <a:pt x="57" y="106"/>
                    </a:lnTo>
                    <a:lnTo>
                      <a:pt x="60" y="104"/>
                    </a:lnTo>
                    <a:lnTo>
                      <a:pt x="64" y="104"/>
                    </a:lnTo>
                    <a:lnTo>
                      <a:pt x="68" y="104"/>
                    </a:lnTo>
                    <a:lnTo>
                      <a:pt x="70" y="104"/>
                    </a:lnTo>
                    <a:lnTo>
                      <a:pt x="74" y="104"/>
                    </a:lnTo>
                    <a:lnTo>
                      <a:pt x="78" y="104"/>
                    </a:lnTo>
                    <a:lnTo>
                      <a:pt x="81" y="104"/>
                    </a:lnTo>
                    <a:lnTo>
                      <a:pt x="85" y="104"/>
                    </a:lnTo>
                    <a:lnTo>
                      <a:pt x="89" y="104"/>
                    </a:lnTo>
                    <a:lnTo>
                      <a:pt x="91" y="104"/>
                    </a:lnTo>
                    <a:lnTo>
                      <a:pt x="95" y="104"/>
                    </a:lnTo>
                    <a:lnTo>
                      <a:pt x="99" y="104"/>
                    </a:lnTo>
                    <a:lnTo>
                      <a:pt x="102" y="104"/>
                    </a:lnTo>
                    <a:lnTo>
                      <a:pt x="105" y="104"/>
                    </a:lnTo>
                    <a:lnTo>
                      <a:pt x="109" y="104"/>
                    </a:lnTo>
                    <a:lnTo>
                      <a:pt x="112" y="103"/>
                    </a:lnTo>
                    <a:lnTo>
                      <a:pt x="116" y="103"/>
                    </a:lnTo>
                    <a:lnTo>
                      <a:pt x="120" y="103"/>
                    </a:lnTo>
                    <a:lnTo>
                      <a:pt x="124" y="103"/>
                    </a:lnTo>
                    <a:lnTo>
                      <a:pt x="128" y="103"/>
                    </a:lnTo>
                    <a:lnTo>
                      <a:pt x="131" y="103"/>
                    </a:lnTo>
                    <a:lnTo>
                      <a:pt x="135" y="103"/>
                    </a:lnTo>
                    <a:lnTo>
                      <a:pt x="139" y="102"/>
                    </a:lnTo>
                    <a:lnTo>
                      <a:pt x="143" y="102"/>
                    </a:lnTo>
                    <a:lnTo>
                      <a:pt x="147" y="102"/>
                    </a:lnTo>
                    <a:lnTo>
                      <a:pt x="147" y="98"/>
                    </a:lnTo>
                    <a:lnTo>
                      <a:pt x="148" y="94"/>
                    </a:lnTo>
                    <a:lnTo>
                      <a:pt x="148" y="91"/>
                    </a:lnTo>
                    <a:lnTo>
                      <a:pt x="148" y="87"/>
                    </a:lnTo>
                    <a:lnTo>
                      <a:pt x="148" y="84"/>
                    </a:lnTo>
                    <a:lnTo>
                      <a:pt x="148" y="80"/>
                    </a:lnTo>
                    <a:lnTo>
                      <a:pt x="148" y="77"/>
                    </a:lnTo>
                    <a:lnTo>
                      <a:pt x="147" y="73"/>
                    </a:lnTo>
                    <a:lnTo>
                      <a:pt x="147" y="69"/>
                    </a:lnTo>
                    <a:lnTo>
                      <a:pt x="147" y="67"/>
                    </a:lnTo>
                    <a:lnTo>
                      <a:pt x="146" y="63"/>
                    </a:lnTo>
                    <a:lnTo>
                      <a:pt x="146" y="59"/>
                    </a:lnTo>
                    <a:lnTo>
                      <a:pt x="144" y="56"/>
                    </a:lnTo>
                    <a:lnTo>
                      <a:pt x="144" y="52"/>
                    </a:lnTo>
                    <a:lnTo>
                      <a:pt x="143" y="50"/>
                    </a:lnTo>
                    <a:lnTo>
                      <a:pt x="142" y="46"/>
                    </a:lnTo>
                    <a:lnTo>
                      <a:pt x="141" y="43"/>
                    </a:lnTo>
                    <a:lnTo>
                      <a:pt x="141" y="39"/>
                    </a:lnTo>
                    <a:lnTo>
                      <a:pt x="139" y="37"/>
                    </a:lnTo>
                    <a:lnTo>
                      <a:pt x="138" y="34"/>
                    </a:lnTo>
                    <a:lnTo>
                      <a:pt x="135" y="30"/>
                    </a:lnTo>
                    <a:lnTo>
                      <a:pt x="134" y="28"/>
                    </a:lnTo>
                    <a:lnTo>
                      <a:pt x="133" y="25"/>
                    </a:lnTo>
                    <a:lnTo>
                      <a:pt x="131" y="23"/>
                    </a:lnTo>
                    <a:lnTo>
                      <a:pt x="129" y="19"/>
                    </a:lnTo>
                    <a:lnTo>
                      <a:pt x="128" y="16"/>
                    </a:lnTo>
                    <a:lnTo>
                      <a:pt x="125" y="13"/>
                    </a:lnTo>
                    <a:lnTo>
                      <a:pt x="122" y="11"/>
                    </a:lnTo>
                    <a:lnTo>
                      <a:pt x="121" y="8"/>
                    </a:lnTo>
                    <a:lnTo>
                      <a:pt x="118" y="6"/>
                    </a:lnTo>
                    <a:lnTo>
                      <a:pt x="116" y="3"/>
                    </a:lnTo>
                    <a:lnTo>
                      <a:pt x="113" y="2"/>
                    </a:lnTo>
                    <a:lnTo>
                      <a:pt x="109" y="2"/>
                    </a:lnTo>
                    <a:lnTo>
                      <a:pt x="107" y="0"/>
                    </a:lnTo>
                    <a:lnTo>
                      <a:pt x="103" y="0"/>
                    </a:lnTo>
                    <a:lnTo>
                      <a:pt x="99" y="0"/>
                    </a:lnTo>
                    <a:lnTo>
                      <a:pt x="96" y="2"/>
                    </a:lnTo>
                    <a:lnTo>
                      <a:pt x="93" y="2"/>
                    </a:lnTo>
                    <a:lnTo>
                      <a:pt x="89" y="2"/>
                    </a:lnTo>
                    <a:lnTo>
                      <a:pt x="86" y="2"/>
                    </a:lnTo>
                    <a:lnTo>
                      <a:pt x="82" y="2"/>
                    </a:lnTo>
                    <a:lnTo>
                      <a:pt x="80" y="2"/>
                    </a:lnTo>
                    <a:lnTo>
                      <a:pt x="76" y="2"/>
                    </a:lnTo>
                    <a:lnTo>
                      <a:pt x="72" y="3"/>
                    </a:lnTo>
                    <a:lnTo>
                      <a:pt x="69" y="3"/>
                    </a:lnTo>
                    <a:lnTo>
                      <a:pt x="65" y="3"/>
                    </a:lnTo>
                    <a:lnTo>
                      <a:pt x="61" y="3"/>
                    </a:lnTo>
                    <a:lnTo>
                      <a:pt x="59" y="3"/>
                    </a:lnTo>
                    <a:lnTo>
                      <a:pt x="55" y="4"/>
                    </a:lnTo>
                    <a:lnTo>
                      <a:pt x="52" y="4"/>
                    </a:lnTo>
                    <a:lnTo>
                      <a:pt x="48" y="4"/>
                    </a:lnTo>
                    <a:lnTo>
                      <a:pt x="44" y="4"/>
                    </a:lnTo>
                    <a:lnTo>
                      <a:pt x="42" y="4"/>
                    </a:lnTo>
                    <a:lnTo>
                      <a:pt x="38" y="6"/>
                    </a:lnTo>
                    <a:lnTo>
                      <a:pt x="34" y="6"/>
                    </a:lnTo>
                    <a:lnTo>
                      <a:pt x="30" y="6"/>
                    </a:lnTo>
                    <a:lnTo>
                      <a:pt x="28" y="6"/>
                    </a:lnTo>
                    <a:lnTo>
                      <a:pt x="24" y="6"/>
                    </a:lnTo>
                    <a:lnTo>
                      <a:pt x="20" y="6"/>
                    </a:lnTo>
                    <a:lnTo>
                      <a:pt x="16" y="7"/>
                    </a:lnTo>
                    <a:lnTo>
                      <a:pt x="12" y="7"/>
                    </a:lnTo>
                    <a:lnTo>
                      <a:pt x="8" y="7"/>
                    </a:lnTo>
                    <a:lnTo>
                      <a:pt x="4" y="7"/>
                    </a:lnTo>
                    <a:lnTo>
                      <a:pt x="0" y="7"/>
                    </a:lnTo>
                    <a:close/>
                  </a:path>
                </a:pathLst>
              </a:custGeom>
              <a:solidFill>
                <a:srgbClr val="409EFF"/>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9992" name="Freeform 43"/>
              <p:cNvSpPr>
                <a:spLocks/>
              </p:cNvSpPr>
              <p:nvPr/>
            </p:nvSpPr>
            <p:spPr bwMode="auto">
              <a:xfrm>
                <a:off x="1690" y="1620"/>
                <a:ext cx="148" cy="106"/>
              </a:xfrm>
              <a:custGeom>
                <a:avLst/>
                <a:gdLst>
                  <a:gd name="T0" fmla="*/ 4 w 148"/>
                  <a:gd name="T1" fmla="*/ 12 h 106"/>
                  <a:gd name="T2" fmla="*/ 9 w 148"/>
                  <a:gd name="T3" fmla="*/ 20 h 106"/>
                  <a:gd name="T4" fmla="*/ 15 w 148"/>
                  <a:gd name="T5" fmla="*/ 28 h 106"/>
                  <a:gd name="T6" fmla="*/ 18 w 148"/>
                  <a:gd name="T7" fmla="*/ 37 h 106"/>
                  <a:gd name="T8" fmla="*/ 22 w 148"/>
                  <a:gd name="T9" fmla="*/ 46 h 106"/>
                  <a:gd name="T10" fmla="*/ 25 w 148"/>
                  <a:gd name="T11" fmla="*/ 55 h 106"/>
                  <a:gd name="T12" fmla="*/ 28 w 148"/>
                  <a:gd name="T13" fmla="*/ 64 h 106"/>
                  <a:gd name="T14" fmla="*/ 29 w 148"/>
                  <a:gd name="T15" fmla="*/ 74 h 106"/>
                  <a:gd name="T16" fmla="*/ 30 w 148"/>
                  <a:gd name="T17" fmla="*/ 85 h 106"/>
                  <a:gd name="T18" fmla="*/ 31 w 148"/>
                  <a:gd name="T19" fmla="*/ 95 h 106"/>
                  <a:gd name="T20" fmla="*/ 30 w 148"/>
                  <a:gd name="T21" fmla="*/ 106 h 106"/>
                  <a:gd name="T22" fmla="*/ 42 w 148"/>
                  <a:gd name="T23" fmla="*/ 106 h 106"/>
                  <a:gd name="T24" fmla="*/ 54 w 148"/>
                  <a:gd name="T25" fmla="*/ 106 h 106"/>
                  <a:gd name="T26" fmla="*/ 64 w 148"/>
                  <a:gd name="T27" fmla="*/ 104 h 106"/>
                  <a:gd name="T28" fmla="*/ 74 w 148"/>
                  <a:gd name="T29" fmla="*/ 104 h 106"/>
                  <a:gd name="T30" fmla="*/ 85 w 148"/>
                  <a:gd name="T31" fmla="*/ 104 h 106"/>
                  <a:gd name="T32" fmla="*/ 95 w 148"/>
                  <a:gd name="T33" fmla="*/ 104 h 106"/>
                  <a:gd name="T34" fmla="*/ 105 w 148"/>
                  <a:gd name="T35" fmla="*/ 104 h 106"/>
                  <a:gd name="T36" fmla="*/ 116 w 148"/>
                  <a:gd name="T37" fmla="*/ 103 h 106"/>
                  <a:gd name="T38" fmla="*/ 128 w 148"/>
                  <a:gd name="T39" fmla="*/ 103 h 106"/>
                  <a:gd name="T40" fmla="*/ 139 w 148"/>
                  <a:gd name="T41" fmla="*/ 102 h 106"/>
                  <a:gd name="T42" fmla="*/ 147 w 148"/>
                  <a:gd name="T43" fmla="*/ 98 h 106"/>
                  <a:gd name="T44" fmla="*/ 148 w 148"/>
                  <a:gd name="T45" fmla="*/ 87 h 106"/>
                  <a:gd name="T46" fmla="*/ 148 w 148"/>
                  <a:gd name="T47" fmla="*/ 77 h 106"/>
                  <a:gd name="T48" fmla="*/ 147 w 148"/>
                  <a:gd name="T49" fmla="*/ 67 h 106"/>
                  <a:gd name="T50" fmla="*/ 144 w 148"/>
                  <a:gd name="T51" fmla="*/ 56 h 106"/>
                  <a:gd name="T52" fmla="*/ 142 w 148"/>
                  <a:gd name="T53" fmla="*/ 46 h 106"/>
                  <a:gd name="T54" fmla="*/ 139 w 148"/>
                  <a:gd name="T55" fmla="*/ 37 h 106"/>
                  <a:gd name="T56" fmla="*/ 134 w 148"/>
                  <a:gd name="T57" fmla="*/ 28 h 106"/>
                  <a:gd name="T58" fmla="*/ 129 w 148"/>
                  <a:gd name="T59" fmla="*/ 19 h 106"/>
                  <a:gd name="T60" fmla="*/ 122 w 148"/>
                  <a:gd name="T61" fmla="*/ 11 h 106"/>
                  <a:gd name="T62" fmla="*/ 116 w 148"/>
                  <a:gd name="T63" fmla="*/ 3 h 106"/>
                  <a:gd name="T64" fmla="*/ 107 w 148"/>
                  <a:gd name="T65" fmla="*/ 0 h 106"/>
                  <a:gd name="T66" fmla="*/ 96 w 148"/>
                  <a:gd name="T67" fmla="*/ 2 h 106"/>
                  <a:gd name="T68" fmla="*/ 86 w 148"/>
                  <a:gd name="T69" fmla="*/ 2 h 106"/>
                  <a:gd name="T70" fmla="*/ 76 w 148"/>
                  <a:gd name="T71" fmla="*/ 2 h 106"/>
                  <a:gd name="T72" fmla="*/ 65 w 148"/>
                  <a:gd name="T73" fmla="*/ 3 h 106"/>
                  <a:gd name="T74" fmla="*/ 55 w 148"/>
                  <a:gd name="T75" fmla="*/ 4 h 106"/>
                  <a:gd name="T76" fmla="*/ 44 w 148"/>
                  <a:gd name="T77" fmla="*/ 4 h 106"/>
                  <a:gd name="T78" fmla="*/ 34 w 148"/>
                  <a:gd name="T79" fmla="*/ 6 h 106"/>
                  <a:gd name="T80" fmla="*/ 24 w 148"/>
                  <a:gd name="T81" fmla="*/ 6 h 106"/>
                  <a:gd name="T82" fmla="*/ 12 w 148"/>
                  <a:gd name="T83" fmla="*/ 7 h 106"/>
                  <a:gd name="T84" fmla="*/ 0 w 148"/>
                  <a:gd name="T85" fmla="*/ 7 h 1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06">
                    <a:moveTo>
                      <a:pt x="0" y="7"/>
                    </a:moveTo>
                    <a:lnTo>
                      <a:pt x="3" y="10"/>
                    </a:lnTo>
                    <a:lnTo>
                      <a:pt x="4" y="12"/>
                    </a:lnTo>
                    <a:lnTo>
                      <a:pt x="7" y="15"/>
                    </a:lnTo>
                    <a:lnTo>
                      <a:pt x="8" y="17"/>
                    </a:lnTo>
                    <a:lnTo>
                      <a:pt x="9" y="20"/>
                    </a:lnTo>
                    <a:lnTo>
                      <a:pt x="11" y="23"/>
                    </a:lnTo>
                    <a:lnTo>
                      <a:pt x="13" y="25"/>
                    </a:lnTo>
                    <a:lnTo>
                      <a:pt x="15" y="28"/>
                    </a:lnTo>
                    <a:lnTo>
                      <a:pt x="16" y="32"/>
                    </a:lnTo>
                    <a:lnTo>
                      <a:pt x="17" y="34"/>
                    </a:lnTo>
                    <a:lnTo>
                      <a:pt x="18" y="37"/>
                    </a:lnTo>
                    <a:lnTo>
                      <a:pt x="20" y="39"/>
                    </a:lnTo>
                    <a:lnTo>
                      <a:pt x="21" y="43"/>
                    </a:lnTo>
                    <a:lnTo>
                      <a:pt x="22" y="46"/>
                    </a:lnTo>
                    <a:lnTo>
                      <a:pt x="24" y="48"/>
                    </a:lnTo>
                    <a:lnTo>
                      <a:pt x="24" y="52"/>
                    </a:lnTo>
                    <a:lnTo>
                      <a:pt x="25" y="55"/>
                    </a:lnTo>
                    <a:lnTo>
                      <a:pt x="26" y="58"/>
                    </a:lnTo>
                    <a:lnTo>
                      <a:pt x="26" y="61"/>
                    </a:lnTo>
                    <a:lnTo>
                      <a:pt x="28" y="64"/>
                    </a:lnTo>
                    <a:lnTo>
                      <a:pt x="28" y="68"/>
                    </a:lnTo>
                    <a:lnTo>
                      <a:pt x="29" y="71"/>
                    </a:lnTo>
                    <a:lnTo>
                      <a:pt x="29" y="74"/>
                    </a:lnTo>
                    <a:lnTo>
                      <a:pt x="30" y="77"/>
                    </a:lnTo>
                    <a:lnTo>
                      <a:pt x="30" y="81"/>
                    </a:lnTo>
                    <a:lnTo>
                      <a:pt x="30" y="85"/>
                    </a:lnTo>
                    <a:lnTo>
                      <a:pt x="30" y="87"/>
                    </a:lnTo>
                    <a:lnTo>
                      <a:pt x="30" y="91"/>
                    </a:lnTo>
                    <a:lnTo>
                      <a:pt x="31" y="95"/>
                    </a:lnTo>
                    <a:lnTo>
                      <a:pt x="31" y="98"/>
                    </a:lnTo>
                    <a:lnTo>
                      <a:pt x="30" y="102"/>
                    </a:lnTo>
                    <a:lnTo>
                      <a:pt x="30" y="106"/>
                    </a:lnTo>
                    <a:lnTo>
                      <a:pt x="34" y="106"/>
                    </a:lnTo>
                    <a:lnTo>
                      <a:pt x="38" y="106"/>
                    </a:lnTo>
                    <a:lnTo>
                      <a:pt x="42" y="106"/>
                    </a:lnTo>
                    <a:lnTo>
                      <a:pt x="46" y="106"/>
                    </a:lnTo>
                    <a:lnTo>
                      <a:pt x="50" y="106"/>
                    </a:lnTo>
                    <a:lnTo>
                      <a:pt x="54" y="106"/>
                    </a:lnTo>
                    <a:lnTo>
                      <a:pt x="57" y="106"/>
                    </a:lnTo>
                    <a:lnTo>
                      <a:pt x="60" y="104"/>
                    </a:lnTo>
                    <a:lnTo>
                      <a:pt x="64" y="104"/>
                    </a:lnTo>
                    <a:lnTo>
                      <a:pt x="68" y="104"/>
                    </a:lnTo>
                    <a:lnTo>
                      <a:pt x="70" y="104"/>
                    </a:lnTo>
                    <a:lnTo>
                      <a:pt x="74" y="104"/>
                    </a:lnTo>
                    <a:lnTo>
                      <a:pt x="78" y="104"/>
                    </a:lnTo>
                    <a:lnTo>
                      <a:pt x="81" y="104"/>
                    </a:lnTo>
                    <a:lnTo>
                      <a:pt x="85" y="104"/>
                    </a:lnTo>
                    <a:lnTo>
                      <a:pt x="89" y="104"/>
                    </a:lnTo>
                    <a:lnTo>
                      <a:pt x="91" y="104"/>
                    </a:lnTo>
                    <a:lnTo>
                      <a:pt x="95" y="104"/>
                    </a:lnTo>
                    <a:lnTo>
                      <a:pt x="99" y="104"/>
                    </a:lnTo>
                    <a:lnTo>
                      <a:pt x="102" y="104"/>
                    </a:lnTo>
                    <a:lnTo>
                      <a:pt x="105" y="104"/>
                    </a:lnTo>
                    <a:lnTo>
                      <a:pt x="109" y="104"/>
                    </a:lnTo>
                    <a:lnTo>
                      <a:pt x="112" y="103"/>
                    </a:lnTo>
                    <a:lnTo>
                      <a:pt x="116" y="103"/>
                    </a:lnTo>
                    <a:lnTo>
                      <a:pt x="120" y="103"/>
                    </a:lnTo>
                    <a:lnTo>
                      <a:pt x="124" y="103"/>
                    </a:lnTo>
                    <a:lnTo>
                      <a:pt x="128" y="103"/>
                    </a:lnTo>
                    <a:lnTo>
                      <a:pt x="131" y="103"/>
                    </a:lnTo>
                    <a:lnTo>
                      <a:pt x="135" y="103"/>
                    </a:lnTo>
                    <a:lnTo>
                      <a:pt x="139" y="102"/>
                    </a:lnTo>
                    <a:lnTo>
                      <a:pt x="143" y="102"/>
                    </a:lnTo>
                    <a:lnTo>
                      <a:pt x="147" y="102"/>
                    </a:lnTo>
                    <a:lnTo>
                      <a:pt x="147" y="98"/>
                    </a:lnTo>
                    <a:lnTo>
                      <a:pt x="148" y="94"/>
                    </a:lnTo>
                    <a:lnTo>
                      <a:pt x="148" y="91"/>
                    </a:lnTo>
                    <a:lnTo>
                      <a:pt x="148" y="87"/>
                    </a:lnTo>
                    <a:lnTo>
                      <a:pt x="148" y="84"/>
                    </a:lnTo>
                    <a:lnTo>
                      <a:pt x="148" y="80"/>
                    </a:lnTo>
                    <a:lnTo>
                      <a:pt x="148" y="77"/>
                    </a:lnTo>
                    <a:lnTo>
                      <a:pt x="147" y="73"/>
                    </a:lnTo>
                    <a:lnTo>
                      <a:pt x="147" y="69"/>
                    </a:lnTo>
                    <a:lnTo>
                      <a:pt x="147" y="67"/>
                    </a:lnTo>
                    <a:lnTo>
                      <a:pt x="146" y="63"/>
                    </a:lnTo>
                    <a:lnTo>
                      <a:pt x="146" y="59"/>
                    </a:lnTo>
                    <a:lnTo>
                      <a:pt x="144" y="56"/>
                    </a:lnTo>
                    <a:lnTo>
                      <a:pt x="144" y="52"/>
                    </a:lnTo>
                    <a:lnTo>
                      <a:pt x="143" y="50"/>
                    </a:lnTo>
                    <a:lnTo>
                      <a:pt x="142" y="46"/>
                    </a:lnTo>
                    <a:lnTo>
                      <a:pt x="141" y="43"/>
                    </a:lnTo>
                    <a:lnTo>
                      <a:pt x="141" y="39"/>
                    </a:lnTo>
                    <a:lnTo>
                      <a:pt x="139" y="37"/>
                    </a:lnTo>
                    <a:lnTo>
                      <a:pt x="138" y="34"/>
                    </a:lnTo>
                    <a:lnTo>
                      <a:pt x="135" y="30"/>
                    </a:lnTo>
                    <a:lnTo>
                      <a:pt x="134" y="28"/>
                    </a:lnTo>
                    <a:lnTo>
                      <a:pt x="133" y="25"/>
                    </a:lnTo>
                    <a:lnTo>
                      <a:pt x="131" y="23"/>
                    </a:lnTo>
                    <a:lnTo>
                      <a:pt x="129" y="19"/>
                    </a:lnTo>
                    <a:lnTo>
                      <a:pt x="128" y="16"/>
                    </a:lnTo>
                    <a:lnTo>
                      <a:pt x="125" y="13"/>
                    </a:lnTo>
                    <a:lnTo>
                      <a:pt x="122" y="11"/>
                    </a:lnTo>
                    <a:lnTo>
                      <a:pt x="121" y="8"/>
                    </a:lnTo>
                    <a:lnTo>
                      <a:pt x="118" y="6"/>
                    </a:lnTo>
                    <a:lnTo>
                      <a:pt x="116" y="3"/>
                    </a:lnTo>
                    <a:lnTo>
                      <a:pt x="113" y="2"/>
                    </a:lnTo>
                    <a:lnTo>
                      <a:pt x="109" y="2"/>
                    </a:lnTo>
                    <a:lnTo>
                      <a:pt x="107" y="0"/>
                    </a:lnTo>
                    <a:lnTo>
                      <a:pt x="103" y="0"/>
                    </a:lnTo>
                    <a:lnTo>
                      <a:pt x="99" y="0"/>
                    </a:lnTo>
                    <a:lnTo>
                      <a:pt x="96" y="2"/>
                    </a:lnTo>
                    <a:lnTo>
                      <a:pt x="93" y="2"/>
                    </a:lnTo>
                    <a:lnTo>
                      <a:pt x="89" y="2"/>
                    </a:lnTo>
                    <a:lnTo>
                      <a:pt x="86" y="2"/>
                    </a:lnTo>
                    <a:lnTo>
                      <a:pt x="82" y="2"/>
                    </a:lnTo>
                    <a:lnTo>
                      <a:pt x="80" y="2"/>
                    </a:lnTo>
                    <a:lnTo>
                      <a:pt x="76" y="2"/>
                    </a:lnTo>
                    <a:lnTo>
                      <a:pt x="72" y="3"/>
                    </a:lnTo>
                    <a:lnTo>
                      <a:pt x="69" y="3"/>
                    </a:lnTo>
                    <a:lnTo>
                      <a:pt x="65" y="3"/>
                    </a:lnTo>
                    <a:lnTo>
                      <a:pt x="61" y="3"/>
                    </a:lnTo>
                    <a:lnTo>
                      <a:pt x="59" y="3"/>
                    </a:lnTo>
                    <a:lnTo>
                      <a:pt x="55" y="4"/>
                    </a:lnTo>
                    <a:lnTo>
                      <a:pt x="52" y="4"/>
                    </a:lnTo>
                    <a:lnTo>
                      <a:pt x="48" y="4"/>
                    </a:lnTo>
                    <a:lnTo>
                      <a:pt x="44" y="4"/>
                    </a:lnTo>
                    <a:lnTo>
                      <a:pt x="42" y="4"/>
                    </a:lnTo>
                    <a:lnTo>
                      <a:pt x="38" y="6"/>
                    </a:lnTo>
                    <a:lnTo>
                      <a:pt x="34" y="6"/>
                    </a:lnTo>
                    <a:lnTo>
                      <a:pt x="30" y="6"/>
                    </a:lnTo>
                    <a:lnTo>
                      <a:pt x="28" y="6"/>
                    </a:lnTo>
                    <a:lnTo>
                      <a:pt x="24" y="6"/>
                    </a:lnTo>
                    <a:lnTo>
                      <a:pt x="20" y="6"/>
                    </a:lnTo>
                    <a:lnTo>
                      <a:pt x="16" y="6"/>
                    </a:lnTo>
                    <a:lnTo>
                      <a:pt x="12" y="7"/>
                    </a:lnTo>
                    <a:lnTo>
                      <a:pt x="8" y="7"/>
                    </a:lnTo>
                    <a:lnTo>
                      <a:pt x="4" y="7"/>
                    </a:lnTo>
                    <a:lnTo>
                      <a:pt x="0" y="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93" name="Freeform 44"/>
              <p:cNvSpPr>
                <a:spLocks/>
              </p:cNvSpPr>
              <p:nvPr/>
            </p:nvSpPr>
            <p:spPr bwMode="auto">
              <a:xfrm>
                <a:off x="1568" y="1627"/>
                <a:ext cx="147" cy="105"/>
              </a:xfrm>
              <a:custGeom>
                <a:avLst/>
                <a:gdLst>
                  <a:gd name="T0" fmla="*/ 1 w 147"/>
                  <a:gd name="T1" fmla="*/ 9 h 105"/>
                  <a:gd name="T2" fmla="*/ 5 w 147"/>
                  <a:gd name="T3" fmla="*/ 14 h 105"/>
                  <a:gd name="T4" fmla="*/ 9 w 147"/>
                  <a:gd name="T5" fmla="*/ 19 h 105"/>
                  <a:gd name="T6" fmla="*/ 13 w 147"/>
                  <a:gd name="T7" fmla="*/ 26 h 105"/>
                  <a:gd name="T8" fmla="*/ 16 w 147"/>
                  <a:gd name="T9" fmla="*/ 31 h 105"/>
                  <a:gd name="T10" fmla="*/ 18 w 147"/>
                  <a:gd name="T11" fmla="*/ 38 h 105"/>
                  <a:gd name="T12" fmla="*/ 21 w 147"/>
                  <a:gd name="T13" fmla="*/ 43 h 105"/>
                  <a:gd name="T14" fmla="*/ 23 w 147"/>
                  <a:gd name="T15" fmla="*/ 49 h 105"/>
                  <a:gd name="T16" fmla="*/ 25 w 147"/>
                  <a:gd name="T17" fmla="*/ 56 h 105"/>
                  <a:gd name="T18" fmla="*/ 27 w 147"/>
                  <a:gd name="T19" fmla="*/ 62 h 105"/>
                  <a:gd name="T20" fmla="*/ 29 w 147"/>
                  <a:gd name="T21" fmla="*/ 69 h 105"/>
                  <a:gd name="T22" fmla="*/ 30 w 147"/>
                  <a:gd name="T23" fmla="*/ 75 h 105"/>
                  <a:gd name="T24" fmla="*/ 31 w 147"/>
                  <a:gd name="T25" fmla="*/ 82 h 105"/>
                  <a:gd name="T26" fmla="*/ 33 w 147"/>
                  <a:gd name="T27" fmla="*/ 88 h 105"/>
                  <a:gd name="T28" fmla="*/ 33 w 147"/>
                  <a:gd name="T29" fmla="*/ 95 h 105"/>
                  <a:gd name="T30" fmla="*/ 34 w 147"/>
                  <a:gd name="T31" fmla="*/ 103 h 105"/>
                  <a:gd name="T32" fmla="*/ 147 w 147"/>
                  <a:gd name="T33" fmla="*/ 99 h 105"/>
                  <a:gd name="T34" fmla="*/ 147 w 147"/>
                  <a:gd name="T35" fmla="*/ 92 h 105"/>
                  <a:gd name="T36" fmla="*/ 146 w 147"/>
                  <a:gd name="T37" fmla="*/ 84 h 105"/>
                  <a:gd name="T38" fmla="*/ 146 w 147"/>
                  <a:gd name="T39" fmla="*/ 78 h 105"/>
                  <a:gd name="T40" fmla="*/ 144 w 147"/>
                  <a:gd name="T41" fmla="*/ 71 h 105"/>
                  <a:gd name="T42" fmla="*/ 144 w 147"/>
                  <a:gd name="T43" fmla="*/ 64 h 105"/>
                  <a:gd name="T44" fmla="*/ 143 w 147"/>
                  <a:gd name="T45" fmla="*/ 57 h 105"/>
                  <a:gd name="T46" fmla="*/ 140 w 147"/>
                  <a:gd name="T47" fmla="*/ 51 h 105"/>
                  <a:gd name="T48" fmla="*/ 139 w 147"/>
                  <a:gd name="T49" fmla="*/ 44 h 105"/>
                  <a:gd name="T50" fmla="*/ 137 w 147"/>
                  <a:gd name="T51" fmla="*/ 38 h 105"/>
                  <a:gd name="T52" fmla="*/ 134 w 147"/>
                  <a:gd name="T53" fmla="*/ 31 h 105"/>
                  <a:gd name="T54" fmla="*/ 131 w 147"/>
                  <a:gd name="T55" fmla="*/ 26 h 105"/>
                  <a:gd name="T56" fmla="*/ 127 w 147"/>
                  <a:gd name="T57" fmla="*/ 19 h 105"/>
                  <a:gd name="T58" fmla="*/ 124 w 147"/>
                  <a:gd name="T59" fmla="*/ 14 h 105"/>
                  <a:gd name="T60" fmla="*/ 120 w 147"/>
                  <a:gd name="T61" fmla="*/ 9 h 105"/>
                  <a:gd name="T62" fmla="*/ 114 w 147"/>
                  <a:gd name="T63" fmla="*/ 5 h 105"/>
                  <a:gd name="T64" fmla="*/ 109 w 147"/>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7" h="105">
                    <a:moveTo>
                      <a:pt x="0" y="6"/>
                    </a:moveTo>
                    <a:lnTo>
                      <a:pt x="1" y="9"/>
                    </a:lnTo>
                    <a:lnTo>
                      <a:pt x="4" y="12"/>
                    </a:lnTo>
                    <a:lnTo>
                      <a:pt x="5" y="14"/>
                    </a:lnTo>
                    <a:lnTo>
                      <a:pt x="8" y="17"/>
                    </a:lnTo>
                    <a:lnTo>
                      <a:pt x="9" y="19"/>
                    </a:lnTo>
                    <a:lnTo>
                      <a:pt x="10" y="22"/>
                    </a:lnTo>
                    <a:lnTo>
                      <a:pt x="13" y="26"/>
                    </a:lnTo>
                    <a:lnTo>
                      <a:pt x="14" y="29"/>
                    </a:lnTo>
                    <a:lnTo>
                      <a:pt x="16" y="31"/>
                    </a:lnTo>
                    <a:lnTo>
                      <a:pt x="17" y="34"/>
                    </a:lnTo>
                    <a:lnTo>
                      <a:pt x="18" y="38"/>
                    </a:lnTo>
                    <a:lnTo>
                      <a:pt x="20" y="40"/>
                    </a:lnTo>
                    <a:lnTo>
                      <a:pt x="21" y="43"/>
                    </a:lnTo>
                    <a:lnTo>
                      <a:pt x="22" y="47"/>
                    </a:lnTo>
                    <a:lnTo>
                      <a:pt x="23" y="49"/>
                    </a:lnTo>
                    <a:lnTo>
                      <a:pt x="25" y="52"/>
                    </a:lnTo>
                    <a:lnTo>
                      <a:pt x="25" y="56"/>
                    </a:lnTo>
                    <a:lnTo>
                      <a:pt x="26" y="58"/>
                    </a:lnTo>
                    <a:lnTo>
                      <a:pt x="27" y="62"/>
                    </a:lnTo>
                    <a:lnTo>
                      <a:pt x="29" y="65"/>
                    </a:lnTo>
                    <a:lnTo>
                      <a:pt x="29" y="69"/>
                    </a:lnTo>
                    <a:lnTo>
                      <a:pt x="30" y="71"/>
                    </a:lnTo>
                    <a:lnTo>
                      <a:pt x="30" y="75"/>
                    </a:lnTo>
                    <a:lnTo>
                      <a:pt x="31" y="78"/>
                    </a:lnTo>
                    <a:lnTo>
                      <a:pt x="31" y="82"/>
                    </a:lnTo>
                    <a:lnTo>
                      <a:pt x="31" y="84"/>
                    </a:lnTo>
                    <a:lnTo>
                      <a:pt x="33" y="88"/>
                    </a:lnTo>
                    <a:lnTo>
                      <a:pt x="33" y="92"/>
                    </a:lnTo>
                    <a:lnTo>
                      <a:pt x="33" y="95"/>
                    </a:lnTo>
                    <a:lnTo>
                      <a:pt x="34" y="99"/>
                    </a:lnTo>
                    <a:lnTo>
                      <a:pt x="34" y="103"/>
                    </a:lnTo>
                    <a:lnTo>
                      <a:pt x="34" y="105"/>
                    </a:lnTo>
                    <a:lnTo>
                      <a:pt x="147" y="99"/>
                    </a:lnTo>
                    <a:lnTo>
                      <a:pt x="147" y="96"/>
                    </a:lnTo>
                    <a:lnTo>
                      <a:pt x="147" y="92"/>
                    </a:lnTo>
                    <a:lnTo>
                      <a:pt x="147" y="88"/>
                    </a:lnTo>
                    <a:lnTo>
                      <a:pt x="146" y="84"/>
                    </a:lnTo>
                    <a:lnTo>
                      <a:pt x="146" y="82"/>
                    </a:lnTo>
                    <a:lnTo>
                      <a:pt x="146" y="78"/>
                    </a:lnTo>
                    <a:lnTo>
                      <a:pt x="146" y="74"/>
                    </a:lnTo>
                    <a:lnTo>
                      <a:pt x="144" y="71"/>
                    </a:lnTo>
                    <a:lnTo>
                      <a:pt x="144" y="67"/>
                    </a:lnTo>
                    <a:lnTo>
                      <a:pt x="144" y="64"/>
                    </a:lnTo>
                    <a:lnTo>
                      <a:pt x="143" y="61"/>
                    </a:lnTo>
                    <a:lnTo>
                      <a:pt x="143" y="57"/>
                    </a:lnTo>
                    <a:lnTo>
                      <a:pt x="142" y="53"/>
                    </a:lnTo>
                    <a:lnTo>
                      <a:pt x="140" y="51"/>
                    </a:lnTo>
                    <a:lnTo>
                      <a:pt x="140" y="47"/>
                    </a:lnTo>
                    <a:lnTo>
                      <a:pt x="139" y="44"/>
                    </a:lnTo>
                    <a:lnTo>
                      <a:pt x="138" y="40"/>
                    </a:lnTo>
                    <a:lnTo>
                      <a:pt x="137" y="38"/>
                    </a:lnTo>
                    <a:lnTo>
                      <a:pt x="135" y="35"/>
                    </a:lnTo>
                    <a:lnTo>
                      <a:pt x="134" y="31"/>
                    </a:lnTo>
                    <a:lnTo>
                      <a:pt x="133" y="29"/>
                    </a:lnTo>
                    <a:lnTo>
                      <a:pt x="131" y="26"/>
                    </a:lnTo>
                    <a:lnTo>
                      <a:pt x="129" y="23"/>
                    </a:lnTo>
                    <a:lnTo>
                      <a:pt x="127" y="19"/>
                    </a:lnTo>
                    <a:lnTo>
                      <a:pt x="126" y="17"/>
                    </a:lnTo>
                    <a:lnTo>
                      <a:pt x="124" y="14"/>
                    </a:lnTo>
                    <a:lnTo>
                      <a:pt x="121" y="12"/>
                    </a:lnTo>
                    <a:lnTo>
                      <a:pt x="120" y="9"/>
                    </a:lnTo>
                    <a:lnTo>
                      <a:pt x="117" y="6"/>
                    </a:lnTo>
                    <a:lnTo>
                      <a:pt x="114" y="5"/>
                    </a:lnTo>
                    <a:lnTo>
                      <a:pt x="112" y="3"/>
                    </a:lnTo>
                    <a:lnTo>
                      <a:pt x="109" y="0"/>
                    </a:lnTo>
                    <a:lnTo>
                      <a:pt x="0" y="6"/>
                    </a:lnTo>
                    <a:close/>
                  </a:path>
                </a:pathLst>
              </a:custGeom>
              <a:solidFill>
                <a:srgbClr val="409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94" name="Freeform 45"/>
              <p:cNvSpPr>
                <a:spLocks/>
              </p:cNvSpPr>
              <p:nvPr/>
            </p:nvSpPr>
            <p:spPr bwMode="auto">
              <a:xfrm>
                <a:off x="1568" y="1627"/>
                <a:ext cx="147" cy="105"/>
              </a:xfrm>
              <a:custGeom>
                <a:avLst/>
                <a:gdLst>
                  <a:gd name="T0" fmla="*/ 1 w 147"/>
                  <a:gd name="T1" fmla="*/ 9 h 105"/>
                  <a:gd name="T2" fmla="*/ 5 w 147"/>
                  <a:gd name="T3" fmla="*/ 14 h 105"/>
                  <a:gd name="T4" fmla="*/ 9 w 147"/>
                  <a:gd name="T5" fmla="*/ 19 h 105"/>
                  <a:gd name="T6" fmla="*/ 13 w 147"/>
                  <a:gd name="T7" fmla="*/ 26 h 105"/>
                  <a:gd name="T8" fmla="*/ 16 w 147"/>
                  <a:gd name="T9" fmla="*/ 31 h 105"/>
                  <a:gd name="T10" fmla="*/ 18 w 147"/>
                  <a:gd name="T11" fmla="*/ 38 h 105"/>
                  <a:gd name="T12" fmla="*/ 21 w 147"/>
                  <a:gd name="T13" fmla="*/ 43 h 105"/>
                  <a:gd name="T14" fmla="*/ 23 w 147"/>
                  <a:gd name="T15" fmla="*/ 49 h 105"/>
                  <a:gd name="T16" fmla="*/ 25 w 147"/>
                  <a:gd name="T17" fmla="*/ 56 h 105"/>
                  <a:gd name="T18" fmla="*/ 27 w 147"/>
                  <a:gd name="T19" fmla="*/ 62 h 105"/>
                  <a:gd name="T20" fmla="*/ 29 w 147"/>
                  <a:gd name="T21" fmla="*/ 69 h 105"/>
                  <a:gd name="T22" fmla="*/ 30 w 147"/>
                  <a:gd name="T23" fmla="*/ 75 h 105"/>
                  <a:gd name="T24" fmla="*/ 31 w 147"/>
                  <a:gd name="T25" fmla="*/ 82 h 105"/>
                  <a:gd name="T26" fmla="*/ 33 w 147"/>
                  <a:gd name="T27" fmla="*/ 88 h 105"/>
                  <a:gd name="T28" fmla="*/ 33 w 147"/>
                  <a:gd name="T29" fmla="*/ 95 h 105"/>
                  <a:gd name="T30" fmla="*/ 34 w 147"/>
                  <a:gd name="T31" fmla="*/ 103 h 105"/>
                  <a:gd name="T32" fmla="*/ 147 w 147"/>
                  <a:gd name="T33" fmla="*/ 99 h 105"/>
                  <a:gd name="T34" fmla="*/ 147 w 147"/>
                  <a:gd name="T35" fmla="*/ 92 h 105"/>
                  <a:gd name="T36" fmla="*/ 146 w 147"/>
                  <a:gd name="T37" fmla="*/ 84 h 105"/>
                  <a:gd name="T38" fmla="*/ 146 w 147"/>
                  <a:gd name="T39" fmla="*/ 78 h 105"/>
                  <a:gd name="T40" fmla="*/ 144 w 147"/>
                  <a:gd name="T41" fmla="*/ 71 h 105"/>
                  <a:gd name="T42" fmla="*/ 144 w 147"/>
                  <a:gd name="T43" fmla="*/ 64 h 105"/>
                  <a:gd name="T44" fmla="*/ 143 w 147"/>
                  <a:gd name="T45" fmla="*/ 57 h 105"/>
                  <a:gd name="T46" fmla="*/ 140 w 147"/>
                  <a:gd name="T47" fmla="*/ 51 h 105"/>
                  <a:gd name="T48" fmla="*/ 139 w 147"/>
                  <a:gd name="T49" fmla="*/ 44 h 105"/>
                  <a:gd name="T50" fmla="*/ 137 w 147"/>
                  <a:gd name="T51" fmla="*/ 38 h 105"/>
                  <a:gd name="T52" fmla="*/ 134 w 147"/>
                  <a:gd name="T53" fmla="*/ 31 h 105"/>
                  <a:gd name="T54" fmla="*/ 131 w 147"/>
                  <a:gd name="T55" fmla="*/ 26 h 105"/>
                  <a:gd name="T56" fmla="*/ 127 w 147"/>
                  <a:gd name="T57" fmla="*/ 19 h 105"/>
                  <a:gd name="T58" fmla="*/ 124 w 147"/>
                  <a:gd name="T59" fmla="*/ 14 h 105"/>
                  <a:gd name="T60" fmla="*/ 120 w 147"/>
                  <a:gd name="T61" fmla="*/ 9 h 105"/>
                  <a:gd name="T62" fmla="*/ 114 w 147"/>
                  <a:gd name="T63" fmla="*/ 5 h 105"/>
                  <a:gd name="T64" fmla="*/ 109 w 147"/>
                  <a:gd name="T65" fmla="*/ 0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7" h="105">
                    <a:moveTo>
                      <a:pt x="0" y="6"/>
                    </a:moveTo>
                    <a:lnTo>
                      <a:pt x="1" y="9"/>
                    </a:lnTo>
                    <a:lnTo>
                      <a:pt x="4" y="12"/>
                    </a:lnTo>
                    <a:lnTo>
                      <a:pt x="5" y="14"/>
                    </a:lnTo>
                    <a:lnTo>
                      <a:pt x="8" y="17"/>
                    </a:lnTo>
                    <a:lnTo>
                      <a:pt x="9" y="19"/>
                    </a:lnTo>
                    <a:lnTo>
                      <a:pt x="10" y="22"/>
                    </a:lnTo>
                    <a:lnTo>
                      <a:pt x="13" y="26"/>
                    </a:lnTo>
                    <a:lnTo>
                      <a:pt x="14" y="29"/>
                    </a:lnTo>
                    <a:lnTo>
                      <a:pt x="16" y="31"/>
                    </a:lnTo>
                    <a:lnTo>
                      <a:pt x="17" y="34"/>
                    </a:lnTo>
                    <a:lnTo>
                      <a:pt x="18" y="38"/>
                    </a:lnTo>
                    <a:lnTo>
                      <a:pt x="20" y="40"/>
                    </a:lnTo>
                    <a:lnTo>
                      <a:pt x="21" y="43"/>
                    </a:lnTo>
                    <a:lnTo>
                      <a:pt x="22" y="47"/>
                    </a:lnTo>
                    <a:lnTo>
                      <a:pt x="23" y="49"/>
                    </a:lnTo>
                    <a:lnTo>
                      <a:pt x="25" y="52"/>
                    </a:lnTo>
                    <a:lnTo>
                      <a:pt x="25" y="56"/>
                    </a:lnTo>
                    <a:lnTo>
                      <a:pt x="26" y="58"/>
                    </a:lnTo>
                    <a:lnTo>
                      <a:pt x="27" y="62"/>
                    </a:lnTo>
                    <a:lnTo>
                      <a:pt x="29" y="65"/>
                    </a:lnTo>
                    <a:lnTo>
                      <a:pt x="29" y="69"/>
                    </a:lnTo>
                    <a:lnTo>
                      <a:pt x="30" y="71"/>
                    </a:lnTo>
                    <a:lnTo>
                      <a:pt x="30" y="75"/>
                    </a:lnTo>
                    <a:lnTo>
                      <a:pt x="31" y="78"/>
                    </a:lnTo>
                    <a:lnTo>
                      <a:pt x="31" y="82"/>
                    </a:lnTo>
                    <a:lnTo>
                      <a:pt x="31" y="84"/>
                    </a:lnTo>
                    <a:lnTo>
                      <a:pt x="33" y="88"/>
                    </a:lnTo>
                    <a:lnTo>
                      <a:pt x="33" y="92"/>
                    </a:lnTo>
                    <a:lnTo>
                      <a:pt x="33" y="95"/>
                    </a:lnTo>
                    <a:lnTo>
                      <a:pt x="34" y="99"/>
                    </a:lnTo>
                    <a:lnTo>
                      <a:pt x="34" y="103"/>
                    </a:lnTo>
                    <a:lnTo>
                      <a:pt x="34" y="105"/>
                    </a:lnTo>
                    <a:lnTo>
                      <a:pt x="147" y="99"/>
                    </a:lnTo>
                    <a:lnTo>
                      <a:pt x="147" y="96"/>
                    </a:lnTo>
                    <a:lnTo>
                      <a:pt x="147" y="92"/>
                    </a:lnTo>
                    <a:lnTo>
                      <a:pt x="147" y="88"/>
                    </a:lnTo>
                    <a:lnTo>
                      <a:pt x="146" y="84"/>
                    </a:lnTo>
                    <a:lnTo>
                      <a:pt x="146" y="82"/>
                    </a:lnTo>
                    <a:lnTo>
                      <a:pt x="146" y="78"/>
                    </a:lnTo>
                    <a:lnTo>
                      <a:pt x="146" y="74"/>
                    </a:lnTo>
                    <a:lnTo>
                      <a:pt x="144" y="71"/>
                    </a:lnTo>
                    <a:lnTo>
                      <a:pt x="144" y="67"/>
                    </a:lnTo>
                    <a:lnTo>
                      <a:pt x="144" y="64"/>
                    </a:lnTo>
                    <a:lnTo>
                      <a:pt x="143" y="61"/>
                    </a:lnTo>
                    <a:lnTo>
                      <a:pt x="143" y="57"/>
                    </a:lnTo>
                    <a:lnTo>
                      <a:pt x="142" y="53"/>
                    </a:lnTo>
                    <a:lnTo>
                      <a:pt x="140" y="51"/>
                    </a:lnTo>
                    <a:lnTo>
                      <a:pt x="140" y="47"/>
                    </a:lnTo>
                    <a:lnTo>
                      <a:pt x="139" y="44"/>
                    </a:lnTo>
                    <a:lnTo>
                      <a:pt x="138" y="40"/>
                    </a:lnTo>
                    <a:lnTo>
                      <a:pt x="137" y="38"/>
                    </a:lnTo>
                    <a:lnTo>
                      <a:pt x="135" y="35"/>
                    </a:lnTo>
                    <a:lnTo>
                      <a:pt x="134" y="31"/>
                    </a:lnTo>
                    <a:lnTo>
                      <a:pt x="133" y="29"/>
                    </a:lnTo>
                    <a:lnTo>
                      <a:pt x="131" y="26"/>
                    </a:lnTo>
                    <a:lnTo>
                      <a:pt x="129" y="23"/>
                    </a:lnTo>
                    <a:lnTo>
                      <a:pt x="127" y="19"/>
                    </a:lnTo>
                    <a:lnTo>
                      <a:pt x="126" y="17"/>
                    </a:lnTo>
                    <a:lnTo>
                      <a:pt x="124" y="14"/>
                    </a:lnTo>
                    <a:lnTo>
                      <a:pt x="121" y="12"/>
                    </a:lnTo>
                    <a:lnTo>
                      <a:pt x="120" y="9"/>
                    </a:lnTo>
                    <a:lnTo>
                      <a:pt x="117" y="6"/>
                    </a:lnTo>
                    <a:lnTo>
                      <a:pt x="114" y="5"/>
                    </a:lnTo>
                    <a:lnTo>
                      <a:pt x="112" y="3"/>
                    </a:lnTo>
                    <a:lnTo>
                      <a:pt x="109" y="0"/>
                    </a:lnTo>
                    <a:lnTo>
                      <a:pt x="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95" name="Freeform 46"/>
              <p:cNvSpPr>
                <a:spLocks/>
              </p:cNvSpPr>
              <p:nvPr/>
            </p:nvSpPr>
            <p:spPr bwMode="auto">
              <a:xfrm>
                <a:off x="1555" y="1635"/>
                <a:ext cx="38" cy="95"/>
              </a:xfrm>
              <a:custGeom>
                <a:avLst/>
                <a:gdLst>
                  <a:gd name="T0" fmla="*/ 38 w 38"/>
                  <a:gd name="T1" fmla="*/ 95 h 95"/>
                  <a:gd name="T2" fmla="*/ 38 w 38"/>
                  <a:gd name="T3" fmla="*/ 88 h 95"/>
                  <a:gd name="T4" fmla="*/ 38 w 38"/>
                  <a:gd name="T5" fmla="*/ 80 h 95"/>
                  <a:gd name="T6" fmla="*/ 38 w 38"/>
                  <a:gd name="T7" fmla="*/ 74 h 95"/>
                  <a:gd name="T8" fmla="*/ 38 w 38"/>
                  <a:gd name="T9" fmla="*/ 67 h 95"/>
                  <a:gd name="T10" fmla="*/ 36 w 38"/>
                  <a:gd name="T11" fmla="*/ 61 h 95"/>
                  <a:gd name="T12" fmla="*/ 35 w 38"/>
                  <a:gd name="T13" fmla="*/ 54 h 95"/>
                  <a:gd name="T14" fmla="*/ 33 w 38"/>
                  <a:gd name="T15" fmla="*/ 48 h 95"/>
                  <a:gd name="T16" fmla="*/ 31 w 38"/>
                  <a:gd name="T17" fmla="*/ 43 h 95"/>
                  <a:gd name="T18" fmla="*/ 29 w 38"/>
                  <a:gd name="T19" fmla="*/ 36 h 95"/>
                  <a:gd name="T20" fmla="*/ 26 w 38"/>
                  <a:gd name="T21" fmla="*/ 30 h 95"/>
                  <a:gd name="T22" fmla="*/ 22 w 38"/>
                  <a:gd name="T23" fmla="*/ 24 h 95"/>
                  <a:gd name="T24" fmla="*/ 20 w 38"/>
                  <a:gd name="T25" fmla="*/ 19 h 95"/>
                  <a:gd name="T26" fmla="*/ 16 w 38"/>
                  <a:gd name="T27" fmla="*/ 14 h 95"/>
                  <a:gd name="T28" fmla="*/ 12 w 38"/>
                  <a:gd name="T29" fmla="*/ 9 h 95"/>
                  <a:gd name="T30" fmla="*/ 8 w 38"/>
                  <a:gd name="T31" fmla="*/ 4 h 95"/>
                  <a:gd name="T32" fmla="*/ 3 w 38"/>
                  <a:gd name="T33" fmla="*/ 0 h 95"/>
                  <a:gd name="T34" fmla="*/ 1 w 38"/>
                  <a:gd name="T35" fmla="*/ 4 h 95"/>
                  <a:gd name="T36" fmla="*/ 1 w 38"/>
                  <a:gd name="T37" fmla="*/ 8 h 95"/>
                  <a:gd name="T38" fmla="*/ 1 w 38"/>
                  <a:gd name="T39" fmla="*/ 11 h 95"/>
                  <a:gd name="T40" fmla="*/ 0 w 38"/>
                  <a:gd name="T41" fmla="*/ 15 h 95"/>
                  <a:gd name="T42" fmla="*/ 0 w 38"/>
                  <a:gd name="T43" fmla="*/ 19 h 95"/>
                  <a:gd name="T44" fmla="*/ 0 w 38"/>
                  <a:gd name="T45" fmla="*/ 23 h 95"/>
                  <a:gd name="T46" fmla="*/ 0 w 38"/>
                  <a:gd name="T47" fmla="*/ 28 h 95"/>
                  <a:gd name="T48" fmla="*/ 0 w 38"/>
                  <a:gd name="T49" fmla="*/ 32 h 95"/>
                  <a:gd name="T50" fmla="*/ 0 w 38"/>
                  <a:gd name="T51" fmla="*/ 36 h 95"/>
                  <a:gd name="T52" fmla="*/ 1 w 38"/>
                  <a:gd name="T53" fmla="*/ 40 h 95"/>
                  <a:gd name="T54" fmla="*/ 1 w 38"/>
                  <a:gd name="T55" fmla="*/ 45 h 95"/>
                  <a:gd name="T56" fmla="*/ 1 w 38"/>
                  <a:gd name="T57" fmla="*/ 49 h 95"/>
                  <a:gd name="T58" fmla="*/ 1 w 38"/>
                  <a:gd name="T59" fmla="*/ 53 h 95"/>
                  <a:gd name="T60" fmla="*/ 1 w 38"/>
                  <a:gd name="T61" fmla="*/ 57 h 95"/>
                  <a:gd name="T62" fmla="*/ 1 w 38"/>
                  <a:gd name="T63" fmla="*/ 61 h 95"/>
                  <a:gd name="T64" fmla="*/ 1 w 38"/>
                  <a:gd name="T65" fmla="*/ 65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8" h="95">
                    <a:moveTo>
                      <a:pt x="1" y="65"/>
                    </a:moveTo>
                    <a:lnTo>
                      <a:pt x="38" y="95"/>
                    </a:lnTo>
                    <a:lnTo>
                      <a:pt x="38" y="91"/>
                    </a:lnTo>
                    <a:lnTo>
                      <a:pt x="38" y="88"/>
                    </a:lnTo>
                    <a:lnTo>
                      <a:pt x="38" y="84"/>
                    </a:lnTo>
                    <a:lnTo>
                      <a:pt x="38" y="80"/>
                    </a:lnTo>
                    <a:lnTo>
                      <a:pt x="38" y="78"/>
                    </a:lnTo>
                    <a:lnTo>
                      <a:pt x="38" y="74"/>
                    </a:lnTo>
                    <a:lnTo>
                      <a:pt x="38" y="71"/>
                    </a:lnTo>
                    <a:lnTo>
                      <a:pt x="38" y="67"/>
                    </a:lnTo>
                    <a:lnTo>
                      <a:pt x="36" y="65"/>
                    </a:lnTo>
                    <a:lnTo>
                      <a:pt x="36" y="61"/>
                    </a:lnTo>
                    <a:lnTo>
                      <a:pt x="35" y="58"/>
                    </a:lnTo>
                    <a:lnTo>
                      <a:pt x="35" y="54"/>
                    </a:lnTo>
                    <a:lnTo>
                      <a:pt x="34" y="52"/>
                    </a:lnTo>
                    <a:lnTo>
                      <a:pt x="33" y="48"/>
                    </a:lnTo>
                    <a:lnTo>
                      <a:pt x="33" y="45"/>
                    </a:lnTo>
                    <a:lnTo>
                      <a:pt x="31" y="43"/>
                    </a:lnTo>
                    <a:lnTo>
                      <a:pt x="30" y="39"/>
                    </a:lnTo>
                    <a:lnTo>
                      <a:pt x="29" y="36"/>
                    </a:lnTo>
                    <a:lnTo>
                      <a:pt x="27" y="33"/>
                    </a:lnTo>
                    <a:lnTo>
                      <a:pt x="26" y="30"/>
                    </a:lnTo>
                    <a:lnTo>
                      <a:pt x="25" y="27"/>
                    </a:lnTo>
                    <a:lnTo>
                      <a:pt x="22" y="24"/>
                    </a:lnTo>
                    <a:lnTo>
                      <a:pt x="21" y="22"/>
                    </a:lnTo>
                    <a:lnTo>
                      <a:pt x="20" y="19"/>
                    </a:lnTo>
                    <a:lnTo>
                      <a:pt x="17" y="17"/>
                    </a:lnTo>
                    <a:lnTo>
                      <a:pt x="16" y="14"/>
                    </a:lnTo>
                    <a:lnTo>
                      <a:pt x="13" y="11"/>
                    </a:lnTo>
                    <a:lnTo>
                      <a:pt x="12" y="9"/>
                    </a:lnTo>
                    <a:lnTo>
                      <a:pt x="9" y="6"/>
                    </a:lnTo>
                    <a:lnTo>
                      <a:pt x="8" y="4"/>
                    </a:lnTo>
                    <a:lnTo>
                      <a:pt x="5" y="1"/>
                    </a:lnTo>
                    <a:lnTo>
                      <a:pt x="3" y="0"/>
                    </a:lnTo>
                    <a:lnTo>
                      <a:pt x="3" y="1"/>
                    </a:lnTo>
                    <a:lnTo>
                      <a:pt x="1" y="4"/>
                    </a:lnTo>
                    <a:lnTo>
                      <a:pt x="1" y="5"/>
                    </a:lnTo>
                    <a:lnTo>
                      <a:pt x="1" y="8"/>
                    </a:lnTo>
                    <a:lnTo>
                      <a:pt x="1" y="9"/>
                    </a:lnTo>
                    <a:lnTo>
                      <a:pt x="1" y="11"/>
                    </a:lnTo>
                    <a:lnTo>
                      <a:pt x="1" y="13"/>
                    </a:lnTo>
                    <a:lnTo>
                      <a:pt x="0" y="15"/>
                    </a:lnTo>
                    <a:lnTo>
                      <a:pt x="0" y="18"/>
                    </a:lnTo>
                    <a:lnTo>
                      <a:pt x="0" y="19"/>
                    </a:lnTo>
                    <a:lnTo>
                      <a:pt x="0" y="22"/>
                    </a:lnTo>
                    <a:lnTo>
                      <a:pt x="0" y="23"/>
                    </a:lnTo>
                    <a:lnTo>
                      <a:pt x="0" y="26"/>
                    </a:lnTo>
                    <a:lnTo>
                      <a:pt x="0" y="28"/>
                    </a:lnTo>
                    <a:lnTo>
                      <a:pt x="0" y="30"/>
                    </a:lnTo>
                    <a:lnTo>
                      <a:pt x="0" y="32"/>
                    </a:lnTo>
                    <a:lnTo>
                      <a:pt x="0" y="33"/>
                    </a:lnTo>
                    <a:lnTo>
                      <a:pt x="0" y="36"/>
                    </a:lnTo>
                    <a:lnTo>
                      <a:pt x="0" y="39"/>
                    </a:lnTo>
                    <a:lnTo>
                      <a:pt x="1" y="40"/>
                    </a:lnTo>
                    <a:lnTo>
                      <a:pt x="1" y="43"/>
                    </a:lnTo>
                    <a:lnTo>
                      <a:pt x="1" y="45"/>
                    </a:lnTo>
                    <a:lnTo>
                      <a:pt x="1" y="46"/>
                    </a:lnTo>
                    <a:lnTo>
                      <a:pt x="1" y="49"/>
                    </a:lnTo>
                    <a:lnTo>
                      <a:pt x="1" y="50"/>
                    </a:lnTo>
                    <a:lnTo>
                      <a:pt x="1" y="53"/>
                    </a:lnTo>
                    <a:lnTo>
                      <a:pt x="1" y="54"/>
                    </a:lnTo>
                    <a:lnTo>
                      <a:pt x="1" y="57"/>
                    </a:lnTo>
                    <a:lnTo>
                      <a:pt x="1" y="58"/>
                    </a:lnTo>
                    <a:lnTo>
                      <a:pt x="1" y="61"/>
                    </a:lnTo>
                    <a:lnTo>
                      <a:pt x="1" y="62"/>
                    </a:lnTo>
                    <a:lnTo>
                      <a:pt x="1" y="65"/>
                    </a:lnTo>
                    <a:close/>
                  </a:path>
                </a:pathLst>
              </a:custGeom>
              <a:solidFill>
                <a:srgbClr val="00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96" name="Freeform 47"/>
              <p:cNvSpPr>
                <a:spLocks/>
              </p:cNvSpPr>
              <p:nvPr/>
            </p:nvSpPr>
            <p:spPr bwMode="auto">
              <a:xfrm>
                <a:off x="1555" y="1635"/>
                <a:ext cx="38" cy="95"/>
              </a:xfrm>
              <a:custGeom>
                <a:avLst/>
                <a:gdLst>
                  <a:gd name="T0" fmla="*/ 38 w 38"/>
                  <a:gd name="T1" fmla="*/ 95 h 95"/>
                  <a:gd name="T2" fmla="*/ 38 w 38"/>
                  <a:gd name="T3" fmla="*/ 88 h 95"/>
                  <a:gd name="T4" fmla="*/ 38 w 38"/>
                  <a:gd name="T5" fmla="*/ 80 h 95"/>
                  <a:gd name="T6" fmla="*/ 38 w 38"/>
                  <a:gd name="T7" fmla="*/ 74 h 95"/>
                  <a:gd name="T8" fmla="*/ 38 w 38"/>
                  <a:gd name="T9" fmla="*/ 67 h 95"/>
                  <a:gd name="T10" fmla="*/ 36 w 38"/>
                  <a:gd name="T11" fmla="*/ 61 h 95"/>
                  <a:gd name="T12" fmla="*/ 35 w 38"/>
                  <a:gd name="T13" fmla="*/ 54 h 95"/>
                  <a:gd name="T14" fmla="*/ 33 w 38"/>
                  <a:gd name="T15" fmla="*/ 48 h 95"/>
                  <a:gd name="T16" fmla="*/ 31 w 38"/>
                  <a:gd name="T17" fmla="*/ 43 h 95"/>
                  <a:gd name="T18" fmla="*/ 29 w 38"/>
                  <a:gd name="T19" fmla="*/ 36 h 95"/>
                  <a:gd name="T20" fmla="*/ 26 w 38"/>
                  <a:gd name="T21" fmla="*/ 30 h 95"/>
                  <a:gd name="T22" fmla="*/ 22 w 38"/>
                  <a:gd name="T23" fmla="*/ 24 h 95"/>
                  <a:gd name="T24" fmla="*/ 20 w 38"/>
                  <a:gd name="T25" fmla="*/ 19 h 95"/>
                  <a:gd name="T26" fmla="*/ 16 w 38"/>
                  <a:gd name="T27" fmla="*/ 14 h 95"/>
                  <a:gd name="T28" fmla="*/ 12 w 38"/>
                  <a:gd name="T29" fmla="*/ 9 h 95"/>
                  <a:gd name="T30" fmla="*/ 8 w 38"/>
                  <a:gd name="T31" fmla="*/ 4 h 95"/>
                  <a:gd name="T32" fmla="*/ 3 w 38"/>
                  <a:gd name="T33" fmla="*/ 0 h 95"/>
                  <a:gd name="T34" fmla="*/ 1 w 38"/>
                  <a:gd name="T35" fmla="*/ 4 h 95"/>
                  <a:gd name="T36" fmla="*/ 1 w 38"/>
                  <a:gd name="T37" fmla="*/ 8 h 95"/>
                  <a:gd name="T38" fmla="*/ 1 w 38"/>
                  <a:gd name="T39" fmla="*/ 11 h 95"/>
                  <a:gd name="T40" fmla="*/ 0 w 38"/>
                  <a:gd name="T41" fmla="*/ 15 h 95"/>
                  <a:gd name="T42" fmla="*/ 0 w 38"/>
                  <a:gd name="T43" fmla="*/ 19 h 95"/>
                  <a:gd name="T44" fmla="*/ 0 w 38"/>
                  <a:gd name="T45" fmla="*/ 23 h 95"/>
                  <a:gd name="T46" fmla="*/ 0 w 38"/>
                  <a:gd name="T47" fmla="*/ 28 h 95"/>
                  <a:gd name="T48" fmla="*/ 0 w 38"/>
                  <a:gd name="T49" fmla="*/ 32 h 95"/>
                  <a:gd name="T50" fmla="*/ 0 w 38"/>
                  <a:gd name="T51" fmla="*/ 36 h 95"/>
                  <a:gd name="T52" fmla="*/ 1 w 38"/>
                  <a:gd name="T53" fmla="*/ 40 h 95"/>
                  <a:gd name="T54" fmla="*/ 1 w 38"/>
                  <a:gd name="T55" fmla="*/ 45 h 95"/>
                  <a:gd name="T56" fmla="*/ 1 w 38"/>
                  <a:gd name="T57" fmla="*/ 49 h 95"/>
                  <a:gd name="T58" fmla="*/ 1 w 38"/>
                  <a:gd name="T59" fmla="*/ 53 h 95"/>
                  <a:gd name="T60" fmla="*/ 1 w 38"/>
                  <a:gd name="T61" fmla="*/ 57 h 95"/>
                  <a:gd name="T62" fmla="*/ 1 w 38"/>
                  <a:gd name="T63" fmla="*/ 61 h 95"/>
                  <a:gd name="T64" fmla="*/ 1 w 38"/>
                  <a:gd name="T65" fmla="*/ 65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8" h="95">
                    <a:moveTo>
                      <a:pt x="1" y="65"/>
                    </a:moveTo>
                    <a:lnTo>
                      <a:pt x="38" y="95"/>
                    </a:lnTo>
                    <a:lnTo>
                      <a:pt x="38" y="91"/>
                    </a:lnTo>
                    <a:lnTo>
                      <a:pt x="38" y="88"/>
                    </a:lnTo>
                    <a:lnTo>
                      <a:pt x="38" y="84"/>
                    </a:lnTo>
                    <a:lnTo>
                      <a:pt x="38" y="80"/>
                    </a:lnTo>
                    <a:lnTo>
                      <a:pt x="38" y="78"/>
                    </a:lnTo>
                    <a:lnTo>
                      <a:pt x="38" y="74"/>
                    </a:lnTo>
                    <a:lnTo>
                      <a:pt x="38" y="71"/>
                    </a:lnTo>
                    <a:lnTo>
                      <a:pt x="38" y="67"/>
                    </a:lnTo>
                    <a:lnTo>
                      <a:pt x="36" y="65"/>
                    </a:lnTo>
                    <a:lnTo>
                      <a:pt x="36" y="61"/>
                    </a:lnTo>
                    <a:lnTo>
                      <a:pt x="35" y="58"/>
                    </a:lnTo>
                    <a:lnTo>
                      <a:pt x="35" y="54"/>
                    </a:lnTo>
                    <a:lnTo>
                      <a:pt x="34" y="52"/>
                    </a:lnTo>
                    <a:lnTo>
                      <a:pt x="33" y="48"/>
                    </a:lnTo>
                    <a:lnTo>
                      <a:pt x="33" y="45"/>
                    </a:lnTo>
                    <a:lnTo>
                      <a:pt x="31" y="43"/>
                    </a:lnTo>
                    <a:lnTo>
                      <a:pt x="30" y="39"/>
                    </a:lnTo>
                    <a:lnTo>
                      <a:pt x="29" y="36"/>
                    </a:lnTo>
                    <a:lnTo>
                      <a:pt x="27" y="33"/>
                    </a:lnTo>
                    <a:lnTo>
                      <a:pt x="26" y="30"/>
                    </a:lnTo>
                    <a:lnTo>
                      <a:pt x="25" y="27"/>
                    </a:lnTo>
                    <a:lnTo>
                      <a:pt x="22" y="24"/>
                    </a:lnTo>
                    <a:lnTo>
                      <a:pt x="21" y="22"/>
                    </a:lnTo>
                    <a:lnTo>
                      <a:pt x="20" y="19"/>
                    </a:lnTo>
                    <a:lnTo>
                      <a:pt x="17" y="17"/>
                    </a:lnTo>
                    <a:lnTo>
                      <a:pt x="16" y="14"/>
                    </a:lnTo>
                    <a:lnTo>
                      <a:pt x="13" y="11"/>
                    </a:lnTo>
                    <a:lnTo>
                      <a:pt x="12" y="9"/>
                    </a:lnTo>
                    <a:lnTo>
                      <a:pt x="9" y="6"/>
                    </a:lnTo>
                    <a:lnTo>
                      <a:pt x="8" y="4"/>
                    </a:lnTo>
                    <a:lnTo>
                      <a:pt x="5" y="1"/>
                    </a:lnTo>
                    <a:lnTo>
                      <a:pt x="3" y="0"/>
                    </a:lnTo>
                    <a:lnTo>
                      <a:pt x="3" y="1"/>
                    </a:lnTo>
                    <a:lnTo>
                      <a:pt x="1" y="4"/>
                    </a:lnTo>
                    <a:lnTo>
                      <a:pt x="1" y="5"/>
                    </a:lnTo>
                    <a:lnTo>
                      <a:pt x="1" y="8"/>
                    </a:lnTo>
                    <a:lnTo>
                      <a:pt x="1" y="9"/>
                    </a:lnTo>
                    <a:lnTo>
                      <a:pt x="1" y="11"/>
                    </a:lnTo>
                    <a:lnTo>
                      <a:pt x="1" y="13"/>
                    </a:lnTo>
                    <a:lnTo>
                      <a:pt x="0" y="15"/>
                    </a:lnTo>
                    <a:lnTo>
                      <a:pt x="0" y="18"/>
                    </a:lnTo>
                    <a:lnTo>
                      <a:pt x="0" y="19"/>
                    </a:lnTo>
                    <a:lnTo>
                      <a:pt x="0" y="22"/>
                    </a:lnTo>
                    <a:lnTo>
                      <a:pt x="0" y="23"/>
                    </a:lnTo>
                    <a:lnTo>
                      <a:pt x="0" y="26"/>
                    </a:lnTo>
                    <a:lnTo>
                      <a:pt x="0" y="28"/>
                    </a:lnTo>
                    <a:lnTo>
                      <a:pt x="0" y="30"/>
                    </a:lnTo>
                    <a:lnTo>
                      <a:pt x="0" y="32"/>
                    </a:lnTo>
                    <a:lnTo>
                      <a:pt x="0" y="33"/>
                    </a:lnTo>
                    <a:lnTo>
                      <a:pt x="0" y="36"/>
                    </a:lnTo>
                    <a:lnTo>
                      <a:pt x="0" y="39"/>
                    </a:lnTo>
                    <a:lnTo>
                      <a:pt x="1" y="40"/>
                    </a:lnTo>
                    <a:lnTo>
                      <a:pt x="1" y="43"/>
                    </a:lnTo>
                    <a:lnTo>
                      <a:pt x="1" y="45"/>
                    </a:lnTo>
                    <a:lnTo>
                      <a:pt x="1" y="46"/>
                    </a:lnTo>
                    <a:lnTo>
                      <a:pt x="1" y="49"/>
                    </a:lnTo>
                    <a:lnTo>
                      <a:pt x="1" y="50"/>
                    </a:lnTo>
                    <a:lnTo>
                      <a:pt x="1" y="53"/>
                    </a:lnTo>
                    <a:lnTo>
                      <a:pt x="1" y="54"/>
                    </a:lnTo>
                    <a:lnTo>
                      <a:pt x="1" y="57"/>
                    </a:lnTo>
                    <a:lnTo>
                      <a:pt x="1" y="58"/>
                    </a:lnTo>
                    <a:lnTo>
                      <a:pt x="1" y="61"/>
                    </a:lnTo>
                    <a:lnTo>
                      <a:pt x="1" y="62"/>
                    </a:lnTo>
                    <a:lnTo>
                      <a:pt x="1" y="6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97" name="Freeform 48"/>
              <p:cNvSpPr>
                <a:spLocks/>
              </p:cNvSpPr>
              <p:nvPr/>
            </p:nvSpPr>
            <p:spPr bwMode="auto">
              <a:xfrm>
                <a:off x="1814" y="1614"/>
                <a:ext cx="145" cy="105"/>
              </a:xfrm>
              <a:custGeom>
                <a:avLst/>
                <a:gdLst>
                  <a:gd name="T0" fmla="*/ 2 w 145"/>
                  <a:gd name="T1" fmla="*/ 9 h 105"/>
                  <a:gd name="T2" fmla="*/ 6 w 145"/>
                  <a:gd name="T3" fmla="*/ 14 h 105"/>
                  <a:gd name="T4" fmla="*/ 10 w 145"/>
                  <a:gd name="T5" fmla="*/ 19 h 105"/>
                  <a:gd name="T6" fmla="*/ 13 w 145"/>
                  <a:gd name="T7" fmla="*/ 25 h 105"/>
                  <a:gd name="T8" fmla="*/ 17 w 145"/>
                  <a:gd name="T9" fmla="*/ 31 h 105"/>
                  <a:gd name="T10" fmla="*/ 19 w 145"/>
                  <a:gd name="T11" fmla="*/ 36 h 105"/>
                  <a:gd name="T12" fmla="*/ 22 w 145"/>
                  <a:gd name="T13" fmla="*/ 43 h 105"/>
                  <a:gd name="T14" fmla="*/ 23 w 145"/>
                  <a:gd name="T15" fmla="*/ 49 h 105"/>
                  <a:gd name="T16" fmla="*/ 26 w 145"/>
                  <a:gd name="T17" fmla="*/ 54 h 105"/>
                  <a:gd name="T18" fmla="*/ 27 w 145"/>
                  <a:gd name="T19" fmla="*/ 61 h 105"/>
                  <a:gd name="T20" fmla="*/ 28 w 145"/>
                  <a:gd name="T21" fmla="*/ 67 h 105"/>
                  <a:gd name="T22" fmla="*/ 30 w 145"/>
                  <a:gd name="T23" fmla="*/ 74 h 105"/>
                  <a:gd name="T24" fmla="*/ 31 w 145"/>
                  <a:gd name="T25" fmla="*/ 80 h 105"/>
                  <a:gd name="T26" fmla="*/ 32 w 145"/>
                  <a:gd name="T27" fmla="*/ 88 h 105"/>
                  <a:gd name="T28" fmla="*/ 32 w 145"/>
                  <a:gd name="T29" fmla="*/ 95 h 105"/>
                  <a:gd name="T30" fmla="*/ 32 w 145"/>
                  <a:gd name="T31" fmla="*/ 101 h 105"/>
                  <a:gd name="T32" fmla="*/ 36 w 145"/>
                  <a:gd name="T33" fmla="*/ 105 h 105"/>
                  <a:gd name="T34" fmla="*/ 44 w 145"/>
                  <a:gd name="T35" fmla="*/ 105 h 105"/>
                  <a:gd name="T36" fmla="*/ 50 w 145"/>
                  <a:gd name="T37" fmla="*/ 105 h 105"/>
                  <a:gd name="T38" fmla="*/ 58 w 145"/>
                  <a:gd name="T39" fmla="*/ 105 h 105"/>
                  <a:gd name="T40" fmla="*/ 65 w 145"/>
                  <a:gd name="T41" fmla="*/ 105 h 105"/>
                  <a:gd name="T42" fmla="*/ 72 w 145"/>
                  <a:gd name="T43" fmla="*/ 105 h 105"/>
                  <a:gd name="T44" fmla="*/ 79 w 145"/>
                  <a:gd name="T45" fmla="*/ 104 h 105"/>
                  <a:gd name="T46" fmla="*/ 85 w 145"/>
                  <a:gd name="T47" fmla="*/ 104 h 105"/>
                  <a:gd name="T48" fmla="*/ 92 w 145"/>
                  <a:gd name="T49" fmla="*/ 104 h 105"/>
                  <a:gd name="T50" fmla="*/ 98 w 145"/>
                  <a:gd name="T51" fmla="*/ 103 h 105"/>
                  <a:gd name="T52" fmla="*/ 106 w 145"/>
                  <a:gd name="T53" fmla="*/ 103 h 105"/>
                  <a:gd name="T54" fmla="*/ 113 w 145"/>
                  <a:gd name="T55" fmla="*/ 103 h 105"/>
                  <a:gd name="T56" fmla="*/ 119 w 145"/>
                  <a:gd name="T57" fmla="*/ 101 h 105"/>
                  <a:gd name="T58" fmla="*/ 127 w 145"/>
                  <a:gd name="T59" fmla="*/ 101 h 105"/>
                  <a:gd name="T60" fmla="*/ 134 w 145"/>
                  <a:gd name="T61" fmla="*/ 101 h 105"/>
                  <a:gd name="T62" fmla="*/ 141 w 145"/>
                  <a:gd name="T63" fmla="*/ 100 h 105"/>
                  <a:gd name="T64" fmla="*/ 145 w 145"/>
                  <a:gd name="T65" fmla="*/ 97 h 105"/>
                  <a:gd name="T66" fmla="*/ 145 w 145"/>
                  <a:gd name="T67" fmla="*/ 90 h 105"/>
                  <a:gd name="T68" fmla="*/ 145 w 145"/>
                  <a:gd name="T69" fmla="*/ 83 h 105"/>
                  <a:gd name="T70" fmla="*/ 145 w 145"/>
                  <a:gd name="T71" fmla="*/ 77 h 105"/>
                  <a:gd name="T72" fmla="*/ 145 w 145"/>
                  <a:gd name="T73" fmla="*/ 70 h 105"/>
                  <a:gd name="T74" fmla="*/ 144 w 145"/>
                  <a:gd name="T75" fmla="*/ 64 h 105"/>
                  <a:gd name="T76" fmla="*/ 143 w 145"/>
                  <a:gd name="T77" fmla="*/ 57 h 105"/>
                  <a:gd name="T78" fmla="*/ 141 w 145"/>
                  <a:gd name="T79" fmla="*/ 52 h 105"/>
                  <a:gd name="T80" fmla="*/ 140 w 145"/>
                  <a:gd name="T81" fmla="*/ 45 h 105"/>
                  <a:gd name="T82" fmla="*/ 137 w 145"/>
                  <a:gd name="T83" fmla="*/ 39 h 105"/>
                  <a:gd name="T84" fmla="*/ 135 w 145"/>
                  <a:gd name="T85" fmla="*/ 34 h 105"/>
                  <a:gd name="T86" fmla="*/ 132 w 145"/>
                  <a:gd name="T87" fmla="*/ 29 h 105"/>
                  <a:gd name="T88" fmla="*/ 130 w 145"/>
                  <a:gd name="T89" fmla="*/ 22 h 105"/>
                  <a:gd name="T90" fmla="*/ 126 w 145"/>
                  <a:gd name="T91" fmla="*/ 17 h 105"/>
                  <a:gd name="T92" fmla="*/ 122 w 145"/>
                  <a:gd name="T93" fmla="*/ 12 h 105"/>
                  <a:gd name="T94" fmla="*/ 118 w 145"/>
                  <a:gd name="T95" fmla="*/ 6 h 105"/>
                  <a:gd name="T96" fmla="*/ 104 w 145"/>
                  <a:gd name="T97" fmla="*/ 0 h 1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5" h="105">
                    <a:moveTo>
                      <a:pt x="0" y="6"/>
                    </a:moveTo>
                    <a:lnTo>
                      <a:pt x="2" y="9"/>
                    </a:lnTo>
                    <a:lnTo>
                      <a:pt x="4" y="12"/>
                    </a:lnTo>
                    <a:lnTo>
                      <a:pt x="6" y="14"/>
                    </a:lnTo>
                    <a:lnTo>
                      <a:pt x="7" y="17"/>
                    </a:lnTo>
                    <a:lnTo>
                      <a:pt x="10" y="19"/>
                    </a:lnTo>
                    <a:lnTo>
                      <a:pt x="11" y="22"/>
                    </a:lnTo>
                    <a:lnTo>
                      <a:pt x="13" y="25"/>
                    </a:lnTo>
                    <a:lnTo>
                      <a:pt x="14" y="29"/>
                    </a:lnTo>
                    <a:lnTo>
                      <a:pt x="17" y="31"/>
                    </a:lnTo>
                    <a:lnTo>
                      <a:pt x="18" y="34"/>
                    </a:lnTo>
                    <a:lnTo>
                      <a:pt x="19" y="36"/>
                    </a:lnTo>
                    <a:lnTo>
                      <a:pt x="20" y="40"/>
                    </a:lnTo>
                    <a:lnTo>
                      <a:pt x="22" y="43"/>
                    </a:lnTo>
                    <a:lnTo>
                      <a:pt x="23" y="45"/>
                    </a:lnTo>
                    <a:lnTo>
                      <a:pt x="23" y="49"/>
                    </a:lnTo>
                    <a:lnTo>
                      <a:pt x="24" y="52"/>
                    </a:lnTo>
                    <a:lnTo>
                      <a:pt x="26" y="54"/>
                    </a:lnTo>
                    <a:lnTo>
                      <a:pt x="27" y="58"/>
                    </a:lnTo>
                    <a:lnTo>
                      <a:pt x="27" y="61"/>
                    </a:lnTo>
                    <a:lnTo>
                      <a:pt x="28" y="65"/>
                    </a:lnTo>
                    <a:lnTo>
                      <a:pt x="28" y="67"/>
                    </a:lnTo>
                    <a:lnTo>
                      <a:pt x="30" y="71"/>
                    </a:lnTo>
                    <a:lnTo>
                      <a:pt x="30" y="74"/>
                    </a:lnTo>
                    <a:lnTo>
                      <a:pt x="31" y="78"/>
                    </a:lnTo>
                    <a:lnTo>
                      <a:pt x="31" y="80"/>
                    </a:lnTo>
                    <a:lnTo>
                      <a:pt x="31" y="84"/>
                    </a:lnTo>
                    <a:lnTo>
                      <a:pt x="32" y="88"/>
                    </a:lnTo>
                    <a:lnTo>
                      <a:pt x="32" y="91"/>
                    </a:lnTo>
                    <a:lnTo>
                      <a:pt x="32" y="95"/>
                    </a:lnTo>
                    <a:lnTo>
                      <a:pt x="32" y="99"/>
                    </a:lnTo>
                    <a:lnTo>
                      <a:pt x="32" y="101"/>
                    </a:lnTo>
                    <a:lnTo>
                      <a:pt x="32" y="105"/>
                    </a:lnTo>
                    <a:lnTo>
                      <a:pt x="36" y="105"/>
                    </a:lnTo>
                    <a:lnTo>
                      <a:pt x="40" y="105"/>
                    </a:lnTo>
                    <a:lnTo>
                      <a:pt x="44" y="105"/>
                    </a:lnTo>
                    <a:lnTo>
                      <a:pt x="48" y="105"/>
                    </a:lnTo>
                    <a:lnTo>
                      <a:pt x="50" y="105"/>
                    </a:lnTo>
                    <a:lnTo>
                      <a:pt x="54" y="105"/>
                    </a:lnTo>
                    <a:lnTo>
                      <a:pt x="58" y="105"/>
                    </a:lnTo>
                    <a:lnTo>
                      <a:pt x="62" y="105"/>
                    </a:lnTo>
                    <a:lnTo>
                      <a:pt x="65" y="105"/>
                    </a:lnTo>
                    <a:lnTo>
                      <a:pt x="69" y="105"/>
                    </a:lnTo>
                    <a:lnTo>
                      <a:pt x="72" y="105"/>
                    </a:lnTo>
                    <a:lnTo>
                      <a:pt x="75" y="105"/>
                    </a:lnTo>
                    <a:lnTo>
                      <a:pt x="79" y="104"/>
                    </a:lnTo>
                    <a:lnTo>
                      <a:pt x="82" y="104"/>
                    </a:lnTo>
                    <a:lnTo>
                      <a:pt x="85" y="104"/>
                    </a:lnTo>
                    <a:lnTo>
                      <a:pt x="89" y="104"/>
                    </a:lnTo>
                    <a:lnTo>
                      <a:pt x="92" y="104"/>
                    </a:lnTo>
                    <a:lnTo>
                      <a:pt x="96" y="104"/>
                    </a:lnTo>
                    <a:lnTo>
                      <a:pt x="98" y="103"/>
                    </a:lnTo>
                    <a:lnTo>
                      <a:pt x="102" y="103"/>
                    </a:lnTo>
                    <a:lnTo>
                      <a:pt x="106" y="103"/>
                    </a:lnTo>
                    <a:lnTo>
                      <a:pt x="109" y="103"/>
                    </a:lnTo>
                    <a:lnTo>
                      <a:pt x="113" y="103"/>
                    </a:lnTo>
                    <a:lnTo>
                      <a:pt x="115" y="103"/>
                    </a:lnTo>
                    <a:lnTo>
                      <a:pt x="119" y="101"/>
                    </a:lnTo>
                    <a:lnTo>
                      <a:pt x="123" y="101"/>
                    </a:lnTo>
                    <a:lnTo>
                      <a:pt x="127" y="101"/>
                    </a:lnTo>
                    <a:lnTo>
                      <a:pt x="130" y="101"/>
                    </a:lnTo>
                    <a:lnTo>
                      <a:pt x="134" y="101"/>
                    </a:lnTo>
                    <a:lnTo>
                      <a:pt x="137" y="101"/>
                    </a:lnTo>
                    <a:lnTo>
                      <a:pt x="141" y="100"/>
                    </a:lnTo>
                    <a:lnTo>
                      <a:pt x="145" y="100"/>
                    </a:lnTo>
                    <a:lnTo>
                      <a:pt x="145" y="97"/>
                    </a:lnTo>
                    <a:lnTo>
                      <a:pt x="145" y="93"/>
                    </a:lnTo>
                    <a:lnTo>
                      <a:pt x="145" y="90"/>
                    </a:lnTo>
                    <a:lnTo>
                      <a:pt x="145" y="87"/>
                    </a:lnTo>
                    <a:lnTo>
                      <a:pt x="145" y="83"/>
                    </a:lnTo>
                    <a:lnTo>
                      <a:pt x="145" y="80"/>
                    </a:lnTo>
                    <a:lnTo>
                      <a:pt x="145" y="77"/>
                    </a:lnTo>
                    <a:lnTo>
                      <a:pt x="145" y="74"/>
                    </a:lnTo>
                    <a:lnTo>
                      <a:pt x="145" y="70"/>
                    </a:lnTo>
                    <a:lnTo>
                      <a:pt x="145" y="67"/>
                    </a:lnTo>
                    <a:lnTo>
                      <a:pt x="144" y="64"/>
                    </a:lnTo>
                    <a:lnTo>
                      <a:pt x="144" y="61"/>
                    </a:lnTo>
                    <a:lnTo>
                      <a:pt x="143" y="57"/>
                    </a:lnTo>
                    <a:lnTo>
                      <a:pt x="143" y="54"/>
                    </a:lnTo>
                    <a:lnTo>
                      <a:pt x="141" y="52"/>
                    </a:lnTo>
                    <a:lnTo>
                      <a:pt x="141" y="48"/>
                    </a:lnTo>
                    <a:lnTo>
                      <a:pt x="140" y="45"/>
                    </a:lnTo>
                    <a:lnTo>
                      <a:pt x="139" y="43"/>
                    </a:lnTo>
                    <a:lnTo>
                      <a:pt x="137" y="39"/>
                    </a:lnTo>
                    <a:lnTo>
                      <a:pt x="136" y="36"/>
                    </a:lnTo>
                    <a:lnTo>
                      <a:pt x="135" y="34"/>
                    </a:lnTo>
                    <a:lnTo>
                      <a:pt x="134" y="31"/>
                    </a:lnTo>
                    <a:lnTo>
                      <a:pt x="132" y="29"/>
                    </a:lnTo>
                    <a:lnTo>
                      <a:pt x="131" y="25"/>
                    </a:lnTo>
                    <a:lnTo>
                      <a:pt x="130" y="22"/>
                    </a:lnTo>
                    <a:lnTo>
                      <a:pt x="128" y="19"/>
                    </a:lnTo>
                    <a:lnTo>
                      <a:pt x="126" y="17"/>
                    </a:lnTo>
                    <a:lnTo>
                      <a:pt x="124" y="14"/>
                    </a:lnTo>
                    <a:lnTo>
                      <a:pt x="122" y="12"/>
                    </a:lnTo>
                    <a:lnTo>
                      <a:pt x="121" y="9"/>
                    </a:lnTo>
                    <a:lnTo>
                      <a:pt x="118" y="6"/>
                    </a:lnTo>
                    <a:lnTo>
                      <a:pt x="117" y="5"/>
                    </a:lnTo>
                    <a:lnTo>
                      <a:pt x="104" y="0"/>
                    </a:lnTo>
                    <a:lnTo>
                      <a:pt x="0" y="6"/>
                    </a:lnTo>
                    <a:close/>
                  </a:path>
                </a:pathLst>
              </a:custGeom>
              <a:solidFill>
                <a:srgbClr val="409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98" name="Freeform 49"/>
              <p:cNvSpPr>
                <a:spLocks/>
              </p:cNvSpPr>
              <p:nvPr/>
            </p:nvSpPr>
            <p:spPr bwMode="auto">
              <a:xfrm>
                <a:off x="1811" y="1614"/>
                <a:ext cx="145" cy="105"/>
              </a:xfrm>
              <a:custGeom>
                <a:avLst/>
                <a:gdLst>
                  <a:gd name="T0" fmla="*/ 2 w 145"/>
                  <a:gd name="T1" fmla="*/ 9 h 105"/>
                  <a:gd name="T2" fmla="*/ 6 w 145"/>
                  <a:gd name="T3" fmla="*/ 14 h 105"/>
                  <a:gd name="T4" fmla="*/ 10 w 145"/>
                  <a:gd name="T5" fmla="*/ 19 h 105"/>
                  <a:gd name="T6" fmla="*/ 13 w 145"/>
                  <a:gd name="T7" fmla="*/ 25 h 105"/>
                  <a:gd name="T8" fmla="*/ 17 w 145"/>
                  <a:gd name="T9" fmla="*/ 31 h 105"/>
                  <a:gd name="T10" fmla="*/ 19 w 145"/>
                  <a:gd name="T11" fmla="*/ 36 h 105"/>
                  <a:gd name="T12" fmla="*/ 22 w 145"/>
                  <a:gd name="T13" fmla="*/ 43 h 105"/>
                  <a:gd name="T14" fmla="*/ 23 w 145"/>
                  <a:gd name="T15" fmla="*/ 49 h 105"/>
                  <a:gd name="T16" fmla="*/ 26 w 145"/>
                  <a:gd name="T17" fmla="*/ 54 h 105"/>
                  <a:gd name="T18" fmla="*/ 27 w 145"/>
                  <a:gd name="T19" fmla="*/ 61 h 105"/>
                  <a:gd name="T20" fmla="*/ 28 w 145"/>
                  <a:gd name="T21" fmla="*/ 67 h 105"/>
                  <a:gd name="T22" fmla="*/ 30 w 145"/>
                  <a:gd name="T23" fmla="*/ 74 h 105"/>
                  <a:gd name="T24" fmla="*/ 31 w 145"/>
                  <a:gd name="T25" fmla="*/ 80 h 105"/>
                  <a:gd name="T26" fmla="*/ 32 w 145"/>
                  <a:gd name="T27" fmla="*/ 88 h 105"/>
                  <a:gd name="T28" fmla="*/ 32 w 145"/>
                  <a:gd name="T29" fmla="*/ 95 h 105"/>
                  <a:gd name="T30" fmla="*/ 32 w 145"/>
                  <a:gd name="T31" fmla="*/ 101 h 105"/>
                  <a:gd name="T32" fmla="*/ 36 w 145"/>
                  <a:gd name="T33" fmla="*/ 105 h 105"/>
                  <a:gd name="T34" fmla="*/ 44 w 145"/>
                  <a:gd name="T35" fmla="*/ 105 h 105"/>
                  <a:gd name="T36" fmla="*/ 50 w 145"/>
                  <a:gd name="T37" fmla="*/ 105 h 105"/>
                  <a:gd name="T38" fmla="*/ 58 w 145"/>
                  <a:gd name="T39" fmla="*/ 105 h 105"/>
                  <a:gd name="T40" fmla="*/ 65 w 145"/>
                  <a:gd name="T41" fmla="*/ 105 h 105"/>
                  <a:gd name="T42" fmla="*/ 72 w 145"/>
                  <a:gd name="T43" fmla="*/ 105 h 105"/>
                  <a:gd name="T44" fmla="*/ 79 w 145"/>
                  <a:gd name="T45" fmla="*/ 104 h 105"/>
                  <a:gd name="T46" fmla="*/ 85 w 145"/>
                  <a:gd name="T47" fmla="*/ 104 h 105"/>
                  <a:gd name="T48" fmla="*/ 92 w 145"/>
                  <a:gd name="T49" fmla="*/ 104 h 105"/>
                  <a:gd name="T50" fmla="*/ 98 w 145"/>
                  <a:gd name="T51" fmla="*/ 103 h 105"/>
                  <a:gd name="T52" fmla="*/ 106 w 145"/>
                  <a:gd name="T53" fmla="*/ 103 h 105"/>
                  <a:gd name="T54" fmla="*/ 113 w 145"/>
                  <a:gd name="T55" fmla="*/ 103 h 105"/>
                  <a:gd name="T56" fmla="*/ 119 w 145"/>
                  <a:gd name="T57" fmla="*/ 101 h 105"/>
                  <a:gd name="T58" fmla="*/ 127 w 145"/>
                  <a:gd name="T59" fmla="*/ 101 h 105"/>
                  <a:gd name="T60" fmla="*/ 134 w 145"/>
                  <a:gd name="T61" fmla="*/ 101 h 105"/>
                  <a:gd name="T62" fmla="*/ 141 w 145"/>
                  <a:gd name="T63" fmla="*/ 100 h 105"/>
                  <a:gd name="T64" fmla="*/ 145 w 145"/>
                  <a:gd name="T65" fmla="*/ 97 h 105"/>
                  <a:gd name="T66" fmla="*/ 145 w 145"/>
                  <a:gd name="T67" fmla="*/ 90 h 105"/>
                  <a:gd name="T68" fmla="*/ 145 w 145"/>
                  <a:gd name="T69" fmla="*/ 83 h 105"/>
                  <a:gd name="T70" fmla="*/ 145 w 145"/>
                  <a:gd name="T71" fmla="*/ 77 h 105"/>
                  <a:gd name="T72" fmla="*/ 145 w 145"/>
                  <a:gd name="T73" fmla="*/ 70 h 105"/>
                  <a:gd name="T74" fmla="*/ 144 w 145"/>
                  <a:gd name="T75" fmla="*/ 64 h 105"/>
                  <a:gd name="T76" fmla="*/ 143 w 145"/>
                  <a:gd name="T77" fmla="*/ 57 h 105"/>
                  <a:gd name="T78" fmla="*/ 141 w 145"/>
                  <a:gd name="T79" fmla="*/ 52 h 105"/>
                  <a:gd name="T80" fmla="*/ 140 w 145"/>
                  <a:gd name="T81" fmla="*/ 45 h 105"/>
                  <a:gd name="T82" fmla="*/ 137 w 145"/>
                  <a:gd name="T83" fmla="*/ 39 h 105"/>
                  <a:gd name="T84" fmla="*/ 135 w 145"/>
                  <a:gd name="T85" fmla="*/ 34 h 105"/>
                  <a:gd name="T86" fmla="*/ 132 w 145"/>
                  <a:gd name="T87" fmla="*/ 29 h 105"/>
                  <a:gd name="T88" fmla="*/ 130 w 145"/>
                  <a:gd name="T89" fmla="*/ 22 h 105"/>
                  <a:gd name="T90" fmla="*/ 126 w 145"/>
                  <a:gd name="T91" fmla="*/ 17 h 105"/>
                  <a:gd name="T92" fmla="*/ 122 w 145"/>
                  <a:gd name="T93" fmla="*/ 12 h 105"/>
                  <a:gd name="T94" fmla="*/ 118 w 145"/>
                  <a:gd name="T95" fmla="*/ 6 h 105"/>
                  <a:gd name="T96" fmla="*/ 104 w 145"/>
                  <a:gd name="T97" fmla="*/ 0 h 1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5" h="105">
                    <a:moveTo>
                      <a:pt x="0" y="6"/>
                    </a:moveTo>
                    <a:lnTo>
                      <a:pt x="2" y="9"/>
                    </a:lnTo>
                    <a:lnTo>
                      <a:pt x="4" y="12"/>
                    </a:lnTo>
                    <a:lnTo>
                      <a:pt x="6" y="14"/>
                    </a:lnTo>
                    <a:lnTo>
                      <a:pt x="7" y="17"/>
                    </a:lnTo>
                    <a:lnTo>
                      <a:pt x="10" y="19"/>
                    </a:lnTo>
                    <a:lnTo>
                      <a:pt x="11" y="22"/>
                    </a:lnTo>
                    <a:lnTo>
                      <a:pt x="13" y="25"/>
                    </a:lnTo>
                    <a:lnTo>
                      <a:pt x="14" y="29"/>
                    </a:lnTo>
                    <a:lnTo>
                      <a:pt x="17" y="31"/>
                    </a:lnTo>
                    <a:lnTo>
                      <a:pt x="18" y="34"/>
                    </a:lnTo>
                    <a:lnTo>
                      <a:pt x="19" y="36"/>
                    </a:lnTo>
                    <a:lnTo>
                      <a:pt x="20" y="40"/>
                    </a:lnTo>
                    <a:lnTo>
                      <a:pt x="22" y="43"/>
                    </a:lnTo>
                    <a:lnTo>
                      <a:pt x="23" y="45"/>
                    </a:lnTo>
                    <a:lnTo>
                      <a:pt x="23" y="49"/>
                    </a:lnTo>
                    <a:lnTo>
                      <a:pt x="24" y="52"/>
                    </a:lnTo>
                    <a:lnTo>
                      <a:pt x="26" y="54"/>
                    </a:lnTo>
                    <a:lnTo>
                      <a:pt x="27" y="58"/>
                    </a:lnTo>
                    <a:lnTo>
                      <a:pt x="27" y="61"/>
                    </a:lnTo>
                    <a:lnTo>
                      <a:pt x="28" y="65"/>
                    </a:lnTo>
                    <a:lnTo>
                      <a:pt x="28" y="67"/>
                    </a:lnTo>
                    <a:lnTo>
                      <a:pt x="30" y="71"/>
                    </a:lnTo>
                    <a:lnTo>
                      <a:pt x="30" y="74"/>
                    </a:lnTo>
                    <a:lnTo>
                      <a:pt x="31" y="78"/>
                    </a:lnTo>
                    <a:lnTo>
                      <a:pt x="31" y="80"/>
                    </a:lnTo>
                    <a:lnTo>
                      <a:pt x="31" y="84"/>
                    </a:lnTo>
                    <a:lnTo>
                      <a:pt x="32" y="88"/>
                    </a:lnTo>
                    <a:lnTo>
                      <a:pt x="32" y="91"/>
                    </a:lnTo>
                    <a:lnTo>
                      <a:pt x="32" y="95"/>
                    </a:lnTo>
                    <a:lnTo>
                      <a:pt x="32" y="99"/>
                    </a:lnTo>
                    <a:lnTo>
                      <a:pt x="32" y="101"/>
                    </a:lnTo>
                    <a:lnTo>
                      <a:pt x="32" y="105"/>
                    </a:lnTo>
                    <a:lnTo>
                      <a:pt x="36" y="105"/>
                    </a:lnTo>
                    <a:lnTo>
                      <a:pt x="40" y="105"/>
                    </a:lnTo>
                    <a:lnTo>
                      <a:pt x="44" y="105"/>
                    </a:lnTo>
                    <a:lnTo>
                      <a:pt x="48" y="105"/>
                    </a:lnTo>
                    <a:lnTo>
                      <a:pt x="50" y="105"/>
                    </a:lnTo>
                    <a:lnTo>
                      <a:pt x="54" y="105"/>
                    </a:lnTo>
                    <a:lnTo>
                      <a:pt x="58" y="105"/>
                    </a:lnTo>
                    <a:lnTo>
                      <a:pt x="62" y="105"/>
                    </a:lnTo>
                    <a:lnTo>
                      <a:pt x="65" y="105"/>
                    </a:lnTo>
                    <a:lnTo>
                      <a:pt x="69" y="105"/>
                    </a:lnTo>
                    <a:lnTo>
                      <a:pt x="72" y="105"/>
                    </a:lnTo>
                    <a:lnTo>
                      <a:pt x="75" y="105"/>
                    </a:lnTo>
                    <a:lnTo>
                      <a:pt x="79" y="104"/>
                    </a:lnTo>
                    <a:lnTo>
                      <a:pt x="82" y="104"/>
                    </a:lnTo>
                    <a:lnTo>
                      <a:pt x="85" y="104"/>
                    </a:lnTo>
                    <a:lnTo>
                      <a:pt x="89" y="104"/>
                    </a:lnTo>
                    <a:lnTo>
                      <a:pt x="92" y="104"/>
                    </a:lnTo>
                    <a:lnTo>
                      <a:pt x="96" y="104"/>
                    </a:lnTo>
                    <a:lnTo>
                      <a:pt x="98" y="103"/>
                    </a:lnTo>
                    <a:lnTo>
                      <a:pt x="102" y="103"/>
                    </a:lnTo>
                    <a:lnTo>
                      <a:pt x="106" y="103"/>
                    </a:lnTo>
                    <a:lnTo>
                      <a:pt x="109" y="103"/>
                    </a:lnTo>
                    <a:lnTo>
                      <a:pt x="113" y="103"/>
                    </a:lnTo>
                    <a:lnTo>
                      <a:pt x="115" y="103"/>
                    </a:lnTo>
                    <a:lnTo>
                      <a:pt x="119" y="101"/>
                    </a:lnTo>
                    <a:lnTo>
                      <a:pt x="123" y="101"/>
                    </a:lnTo>
                    <a:lnTo>
                      <a:pt x="127" y="101"/>
                    </a:lnTo>
                    <a:lnTo>
                      <a:pt x="130" y="101"/>
                    </a:lnTo>
                    <a:lnTo>
                      <a:pt x="134" y="101"/>
                    </a:lnTo>
                    <a:lnTo>
                      <a:pt x="137" y="101"/>
                    </a:lnTo>
                    <a:lnTo>
                      <a:pt x="141" y="100"/>
                    </a:lnTo>
                    <a:lnTo>
                      <a:pt x="145" y="100"/>
                    </a:lnTo>
                    <a:lnTo>
                      <a:pt x="145" y="97"/>
                    </a:lnTo>
                    <a:lnTo>
                      <a:pt x="145" y="93"/>
                    </a:lnTo>
                    <a:lnTo>
                      <a:pt x="145" y="90"/>
                    </a:lnTo>
                    <a:lnTo>
                      <a:pt x="145" y="87"/>
                    </a:lnTo>
                    <a:lnTo>
                      <a:pt x="145" y="83"/>
                    </a:lnTo>
                    <a:lnTo>
                      <a:pt x="145" y="80"/>
                    </a:lnTo>
                    <a:lnTo>
                      <a:pt x="145" y="77"/>
                    </a:lnTo>
                    <a:lnTo>
                      <a:pt x="145" y="74"/>
                    </a:lnTo>
                    <a:lnTo>
                      <a:pt x="145" y="70"/>
                    </a:lnTo>
                    <a:lnTo>
                      <a:pt x="145" y="67"/>
                    </a:lnTo>
                    <a:lnTo>
                      <a:pt x="144" y="64"/>
                    </a:lnTo>
                    <a:lnTo>
                      <a:pt x="144" y="61"/>
                    </a:lnTo>
                    <a:lnTo>
                      <a:pt x="143" y="57"/>
                    </a:lnTo>
                    <a:lnTo>
                      <a:pt x="143" y="54"/>
                    </a:lnTo>
                    <a:lnTo>
                      <a:pt x="141" y="52"/>
                    </a:lnTo>
                    <a:lnTo>
                      <a:pt x="141" y="48"/>
                    </a:lnTo>
                    <a:lnTo>
                      <a:pt x="140" y="45"/>
                    </a:lnTo>
                    <a:lnTo>
                      <a:pt x="139" y="43"/>
                    </a:lnTo>
                    <a:lnTo>
                      <a:pt x="137" y="39"/>
                    </a:lnTo>
                    <a:lnTo>
                      <a:pt x="136" y="36"/>
                    </a:lnTo>
                    <a:lnTo>
                      <a:pt x="135" y="34"/>
                    </a:lnTo>
                    <a:lnTo>
                      <a:pt x="134" y="31"/>
                    </a:lnTo>
                    <a:lnTo>
                      <a:pt x="132" y="29"/>
                    </a:lnTo>
                    <a:lnTo>
                      <a:pt x="131" y="25"/>
                    </a:lnTo>
                    <a:lnTo>
                      <a:pt x="130" y="22"/>
                    </a:lnTo>
                    <a:lnTo>
                      <a:pt x="128" y="19"/>
                    </a:lnTo>
                    <a:lnTo>
                      <a:pt x="126" y="17"/>
                    </a:lnTo>
                    <a:lnTo>
                      <a:pt x="124" y="14"/>
                    </a:lnTo>
                    <a:lnTo>
                      <a:pt x="122" y="12"/>
                    </a:lnTo>
                    <a:lnTo>
                      <a:pt x="121" y="9"/>
                    </a:lnTo>
                    <a:lnTo>
                      <a:pt x="118" y="6"/>
                    </a:lnTo>
                    <a:lnTo>
                      <a:pt x="117" y="5"/>
                    </a:lnTo>
                    <a:lnTo>
                      <a:pt x="104" y="0"/>
                    </a:lnTo>
                    <a:lnTo>
                      <a:pt x="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99" name="Freeform 50"/>
              <p:cNvSpPr>
                <a:spLocks/>
              </p:cNvSpPr>
              <p:nvPr/>
            </p:nvSpPr>
            <p:spPr bwMode="auto">
              <a:xfrm>
                <a:off x="1556" y="1709"/>
                <a:ext cx="104" cy="222"/>
              </a:xfrm>
              <a:custGeom>
                <a:avLst/>
                <a:gdLst>
                  <a:gd name="T0" fmla="*/ 6 w 104"/>
                  <a:gd name="T1" fmla="*/ 222 h 222"/>
                  <a:gd name="T2" fmla="*/ 12 w 104"/>
                  <a:gd name="T3" fmla="*/ 222 h 222"/>
                  <a:gd name="T4" fmla="*/ 19 w 104"/>
                  <a:gd name="T5" fmla="*/ 222 h 222"/>
                  <a:gd name="T6" fmla="*/ 25 w 104"/>
                  <a:gd name="T7" fmla="*/ 222 h 222"/>
                  <a:gd name="T8" fmla="*/ 32 w 104"/>
                  <a:gd name="T9" fmla="*/ 222 h 222"/>
                  <a:gd name="T10" fmla="*/ 38 w 104"/>
                  <a:gd name="T11" fmla="*/ 222 h 222"/>
                  <a:gd name="T12" fmla="*/ 43 w 104"/>
                  <a:gd name="T13" fmla="*/ 222 h 222"/>
                  <a:gd name="T14" fmla="*/ 50 w 104"/>
                  <a:gd name="T15" fmla="*/ 222 h 222"/>
                  <a:gd name="T16" fmla="*/ 56 w 104"/>
                  <a:gd name="T17" fmla="*/ 220 h 222"/>
                  <a:gd name="T18" fmla="*/ 61 w 104"/>
                  <a:gd name="T19" fmla="*/ 220 h 222"/>
                  <a:gd name="T20" fmla="*/ 68 w 104"/>
                  <a:gd name="T21" fmla="*/ 220 h 222"/>
                  <a:gd name="T22" fmla="*/ 74 w 104"/>
                  <a:gd name="T23" fmla="*/ 219 h 222"/>
                  <a:gd name="T24" fmla="*/ 81 w 104"/>
                  <a:gd name="T25" fmla="*/ 219 h 222"/>
                  <a:gd name="T26" fmla="*/ 87 w 104"/>
                  <a:gd name="T27" fmla="*/ 218 h 222"/>
                  <a:gd name="T28" fmla="*/ 94 w 104"/>
                  <a:gd name="T29" fmla="*/ 218 h 222"/>
                  <a:gd name="T30" fmla="*/ 100 w 104"/>
                  <a:gd name="T31" fmla="*/ 218 h 222"/>
                  <a:gd name="T32" fmla="*/ 104 w 104"/>
                  <a:gd name="T33" fmla="*/ 213 h 222"/>
                  <a:gd name="T34" fmla="*/ 104 w 104"/>
                  <a:gd name="T35" fmla="*/ 201 h 222"/>
                  <a:gd name="T36" fmla="*/ 104 w 104"/>
                  <a:gd name="T37" fmla="*/ 189 h 222"/>
                  <a:gd name="T38" fmla="*/ 104 w 104"/>
                  <a:gd name="T39" fmla="*/ 178 h 222"/>
                  <a:gd name="T40" fmla="*/ 104 w 104"/>
                  <a:gd name="T41" fmla="*/ 166 h 222"/>
                  <a:gd name="T42" fmla="*/ 104 w 104"/>
                  <a:gd name="T43" fmla="*/ 153 h 222"/>
                  <a:gd name="T44" fmla="*/ 104 w 104"/>
                  <a:gd name="T45" fmla="*/ 141 h 222"/>
                  <a:gd name="T46" fmla="*/ 104 w 104"/>
                  <a:gd name="T47" fmla="*/ 128 h 222"/>
                  <a:gd name="T48" fmla="*/ 104 w 104"/>
                  <a:gd name="T49" fmla="*/ 117 h 222"/>
                  <a:gd name="T50" fmla="*/ 104 w 104"/>
                  <a:gd name="T51" fmla="*/ 105 h 222"/>
                  <a:gd name="T52" fmla="*/ 103 w 104"/>
                  <a:gd name="T53" fmla="*/ 92 h 222"/>
                  <a:gd name="T54" fmla="*/ 103 w 104"/>
                  <a:gd name="T55" fmla="*/ 80 h 222"/>
                  <a:gd name="T56" fmla="*/ 103 w 104"/>
                  <a:gd name="T57" fmla="*/ 69 h 222"/>
                  <a:gd name="T58" fmla="*/ 103 w 104"/>
                  <a:gd name="T59" fmla="*/ 57 h 222"/>
                  <a:gd name="T60" fmla="*/ 102 w 104"/>
                  <a:gd name="T61" fmla="*/ 45 h 222"/>
                  <a:gd name="T62" fmla="*/ 102 w 104"/>
                  <a:gd name="T63" fmla="*/ 34 h 222"/>
                  <a:gd name="T64" fmla="*/ 38 w 104"/>
                  <a:gd name="T65" fmla="*/ 31 h 222"/>
                  <a:gd name="T66" fmla="*/ 0 w 104"/>
                  <a:gd name="T67" fmla="*/ 8 h 222"/>
                  <a:gd name="T68" fmla="*/ 0 w 104"/>
                  <a:gd name="T69" fmla="*/ 21 h 222"/>
                  <a:gd name="T70" fmla="*/ 0 w 104"/>
                  <a:gd name="T71" fmla="*/ 35 h 222"/>
                  <a:gd name="T72" fmla="*/ 0 w 104"/>
                  <a:gd name="T73" fmla="*/ 49 h 222"/>
                  <a:gd name="T74" fmla="*/ 0 w 104"/>
                  <a:gd name="T75" fmla="*/ 62 h 222"/>
                  <a:gd name="T76" fmla="*/ 0 w 104"/>
                  <a:gd name="T77" fmla="*/ 76 h 222"/>
                  <a:gd name="T78" fmla="*/ 0 w 104"/>
                  <a:gd name="T79" fmla="*/ 89 h 222"/>
                  <a:gd name="T80" fmla="*/ 0 w 104"/>
                  <a:gd name="T81" fmla="*/ 104 h 222"/>
                  <a:gd name="T82" fmla="*/ 0 w 104"/>
                  <a:gd name="T83" fmla="*/ 118 h 222"/>
                  <a:gd name="T84" fmla="*/ 0 w 104"/>
                  <a:gd name="T85" fmla="*/ 131 h 222"/>
                  <a:gd name="T86" fmla="*/ 0 w 104"/>
                  <a:gd name="T87" fmla="*/ 145 h 222"/>
                  <a:gd name="T88" fmla="*/ 0 w 104"/>
                  <a:gd name="T89" fmla="*/ 158 h 222"/>
                  <a:gd name="T90" fmla="*/ 0 w 104"/>
                  <a:gd name="T91" fmla="*/ 172 h 222"/>
                  <a:gd name="T92" fmla="*/ 2 w 104"/>
                  <a:gd name="T93" fmla="*/ 187 h 222"/>
                  <a:gd name="T94" fmla="*/ 2 w 104"/>
                  <a:gd name="T95" fmla="*/ 200 h 222"/>
                  <a:gd name="T96" fmla="*/ 2 w 104"/>
                  <a:gd name="T97" fmla="*/ 214 h 22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4" h="222">
                    <a:moveTo>
                      <a:pt x="2" y="222"/>
                    </a:moveTo>
                    <a:lnTo>
                      <a:pt x="6" y="222"/>
                    </a:lnTo>
                    <a:lnTo>
                      <a:pt x="9" y="222"/>
                    </a:lnTo>
                    <a:lnTo>
                      <a:pt x="12" y="222"/>
                    </a:lnTo>
                    <a:lnTo>
                      <a:pt x="16" y="222"/>
                    </a:lnTo>
                    <a:lnTo>
                      <a:pt x="19" y="222"/>
                    </a:lnTo>
                    <a:lnTo>
                      <a:pt x="22" y="222"/>
                    </a:lnTo>
                    <a:lnTo>
                      <a:pt x="25" y="222"/>
                    </a:lnTo>
                    <a:lnTo>
                      <a:pt x="29" y="222"/>
                    </a:lnTo>
                    <a:lnTo>
                      <a:pt x="32" y="222"/>
                    </a:lnTo>
                    <a:lnTo>
                      <a:pt x="34" y="222"/>
                    </a:lnTo>
                    <a:lnTo>
                      <a:pt x="38" y="222"/>
                    </a:lnTo>
                    <a:lnTo>
                      <a:pt x="41" y="222"/>
                    </a:lnTo>
                    <a:lnTo>
                      <a:pt x="43" y="222"/>
                    </a:lnTo>
                    <a:lnTo>
                      <a:pt x="47" y="222"/>
                    </a:lnTo>
                    <a:lnTo>
                      <a:pt x="50" y="222"/>
                    </a:lnTo>
                    <a:lnTo>
                      <a:pt x="52" y="220"/>
                    </a:lnTo>
                    <a:lnTo>
                      <a:pt x="56" y="220"/>
                    </a:lnTo>
                    <a:lnTo>
                      <a:pt x="59" y="220"/>
                    </a:lnTo>
                    <a:lnTo>
                      <a:pt x="61" y="220"/>
                    </a:lnTo>
                    <a:lnTo>
                      <a:pt x="65" y="220"/>
                    </a:lnTo>
                    <a:lnTo>
                      <a:pt x="68" y="220"/>
                    </a:lnTo>
                    <a:lnTo>
                      <a:pt x="71" y="219"/>
                    </a:lnTo>
                    <a:lnTo>
                      <a:pt x="74" y="219"/>
                    </a:lnTo>
                    <a:lnTo>
                      <a:pt x="77" y="219"/>
                    </a:lnTo>
                    <a:lnTo>
                      <a:pt x="81" y="219"/>
                    </a:lnTo>
                    <a:lnTo>
                      <a:pt x="84" y="219"/>
                    </a:lnTo>
                    <a:lnTo>
                      <a:pt x="87" y="218"/>
                    </a:lnTo>
                    <a:lnTo>
                      <a:pt x="90" y="218"/>
                    </a:lnTo>
                    <a:lnTo>
                      <a:pt x="94" y="218"/>
                    </a:lnTo>
                    <a:lnTo>
                      <a:pt x="98" y="218"/>
                    </a:lnTo>
                    <a:lnTo>
                      <a:pt x="100" y="218"/>
                    </a:lnTo>
                    <a:lnTo>
                      <a:pt x="104" y="218"/>
                    </a:lnTo>
                    <a:lnTo>
                      <a:pt x="104" y="213"/>
                    </a:lnTo>
                    <a:lnTo>
                      <a:pt x="104" y="206"/>
                    </a:lnTo>
                    <a:lnTo>
                      <a:pt x="104" y="201"/>
                    </a:lnTo>
                    <a:lnTo>
                      <a:pt x="104" y="195"/>
                    </a:lnTo>
                    <a:lnTo>
                      <a:pt x="104" y="189"/>
                    </a:lnTo>
                    <a:lnTo>
                      <a:pt x="104" y="183"/>
                    </a:lnTo>
                    <a:lnTo>
                      <a:pt x="104" y="178"/>
                    </a:lnTo>
                    <a:lnTo>
                      <a:pt x="104" y="171"/>
                    </a:lnTo>
                    <a:lnTo>
                      <a:pt x="104" y="166"/>
                    </a:lnTo>
                    <a:lnTo>
                      <a:pt x="104" y="159"/>
                    </a:lnTo>
                    <a:lnTo>
                      <a:pt x="104" y="153"/>
                    </a:lnTo>
                    <a:lnTo>
                      <a:pt x="104" y="148"/>
                    </a:lnTo>
                    <a:lnTo>
                      <a:pt x="104" y="141"/>
                    </a:lnTo>
                    <a:lnTo>
                      <a:pt x="104" y="135"/>
                    </a:lnTo>
                    <a:lnTo>
                      <a:pt x="104" y="128"/>
                    </a:lnTo>
                    <a:lnTo>
                      <a:pt x="104" y="123"/>
                    </a:lnTo>
                    <a:lnTo>
                      <a:pt x="104" y="117"/>
                    </a:lnTo>
                    <a:lnTo>
                      <a:pt x="104" y="110"/>
                    </a:lnTo>
                    <a:lnTo>
                      <a:pt x="104" y="105"/>
                    </a:lnTo>
                    <a:lnTo>
                      <a:pt x="103" y="98"/>
                    </a:lnTo>
                    <a:lnTo>
                      <a:pt x="103" y="92"/>
                    </a:lnTo>
                    <a:lnTo>
                      <a:pt x="103" y="87"/>
                    </a:lnTo>
                    <a:lnTo>
                      <a:pt x="103" y="80"/>
                    </a:lnTo>
                    <a:lnTo>
                      <a:pt x="103" y="74"/>
                    </a:lnTo>
                    <a:lnTo>
                      <a:pt x="103" y="69"/>
                    </a:lnTo>
                    <a:lnTo>
                      <a:pt x="103" y="62"/>
                    </a:lnTo>
                    <a:lnTo>
                      <a:pt x="103" y="57"/>
                    </a:lnTo>
                    <a:lnTo>
                      <a:pt x="102" y="50"/>
                    </a:lnTo>
                    <a:lnTo>
                      <a:pt x="102" y="45"/>
                    </a:lnTo>
                    <a:lnTo>
                      <a:pt x="102" y="39"/>
                    </a:lnTo>
                    <a:lnTo>
                      <a:pt x="102" y="34"/>
                    </a:lnTo>
                    <a:lnTo>
                      <a:pt x="102" y="28"/>
                    </a:lnTo>
                    <a:lnTo>
                      <a:pt x="38" y="31"/>
                    </a:lnTo>
                    <a:lnTo>
                      <a:pt x="0" y="0"/>
                    </a:lnTo>
                    <a:lnTo>
                      <a:pt x="0" y="8"/>
                    </a:lnTo>
                    <a:lnTo>
                      <a:pt x="0" y="14"/>
                    </a:lnTo>
                    <a:lnTo>
                      <a:pt x="0" y="21"/>
                    </a:lnTo>
                    <a:lnTo>
                      <a:pt x="0" y="28"/>
                    </a:lnTo>
                    <a:lnTo>
                      <a:pt x="0" y="35"/>
                    </a:lnTo>
                    <a:lnTo>
                      <a:pt x="0" y="41"/>
                    </a:lnTo>
                    <a:lnTo>
                      <a:pt x="0" y="49"/>
                    </a:lnTo>
                    <a:lnTo>
                      <a:pt x="0" y="56"/>
                    </a:lnTo>
                    <a:lnTo>
                      <a:pt x="0" y="62"/>
                    </a:lnTo>
                    <a:lnTo>
                      <a:pt x="0" y="70"/>
                    </a:lnTo>
                    <a:lnTo>
                      <a:pt x="0" y="76"/>
                    </a:lnTo>
                    <a:lnTo>
                      <a:pt x="0" y="83"/>
                    </a:lnTo>
                    <a:lnTo>
                      <a:pt x="0" y="89"/>
                    </a:lnTo>
                    <a:lnTo>
                      <a:pt x="0" y="97"/>
                    </a:lnTo>
                    <a:lnTo>
                      <a:pt x="0" y="104"/>
                    </a:lnTo>
                    <a:lnTo>
                      <a:pt x="0" y="110"/>
                    </a:lnTo>
                    <a:lnTo>
                      <a:pt x="0" y="118"/>
                    </a:lnTo>
                    <a:lnTo>
                      <a:pt x="0" y="124"/>
                    </a:lnTo>
                    <a:lnTo>
                      <a:pt x="0" y="131"/>
                    </a:lnTo>
                    <a:lnTo>
                      <a:pt x="0" y="137"/>
                    </a:lnTo>
                    <a:lnTo>
                      <a:pt x="0" y="145"/>
                    </a:lnTo>
                    <a:lnTo>
                      <a:pt x="0" y="152"/>
                    </a:lnTo>
                    <a:lnTo>
                      <a:pt x="0" y="158"/>
                    </a:lnTo>
                    <a:lnTo>
                      <a:pt x="0" y="166"/>
                    </a:lnTo>
                    <a:lnTo>
                      <a:pt x="0" y="172"/>
                    </a:lnTo>
                    <a:lnTo>
                      <a:pt x="2" y="179"/>
                    </a:lnTo>
                    <a:lnTo>
                      <a:pt x="2" y="187"/>
                    </a:lnTo>
                    <a:lnTo>
                      <a:pt x="2" y="193"/>
                    </a:lnTo>
                    <a:lnTo>
                      <a:pt x="2" y="200"/>
                    </a:lnTo>
                    <a:lnTo>
                      <a:pt x="2" y="207"/>
                    </a:lnTo>
                    <a:lnTo>
                      <a:pt x="2" y="214"/>
                    </a:lnTo>
                    <a:lnTo>
                      <a:pt x="2" y="2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00" name="Freeform 51"/>
              <p:cNvSpPr>
                <a:spLocks/>
              </p:cNvSpPr>
              <p:nvPr/>
            </p:nvSpPr>
            <p:spPr bwMode="auto">
              <a:xfrm>
                <a:off x="1556" y="1709"/>
                <a:ext cx="104" cy="222"/>
              </a:xfrm>
              <a:custGeom>
                <a:avLst/>
                <a:gdLst>
                  <a:gd name="T0" fmla="*/ 6 w 104"/>
                  <a:gd name="T1" fmla="*/ 222 h 222"/>
                  <a:gd name="T2" fmla="*/ 12 w 104"/>
                  <a:gd name="T3" fmla="*/ 222 h 222"/>
                  <a:gd name="T4" fmla="*/ 19 w 104"/>
                  <a:gd name="T5" fmla="*/ 222 h 222"/>
                  <a:gd name="T6" fmla="*/ 25 w 104"/>
                  <a:gd name="T7" fmla="*/ 222 h 222"/>
                  <a:gd name="T8" fmla="*/ 32 w 104"/>
                  <a:gd name="T9" fmla="*/ 222 h 222"/>
                  <a:gd name="T10" fmla="*/ 38 w 104"/>
                  <a:gd name="T11" fmla="*/ 222 h 222"/>
                  <a:gd name="T12" fmla="*/ 43 w 104"/>
                  <a:gd name="T13" fmla="*/ 222 h 222"/>
                  <a:gd name="T14" fmla="*/ 50 w 104"/>
                  <a:gd name="T15" fmla="*/ 222 h 222"/>
                  <a:gd name="T16" fmla="*/ 56 w 104"/>
                  <a:gd name="T17" fmla="*/ 220 h 222"/>
                  <a:gd name="T18" fmla="*/ 61 w 104"/>
                  <a:gd name="T19" fmla="*/ 220 h 222"/>
                  <a:gd name="T20" fmla="*/ 68 w 104"/>
                  <a:gd name="T21" fmla="*/ 220 h 222"/>
                  <a:gd name="T22" fmla="*/ 74 w 104"/>
                  <a:gd name="T23" fmla="*/ 219 h 222"/>
                  <a:gd name="T24" fmla="*/ 81 w 104"/>
                  <a:gd name="T25" fmla="*/ 219 h 222"/>
                  <a:gd name="T26" fmla="*/ 87 w 104"/>
                  <a:gd name="T27" fmla="*/ 218 h 222"/>
                  <a:gd name="T28" fmla="*/ 94 w 104"/>
                  <a:gd name="T29" fmla="*/ 218 h 222"/>
                  <a:gd name="T30" fmla="*/ 100 w 104"/>
                  <a:gd name="T31" fmla="*/ 218 h 222"/>
                  <a:gd name="T32" fmla="*/ 104 w 104"/>
                  <a:gd name="T33" fmla="*/ 213 h 222"/>
                  <a:gd name="T34" fmla="*/ 104 w 104"/>
                  <a:gd name="T35" fmla="*/ 201 h 222"/>
                  <a:gd name="T36" fmla="*/ 104 w 104"/>
                  <a:gd name="T37" fmla="*/ 189 h 222"/>
                  <a:gd name="T38" fmla="*/ 104 w 104"/>
                  <a:gd name="T39" fmla="*/ 178 h 222"/>
                  <a:gd name="T40" fmla="*/ 104 w 104"/>
                  <a:gd name="T41" fmla="*/ 166 h 222"/>
                  <a:gd name="T42" fmla="*/ 104 w 104"/>
                  <a:gd name="T43" fmla="*/ 153 h 222"/>
                  <a:gd name="T44" fmla="*/ 104 w 104"/>
                  <a:gd name="T45" fmla="*/ 141 h 222"/>
                  <a:gd name="T46" fmla="*/ 104 w 104"/>
                  <a:gd name="T47" fmla="*/ 128 h 222"/>
                  <a:gd name="T48" fmla="*/ 104 w 104"/>
                  <a:gd name="T49" fmla="*/ 117 h 222"/>
                  <a:gd name="T50" fmla="*/ 104 w 104"/>
                  <a:gd name="T51" fmla="*/ 105 h 222"/>
                  <a:gd name="T52" fmla="*/ 103 w 104"/>
                  <a:gd name="T53" fmla="*/ 92 h 222"/>
                  <a:gd name="T54" fmla="*/ 103 w 104"/>
                  <a:gd name="T55" fmla="*/ 80 h 222"/>
                  <a:gd name="T56" fmla="*/ 103 w 104"/>
                  <a:gd name="T57" fmla="*/ 69 h 222"/>
                  <a:gd name="T58" fmla="*/ 103 w 104"/>
                  <a:gd name="T59" fmla="*/ 57 h 222"/>
                  <a:gd name="T60" fmla="*/ 102 w 104"/>
                  <a:gd name="T61" fmla="*/ 45 h 222"/>
                  <a:gd name="T62" fmla="*/ 102 w 104"/>
                  <a:gd name="T63" fmla="*/ 34 h 222"/>
                  <a:gd name="T64" fmla="*/ 38 w 104"/>
                  <a:gd name="T65" fmla="*/ 31 h 222"/>
                  <a:gd name="T66" fmla="*/ 0 w 104"/>
                  <a:gd name="T67" fmla="*/ 8 h 222"/>
                  <a:gd name="T68" fmla="*/ 0 w 104"/>
                  <a:gd name="T69" fmla="*/ 21 h 222"/>
                  <a:gd name="T70" fmla="*/ 0 w 104"/>
                  <a:gd name="T71" fmla="*/ 35 h 222"/>
                  <a:gd name="T72" fmla="*/ 0 w 104"/>
                  <a:gd name="T73" fmla="*/ 49 h 222"/>
                  <a:gd name="T74" fmla="*/ 0 w 104"/>
                  <a:gd name="T75" fmla="*/ 62 h 222"/>
                  <a:gd name="T76" fmla="*/ 0 w 104"/>
                  <a:gd name="T77" fmla="*/ 76 h 222"/>
                  <a:gd name="T78" fmla="*/ 0 w 104"/>
                  <a:gd name="T79" fmla="*/ 89 h 222"/>
                  <a:gd name="T80" fmla="*/ 0 w 104"/>
                  <a:gd name="T81" fmla="*/ 104 h 222"/>
                  <a:gd name="T82" fmla="*/ 0 w 104"/>
                  <a:gd name="T83" fmla="*/ 118 h 222"/>
                  <a:gd name="T84" fmla="*/ 0 w 104"/>
                  <a:gd name="T85" fmla="*/ 131 h 222"/>
                  <a:gd name="T86" fmla="*/ 0 w 104"/>
                  <a:gd name="T87" fmla="*/ 145 h 222"/>
                  <a:gd name="T88" fmla="*/ 0 w 104"/>
                  <a:gd name="T89" fmla="*/ 158 h 222"/>
                  <a:gd name="T90" fmla="*/ 0 w 104"/>
                  <a:gd name="T91" fmla="*/ 172 h 222"/>
                  <a:gd name="T92" fmla="*/ 2 w 104"/>
                  <a:gd name="T93" fmla="*/ 187 h 222"/>
                  <a:gd name="T94" fmla="*/ 2 w 104"/>
                  <a:gd name="T95" fmla="*/ 200 h 222"/>
                  <a:gd name="T96" fmla="*/ 2 w 104"/>
                  <a:gd name="T97" fmla="*/ 214 h 22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4" h="222">
                    <a:moveTo>
                      <a:pt x="2" y="222"/>
                    </a:moveTo>
                    <a:lnTo>
                      <a:pt x="6" y="222"/>
                    </a:lnTo>
                    <a:lnTo>
                      <a:pt x="9" y="222"/>
                    </a:lnTo>
                    <a:lnTo>
                      <a:pt x="12" y="222"/>
                    </a:lnTo>
                    <a:lnTo>
                      <a:pt x="16" y="222"/>
                    </a:lnTo>
                    <a:lnTo>
                      <a:pt x="19" y="222"/>
                    </a:lnTo>
                    <a:lnTo>
                      <a:pt x="22" y="222"/>
                    </a:lnTo>
                    <a:lnTo>
                      <a:pt x="25" y="222"/>
                    </a:lnTo>
                    <a:lnTo>
                      <a:pt x="29" y="222"/>
                    </a:lnTo>
                    <a:lnTo>
                      <a:pt x="32" y="222"/>
                    </a:lnTo>
                    <a:lnTo>
                      <a:pt x="34" y="222"/>
                    </a:lnTo>
                    <a:lnTo>
                      <a:pt x="38" y="222"/>
                    </a:lnTo>
                    <a:lnTo>
                      <a:pt x="41" y="222"/>
                    </a:lnTo>
                    <a:lnTo>
                      <a:pt x="43" y="222"/>
                    </a:lnTo>
                    <a:lnTo>
                      <a:pt x="47" y="222"/>
                    </a:lnTo>
                    <a:lnTo>
                      <a:pt x="50" y="222"/>
                    </a:lnTo>
                    <a:lnTo>
                      <a:pt x="52" y="220"/>
                    </a:lnTo>
                    <a:lnTo>
                      <a:pt x="56" y="220"/>
                    </a:lnTo>
                    <a:lnTo>
                      <a:pt x="59" y="220"/>
                    </a:lnTo>
                    <a:lnTo>
                      <a:pt x="61" y="220"/>
                    </a:lnTo>
                    <a:lnTo>
                      <a:pt x="65" y="220"/>
                    </a:lnTo>
                    <a:lnTo>
                      <a:pt x="68" y="220"/>
                    </a:lnTo>
                    <a:lnTo>
                      <a:pt x="71" y="219"/>
                    </a:lnTo>
                    <a:lnTo>
                      <a:pt x="74" y="219"/>
                    </a:lnTo>
                    <a:lnTo>
                      <a:pt x="77" y="219"/>
                    </a:lnTo>
                    <a:lnTo>
                      <a:pt x="81" y="219"/>
                    </a:lnTo>
                    <a:lnTo>
                      <a:pt x="84" y="219"/>
                    </a:lnTo>
                    <a:lnTo>
                      <a:pt x="87" y="218"/>
                    </a:lnTo>
                    <a:lnTo>
                      <a:pt x="90" y="218"/>
                    </a:lnTo>
                    <a:lnTo>
                      <a:pt x="94" y="218"/>
                    </a:lnTo>
                    <a:lnTo>
                      <a:pt x="98" y="218"/>
                    </a:lnTo>
                    <a:lnTo>
                      <a:pt x="100" y="218"/>
                    </a:lnTo>
                    <a:lnTo>
                      <a:pt x="104" y="218"/>
                    </a:lnTo>
                    <a:lnTo>
                      <a:pt x="104" y="213"/>
                    </a:lnTo>
                    <a:lnTo>
                      <a:pt x="104" y="206"/>
                    </a:lnTo>
                    <a:lnTo>
                      <a:pt x="104" y="201"/>
                    </a:lnTo>
                    <a:lnTo>
                      <a:pt x="104" y="195"/>
                    </a:lnTo>
                    <a:lnTo>
                      <a:pt x="104" y="189"/>
                    </a:lnTo>
                    <a:lnTo>
                      <a:pt x="104" y="183"/>
                    </a:lnTo>
                    <a:lnTo>
                      <a:pt x="104" y="178"/>
                    </a:lnTo>
                    <a:lnTo>
                      <a:pt x="104" y="171"/>
                    </a:lnTo>
                    <a:lnTo>
                      <a:pt x="104" y="166"/>
                    </a:lnTo>
                    <a:lnTo>
                      <a:pt x="104" y="159"/>
                    </a:lnTo>
                    <a:lnTo>
                      <a:pt x="104" y="153"/>
                    </a:lnTo>
                    <a:lnTo>
                      <a:pt x="104" y="148"/>
                    </a:lnTo>
                    <a:lnTo>
                      <a:pt x="104" y="141"/>
                    </a:lnTo>
                    <a:lnTo>
                      <a:pt x="104" y="135"/>
                    </a:lnTo>
                    <a:lnTo>
                      <a:pt x="104" y="128"/>
                    </a:lnTo>
                    <a:lnTo>
                      <a:pt x="104" y="123"/>
                    </a:lnTo>
                    <a:lnTo>
                      <a:pt x="104" y="117"/>
                    </a:lnTo>
                    <a:lnTo>
                      <a:pt x="104" y="110"/>
                    </a:lnTo>
                    <a:lnTo>
                      <a:pt x="104" y="105"/>
                    </a:lnTo>
                    <a:lnTo>
                      <a:pt x="103" y="98"/>
                    </a:lnTo>
                    <a:lnTo>
                      <a:pt x="103" y="92"/>
                    </a:lnTo>
                    <a:lnTo>
                      <a:pt x="103" y="87"/>
                    </a:lnTo>
                    <a:lnTo>
                      <a:pt x="103" y="80"/>
                    </a:lnTo>
                    <a:lnTo>
                      <a:pt x="103" y="74"/>
                    </a:lnTo>
                    <a:lnTo>
                      <a:pt x="103" y="69"/>
                    </a:lnTo>
                    <a:lnTo>
                      <a:pt x="103" y="62"/>
                    </a:lnTo>
                    <a:lnTo>
                      <a:pt x="103" y="57"/>
                    </a:lnTo>
                    <a:lnTo>
                      <a:pt x="102" y="50"/>
                    </a:lnTo>
                    <a:lnTo>
                      <a:pt x="102" y="45"/>
                    </a:lnTo>
                    <a:lnTo>
                      <a:pt x="102" y="39"/>
                    </a:lnTo>
                    <a:lnTo>
                      <a:pt x="102" y="34"/>
                    </a:lnTo>
                    <a:lnTo>
                      <a:pt x="102" y="28"/>
                    </a:lnTo>
                    <a:lnTo>
                      <a:pt x="38" y="31"/>
                    </a:lnTo>
                    <a:lnTo>
                      <a:pt x="0" y="0"/>
                    </a:lnTo>
                    <a:lnTo>
                      <a:pt x="0" y="8"/>
                    </a:lnTo>
                    <a:lnTo>
                      <a:pt x="0" y="14"/>
                    </a:lnTo>
                    <a:lnTo>
                      <a:pt x="0" y="21"/>
                    </a:lnTo>
                    <a:lnTo>
                      <a:pt x="0" y="28"/>
                    </a:lnTo>
                    <a:lnTo>
                      <a:pt x="0" y="35"/>
                    </a:lnTo>
                    <a:lnTo>
                      <a:pt x="0" y="41"/>
                    </a:lnTo>
                    <a:lnTo>
                      <a:pt x="0" y="49"/>
                    </a:lnTo>
                    <a:lnTo>
                      <a:pt x="0" y="56"/>
                    </a:lnTo>
                    <a:lnTo>
                      <a:pt x="0" y="62"/>
                    </a:lnTo>
                    <a:lnTo>
                      <a:pt x="0" y="70"/>
                    </a:lnTo>
                    <a:lnTo>
                      <a:pt x="0" y="76"/>
                    </a:lnTo>
                    <a:lnTo>
                      <a:pt x="0" y="83"/>
                    </a:lnTo>
                    <a:lnTo>
                      <a:pt x="0" y="89"/>
                    </a:lnTo>
                    <a:lnTo>
                      <a:pt x="0" y="97"/>
                    </a:lnTo>
                    <a:lnTo>
                      <a:pt x="0" y="104"/>
                    </a:lnTo>
                    <a:lnTo>
                      <a:pt x="0" y="110"/>
                    </a:lnTo>
                    <a:lnTo>
                      <a:pt x="0" y="118"/>
                    </a:lnTo>
                    <a:lnTo>
                      <a:pt x="0" y="124"/>
                    </a:lnTo>
                    <a:lnTo>
                      <a:pt x="0" y="131"/>
                    </a:lnTo>
                    <a:lnTo>
                      <a:pt x="0" y="137"/>
                    </a:lnTo>
                    <a:lnTo>
                      <a:pt x="0" y="145"/>
                    </a:lnTo>
                    <a:lnTo>
                      <a:pt x="0" y="152"/>
                    </a:lnTo>
                    <a:lnTo>
                      <a:pt x="0" y="158"/>
                    </a:lnTo>
                    <a:lnTo>
                      <a:pt x="0" y="166"/>
                    </a:lnTo>
                    <a:lnTo>
                      <a:pt x="0" y="172"/>
                    </a:lnTo>
                    <a:lnTo>
                      <a:pt x="2" y="179"/>
                    </a:lnTo>
                    <a:lnTo>
                      <a:pt x="2" y="187"/>
                    </a:lnTo>
                    <a:lnTo>
                      <a:pt x="2" y="193"/>
                    </a:lnTo>
                    <a:lnTo>
                      <a:pt x="2" y="200"/>
                    </a:lnTo>
                    <a:lnTo>
                      <a:pt x="2" y="207"/>
                    </a:lnTo>
                    <a:lnTo>
                      <a:pt x="2" y="214"/>
                    </a:lnTo>
                    <a:lnTo>
                      <a:pt x="2" y="22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01" name="Freeform 52"/>
              <p:cNvSpPr>
                <a:spLocks/>
              </p:cNvSpPr>
              <p:nvPr/>
            </p:nvSpPr>
            <p:spPr bwMode="auto">
              <a:xfrm>
                <a:off x="1666" y="1733"/>
                <a:ext cx="76" cy="177"/>
              </a:xfrm>
              <a:custGeom>
                <a:avLst/>
                <a:gdLst>
                  <a:gd name="T0" fmla="*/ 0 w 76"/>
                  <a:gd name="T1" fmla="*/ 15 h 177"/>
                  <a:gd name="T2" fmla="*/ 0 w 76"/>
                  <a:gd name="T3" fmla="*/ 32 h 177"/>
                  <a:gd name="T4" fmla="*/ 0 w 76"/>
                  <a:gd name="T5" fmla="*/ 48 h 177"/>
                  <a:gd name="T6" fmla="*/ 0 w 76"/>
                  <a:gd name="T7" fmla="*/ 64 h 177"/>
                  <a:gd name="T8" fmla="*/ 0 w 76"/>
                  <a:gd name="T9" fmla="*/ 81 h 177"/>
                  <a:gd name="T10" fmla="*/ 0 w 76"/>
                  <a:gd name="T11" fmla="*/ 96 h 177"/>
                  <a:gd name="T12" fmla="*/ 0 w 76"/>
                  <a:gd name="T13" fmla="*/ 112 h 177"/>
                  <a:gd name="T14" fmla="*/ 0 w 76"/>
                  <a:gd name="T15" fmla="*/ 128 h 177"/>
                  <a:gd name="T16" fmla="*/ 0 w 76"/>
                  <a:gd name="T17" fmla="*/ 145 h 177"/>
                  <a:gd name="T18" fmla="*/ 1 w 76"/>
                  <a:gd name="T19" fmla="*/ 160 h 177"/>
                  <a:gd name="T20" fmla="*/ 1 w 76"/>
                  <a:gd name="T21" fmla="*/ 177 h 177"/>
                  <a:gd name="T22" fmla="*/ 7 w 76"/>
                  <a:gd name="T23" fmla="*/ 177 h 177"/>
                  <a:gd name="T24" fmla="*/ 15 w 76"/>
                  <a:gd name="T25" fmla="*/ 177 h 177"/>
                  <a:gd name="T26" fmla="*/ 22 w 76"/>
                  <a:gd name="T27" fmla="*/ 177 h 177"/>
                  <a:gd name="T28" fmla="*/ 29 w 76"/>
                  <a:gd name="T29" fmla="*/ 177 h 177"/>
                  <a:gd name="T30" fmla="*/ 37 w 76"/>
                  <a:gd name="T31" fmla="*/ 177 h 177"/>
                  <a:gd name="T32" fmla="*/ 44 w 76"/>
                  <a:gd name="T33" fmla="*/ 176 h 177"/>
                  <a:gd name="T34" fmla="*/ 52 w 76"/>
                  <a:gd name="T35" fmla="*/ 176 h 177"/>
                  <a:gd name="T36" fmla="*/ 58 w 76"/>
                  <a:gd name="T37" fmla="*/ 176 h 177"/>
                  <a:gd name="T38" fmla="*/ 65 w 76"/>
                  <a:gd name="T39" fmla="*/ 176 h 177"/>
                  <a:gd name="T40" fmla="*/ 71 w 76"/>
                  <a:gd name="T41" fmla="*/ 174 h 177"/>
                  <a:gd name="T42" fmla="*/ 75 w 76"/>
                  <a:gd name="T43" fmla="*/ 169 h 177"/>
                  <a:gd name="T44" fmla="*/ 76 w 76"/>
                  <a:gd name="T45" fmla="*/ 154 h 177"/>
                  <a:gd name="T46" fmla="*/ 76 w 76"/>
                  <a:gd name="T47" fmla="*/ 137 h 177"/>
                  <a:gd name="T48" fmla="*/ 76 w 76"/>
                  <a:gd name="T49" fmla="*/ 121 h 177"/>
                  <a:gd name="T50" fmla="*/ 76 w 76"/>
                  <a:gd name="T51" fmla="*/ 104 h 177"/>
                  <a:gd name="T52" fmla="*/ 76 w 76"/>
                  <a:gd name="T53" fmla="*/ 87 h 177"/>
                  <a:gd name="T54" fmla="*/ 75 w 76"/>
                  <a:gd name="T55" fmla="*/ 71 h 177"/>
                  <a:gd name="T56" fmla="*/ 75 w 76"/>
                  <a:gd name="T57" fmla="*/ 54 h 177"/>
                  <a:gd name="T58" fmla="*/ 75 w 76"/>
                  <a:gd name="T59" fmla="*/ 38 h 177"/>
                  <a:gd name="T60" fmla="*/ 75 w 76"/>
                  <a:gd name="T61" fmla="*/ 21 h 177"/>
                  <a:gd name="T62" fmla="*/ 74 w 76"/>
                  <a:gd name="T63" fmla="*/ 6 h 177"/>
                  <a:gd name="T64" fmla="*/ 70 w 76"/>
                  <a:gd name="T65" fmla="*/ 0 h 177"/>
                  <a:gd name="T66" fmla="*/ 62 w 76"/>
                  <a:gd name="T67" fmla="*/ 0 h 177"/>
                  <a:gd name="T68" fmla="*/ 55 w 76"/>
                  <a:gd name="T69" fmla="*/ 0 h 177"/>
                  <a:gd name="T70" fmla="*/ 48 w 76"/>
                  <a:gd name="T71" fmla="*/ 2 h 177"/>
                  <a:gd name="T72" fmla="*/ 41 w 76"/>
                  <a:gd name="T73" fmla="*/ 2 h 177"/>
                  <a:gd name="T74" fmla="*/ 33 w 76"/>
                  <a:gd name="T75" fmla="*/ 2 h 177"/>
                  <a:gd name="T76" fmla="*/ 27 w 76"/>
                  <a:gd name="T77" fmla="*/ 2 h 177"/>
                  <a:gd name="T78" fmla="*/ 19 w 76"/>
                  <a:gd name="T79" fmla="*/ 3 h 177"/>
                  <a:gd name="T80" fmla="*/ 13 w 76"/>
                  <a:gd name="T81" fmla="*/ 3 h 177"/>
                  <a:gd name="T82" fmla="*/ 6 w 76"/>
                  <a:gd name="T83" fmla="*/ 3 h 177"/>
                  <a:gd name="T84" fmla="*/ 0 w 76"/>
                  <a:gd name="T85" fmla="*/ 3 h 1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6" h="177">
                    <a:moveTo>
                      <a:pt x="0" y="3"/>
                    </a:moveTo>
                    <a:lnTo>
                      <a:pt x="0" y="10"/>
                    </a:lnTo>
                    <a:lnTo>
                      <a:pt x="0" y="15"/>
                    </a:lnTo>
                    <a:lnTo>
                      <a:pt x="0" y="21"/>
                    </a:lnTo>
                    <a:lnTo>
                      <a:pt x="0" y="26"/>
                    </a:lnTo>
                    <a:lnTo>
                      <a:pt x="0" y="32"/>
                    </a:lnTo>
                    <a:lnTo>
                      <a:pt x="0" y="37"/>
                    </a:lnTo>
                    <a:lnTo>
                      <a:pt x="0" y="43"/>
                    </a:lnTo>
                    <a:lnTo>
                      <a:pt x="0" y="48"/>
                    </a:lnTo>
                    <a:lnTo>
                      <a:pt x="0" y="54"/>
                    </a:lnTo>
                    <a:lnTo>
                      <a:pt x="0" y="59"/>
                    </a:lnTo>
                    <a:lnTo>
                      <a:pt x="0" y="64"/>
                    </a:lnTo>
                    <a:lnTo>
                      <a:pt x="0" y="69"/>
                    </a:lnTo>
                    <a:lnTo>
                      <a:pt x="0" y="76"/>
                    </a:lnTo>
                    <a:lnTo>
                      <a:pt x="0" y="81"/>
                    </a:lnTo>
                    <a:lnTo>
                      <a:pt x="0" y="86"/>
                    </a:lnTo>
                    <a:lnTo>
                      <a:pt x="0" y="91"/>
                    </a:lnTo>
                    <a:lnTo>
                      <a:pt x="0" y="96"/>
                    </a:lnTo>
                    <a:lnTo>
                      <a:pt x="0" y="102"/>
                    </a:lnTo>
                    <a:lnTo>
                      <a:pt x="0" y="107"/>
                    </a:lnTo>
                    <a:lnTo>
                      <a:pt x="0" y="112"/>
                    </a:lnTo>
                    <a:lnTo>
                      <a:pt x="0" y="117"/>
                    </a:lnTo>
                    <a:lnTo>
                      <a:pt x="0" y="122"/>
                    </a:lnTo>
                    <a:lnTo>
                      <a:pt x="0" y="128"/>
                    </a:lnTo>
                    <a:lnTo>
                      <a:pt x="0" y="134"/>
                    </a:lnTo>
                    <a:lnTo>
                      <a:pt x="0" y="139"/>
                    </a:lnTo>
                    <a:lnTo>
                      <a:pt x="0" y="145"/>
                    </a:lnTo>
                    <a:lnTo>
                      <a:pt x="0" y="150"/>
                    </a:lnTo>
                    <a:lnTo>
                      <a:pt x="0" y="155"/>
                    </a:lnTo>
                    <a:lnTo>
                      <a:pt x="1" y="160"/>
                    </a:lnTo>
                    <a:lnTo>
                      <a:pt x="1" y="167"/>
                    </a:lnTo>
                    <a:lnTo>
                      <a:pt x="1" y="172"/>
                    </a:lnTo>
                    <a:lnTo>
                      <a:pt x="1" y="177"/>
                    </a:lnTo>
                    <a:lnTo>
                      <a:pt x="3" y="177"/>
                    </a:lnTo>
                    <a:lnTo>
                      <a:pt x="6" y="177"/>
                    </a:lnTo>
                    <a:lnTo>
                      <a:pt x="7" y="177"/>
                    </a:lnTo>
                    <a:lnTo>
                      <a:pt x="10" y="177"/>
                    </a:lnTo>
                    <a:lnTo>
                      <a:pt x="13" y="177"/>
                    </a:lnTo>
                    <a:lnTo>
                      <a:pt x="15" y="177"/>
                    </a:lnTo>
                    <a:lnTo>
                      <a:pt x="18" y="177"/>
                    </a:lnTo>
                    <a:lnTo>
                      <a:pt x="20" y="177"/>
                    </a:lnTo>
                    <a:lnTo>
                      <a:pt x="22" y="177"/>
                    </a:lnTo>
                    <a:lnTo>
                      <a:pt x="24" y="177"/>
                    </a:lnTo>
                    <a:lnTo>
                      <a:pt x="27" y="177"/>
                    </a:lnTo>
                    <a:lnTo>
                      <a:pt x="29" y="177"/>
                    </a:lnTo>
                    <a:lnTo>
                      <a:pt x="32" y="177"/>
                    </a:lnTo>
                    <a:lnTo>
                      <a:pt x="35" y="177"/>
                    </a:lnTo>
                    <a:lnTo>
                      <a:pt x="37" y="177"/>
                    </a:lnTo>
                    <a:lnTo>
                      <a:pt x="40" y="177"/>
                    </a:lnTo>
                    <a:lnTo>
                      <a:pt x="42" y="177"/>
                    </a:lnTo>
                    <a:lnTo>
                      <a:pt x="44" y="176"/>
                    </a:lnTo>
                    <a:lnTo>
                      <a:pt x="46" y="176"/>
                    </a:lnTo>
                    <a:lnTo>
                      <a:pt x="49" y="176"/>
                    </a:lnTo>
                    <a:lnTo>
                      <a:pt x="52" y="176"/>
                    </a:lnTo>
                    <a:lnTo>
                      <a:pt x="54" y="176"/>
                    </a:lnTo>
                    <a:lnTo>
                      <a:pt x="55" y="176"/>
                    </a:lnTo>
                    <a:lnTo>
                      <a:pt x="58" y="176"/>
                    </a:lnTo>
                    <a:lnTo>
                      <a:pt x="61" y="176"/>
                    </a:lnTo>
                    <a:lnTo>
                      <a:pt x="63" y="176"/>
                    </a:lnTo>
                    <a:lnTo>
                      <a:pt x="65" y="176"/>
                    </a:lnTo>
                    <a:lnTo>
                      <a:pt x="67" y="174"/>
                    </a:lnTo>
                    <a:lnTo>
                      <a:pt x="68" y="174"/>
                    </a:lnTo>
                    <a:lnTo>
                      <a:pt x="71" y="174"/>
                    </a:lnTo>
                    <a:lnTo>
                      <a:pt x="74" y="174"/>
                    </a:lnTo>
                    <a:lnTo>
                      <a:pt x="75" y="174"/>
                    </a:lnTo>
                    <a:lnTo>
                      <a:pt x="75" y="169"/>
                    </a:lnTo>
                    <a:lnTo>
                      <a:pt x="75" y="164"/>
                    </a:lnTo>
                    <a:lnTo>
                      <a:pt x="76" y="159"/>
                    </a:lnTo>
                    <a:lnTo>
                      <a:pt x="76" y="154"/>
                    </a:lnTo>
                    <a:lnTo>
                      <a:pt x="76" y="148"/>
                    </a:lnTo>
                    <a:lnTo>
                      <a:pt x="76" y="142"/>
                    </a:lnTo>
                    <a:lnTo>
                      <a:pt x="76" y="137"/>
                    </a:lnTo>
                    <a:lnTo>
                      <a:pt x="76" y="132"/>
                    </a:lnTo>
                    <a:lnTo>
                      <a:pt x="76" y="126"/>
                    </a:lnTo>
                    <a:lnTo>
                      <a:pt x="76" y="121"/>
                    </a:lnTo>
                    <a:lnTo>
                      <a:pt x="76" y="115"/>
                    </a:lnTo>
                    <a:lnTo>
                      <a:pt x="76" y="109"/>
                    </a:lnTo>
                    <a:lnTo>
                      <a:pt x="76" y="104"/>
                    </a:lnTo>
                    <a:lnTo>
                      <a:pt x="76" y="98"/>
                    </a:lnTo>
                    <a:lnTo>
                      <a:pt x="76" y="93"/>
                    </a:lnTo>
                    <a:lnTo>
                      <a:pt x="76" y="87"/>
                    </a:lnTo>
                    <a:lnTo>
                      <a:pt x="76" y="82"/>
                    </a:lnTo>
                    <a:lnTo>
                      <a:pt x="76" y="76"/>
                    </a:lnTo>
                    <a:lnTo>
                      <a:pt x="75" y="71"/>
                    </a:lnTo>
                    <a:lnTo>
                      <a:pt x="75" y="65"/>
                    </a:lnTo>
                    <a:lnTo>
                      <a:pt x="75" y="59"/>
                    </a:lnTo>
                    <a:lnTo>
                      <a:pt x="75" y="54"/>
                    </a:lnTo>
                    <a:lnTo>
                      <a:pt x="75" y="48"/>
                    </a:lnTo>
                    <a:lnTo>
                      <a:pt x="75" y="43"/>
                    </a:lnTo>
                    <a:lnTo>
                      <a:pt x="75" y="38"/>
                    </a:lnTo>
                    <a:lnTo>
                      <a:pt x="75" y="33"/>
                    </a:lnTo>
                    <a:lnTo>
                      <a:pt x="75" y="26"/>
                    </a:lnTo>
                    <a:lnTo>
                      <a:pt x="75" y="21"/>
                    </a:lnTo>
                    <a:lnTo>
                      <a:pt x="74" y="16"/>
                    </a:lnTo>
                    <a:lnTo>
                      <a:pt x="74" y="11"/>
                    </a:lnTo>
                    <a:lnTo>
                      <a:pt x="74" y="6"/>
                    </a:lnTo>
                    <a:lnTo>
                      <a:pt x="74" y="0"/>
                    </a:lnTo>
                    <a:lnTo>
                      <a:pt x="72" y="0"/>
                    </a:lnTo>
                    <a:lnTo>
                      <a:pt x="70" y="0"/>
                    </a:lnTo>
                    <a:lnTo>
                      <a:pt x="67" y="0"/>
                    </a:lnTo>
                    <a:lnTo>
                      <a:pt x="65" y="0"/>
                    </a:lnTo>
                    <a:lnTo>
                      <a:pt x="62" y="0"/>
                    </a:lnTo>
                    <a:lnTo>
                      <a:pt x="61" y="0"/>
                    </a:lnTo>
                    <a:lnTo>
                      <a:pt x="58" y="0"/>
                    </a:lnTo>
                    <a:lnTo>
                      <a:pt x="55" y="0"/>
                    </a:lnTo>
                    <a:lnTo>
                      <a:pt x="53" y="0"/>
                    </a:lnTo>
                    <a:lnTo>
                      <a:pt x="50" y="0"/>
                    </a:lnTo>
                    <a:lnTo>
                      <a:pt x="48" y="2"/>
                    </a:lnTo>
                    <a:lnTo>
                      <a:pt x="46" y="2"/>
                    </a:lnTo>
                    <a:lnTo>
                      <a:pt x="44" y="2"/>
                    </a:lnTo>
                    <a:lnTo>
                      <a:pt x="41" y="2"/>
                    </a:lnTo>
                    <a:lnTo>
                      <a:pt x="39" y="2"/>
                    </a:lnTo>
                    <a:lnTo>
                      <a:pt x="36" y="2"/>
                    </a:lnTo>
                    <a:lnTo>
                      <a:pt x="33" y="2"/>
                    </a:lnTo>
                    <a:lnTo>
                      <a:pt x="31" y="2"/>
                    </a:lnTo>
                    <a:lnTo>
                      <a:pt x="29" y="2"/>
                    </a:lnTo>
                    <a:lnTo>
                      <a:pt x="27" y="2"/>
                    </a:lnTo>
                    <a:lnTo>
                      <a:pt x="24" y="2"/>
                    </a:lnTo>
                    <a:lnTo>
                      <a:pt x="22" y="3"/>
                    </a:lnTo>
                    <a:lnTo>
                      <a:pt x="19" y="3"/>
                    </a:lnTo>
                    <a:lnTo>
                      <a:pt x="18" y="3"/>
                    </a:lnTo>
                    <a:lnTo>
                      <a:pt x="15" y="3"/>
                    </a:lnTo>
                    <a:lnTo>
                      <a:pt x="13" y="3"/>
                    </a:lnTo>
                    <a:lnTo>
                      <a:pt x="10" y="3"/>
                    </a:lnTo>
                    <a:lnTo>
                      <a:pt x="9" y="3"/>
                    </a:lnTo>
                    <a:lnTo>
                      <a:pt x="6" y="3"/>
                    </a:lnTo>
                    <a:lnTo>
                      <a:pt x="5" y="3"/>
                    </a:lnTo>
                    <a:lnTo>
                      <a:pt x="2" y="3"/>
                    </a:lnTo>
                    <a:lnTo>
                      <a:pt x="0" y="3"/>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02" name="Freeform 53"/>
              <p:cNvSpPr>
                <a:spLocks/>
              </p:cNvSpPr>
              <p:nvPr/>
            </p:nvSpPr>
            <p:spPr bwMode="auto">
              <a:xfrm>
                <a:off x="1666" y="1733"/>
                <a:ext cx="76" cy="177"/>
              </a:xfrm>
              <a:custGeom>
                <a:avLst/>
                <a:gdLst>
                  <a:gd name="T0" fmla="*/ 0 w 76"/>
                  <a:gd name="T1" fmla="*/ 15 h 177"/>
                  <a:gd name="T2" fmla="*/ 0 w 76"/>
                  <a:gd name="T3" fmla="*/ 32 h 177"/>
                  <a:gd name="T4" fmla="*/ 0 w 76"/>
                  <a:gd name="T5" fmla="*/ 48 h 177"/>
                  <a:gd name="T6" fmla="*/ 0 w 76"/>
                  <a:gd name="T7" fmla="*/ 64 h 177"/>
                  <a:gd name="T8" fmla="*/ 0 w 76"/>
                  <a:gd name="T9" fmla="*/ 81 h 177"/>
                  <a:gd name="T10" fmla="*/ 0 w 76"/>
                  <a:gd name="T11" fmla="*/ 96 h 177"/>
                  <a:gd name="T12" fmla="*/ 0 w 76"/>
                  <a:gd name="T13" fmla="*/ 112 h 177"/>
                  <a:gd name="T14" fmla="*/ 0 w 76"/>
                  <a:gd name="T15" fmla="*/ 128 h 177"/>
                  <a:gd name="T16" fmla="*/ 0 w 76"/>
                  <a:gd name="T17" fmla="*/ 145 h 177"/>
                  <a:gd name="T18" fmla="*/ 1 w 76"/>
                  <a:gd name="T19" fmla="*/ 160 h 177"/>
                  <a:gd name="T20" fmla="*/ 1 w 76"/>
                  <a:gd name="T21" fmla="*/ 177 h 177"/>
                  <a:gd name="T22" fmla="*/ 7 w 76"/>
                  <a:gd name="T23" fmla="*/ 177 h 177"/>
                  <a:gd name="T24" fmla="*/ 15 w 76"/>
                  <a:gd name="T25" fmla="*/ 177 h 177"/>
                  <a:gd name="T26" fmla="*/ 22 w 76"/>
                  <a:gd name="T27" fmla="*/ 177 h 177"/>
                  <a:gd name="T28" fmla="*/ 29 w 76"/>
                  <a:gd name="T29" fmla="*/ 177 h 177"/>
                  <a:gd name="T30" fmla="*/ 37 w 76"/>
                  <a:gd name="T31" fmla="*/ 177 h 177"/>
                  <a:gd name="T32" fmla="*/ 44 w 76"/>
                  <a:gd name="T33" fmla="*/ 176 h 177"/>
                  <a:gd name="T34" fmla="*/ 52 w 76"/>
                  <a:gd name="T35" fmla="*/ 176 h 177"/>
                  <a:gd name="T36" fmla="*/ 58 w 76"/>
                  <a:gd name="T37" fmla="*/ 176 h 177"/>
                  <a:gd name="T38" fmla="*/ 65 w 76"/>
                  <a:gd name="T39" fmla="*/ 176 h 177"/>
                  <a:gd name="T40" fmla="*/ 71 w 76"/>
                  <a:gd name="T41" fmla="*/ 174 h 177"/>
                  <a:gd name="T42" fmla="*/ 75 w 76"/>
                  <a:gd name="T43" fmla="*/ 169 h 177"/>
                  <a:gd name="T44" fmla="*/ 76 w 76"/>
                  <a:gd name="T45" fmla="*/ 154 h 177"/>
                  <a:gd name="T46" fmla="*/ 76 w 76"/>
                  <a:gd name="T47" fmla="*/ 137 h 177"/>
                  <a:gd name="T48" fmla="*/ 76 w 76"/>
                  <a:gd name="T49" fmla="*/ 121 h 177"/>
                  <a:gd name="T50" fmla="*/ 76 w 76"/>
                  <a:gd name="T51" fmla="*/ 104 h 177"/>
                  <a:gd name="T52" fmla="*/ 76 w 76"/>
                  <a:gd name="T53" fmla="*/ 87 h 177"/>
                  <a:gd name="T54" fmla="*/ 75 w 76"/>
                  <a:gd name="T55" fmla="*/ 71 h 177"/>
                  <a:gd name="T56" fmla="*/ 75 w 76"/>
                  <a:gd name="T57" fmla="*/ 54 h 177"/>
                  <a:gd name="T58" fmla="*/ 75 w 76"/>
                  <a:gd name="T59" fmla="*/ 38 h 177"/>
                  <a:gd name="T60" fmla="*/ 75 w 76"/>
                  <a:gd name="T61" fmla="*/ 21 h 177"/>
                  <a:gd name="T62" fmla="*/ 74 w 76"/>
                  <a:gd name="T63" fmla="*/ 6 h 177"/>
                  <a:gd name="T64" fmla="*/ 70 w 76"/>
                  <a:gd name="T65" fmla="*/ 0 h 177"/>
                  <a:gd name="T66" fmla="*/ 62 w 76"/>
                  <a:gd name="T67" fmla="*/ 0 h 177"/>
                  <a:gd name="T68" fmla="*/ 55 w 76"/>
                  <a:gd name="T69" fmla="*/ 0 h 177"/>
                  <a:gd name="T70" fmla="*/ 48 w 76"/>
                  <a:gd name="T71" fmla="*/ 2 h 177"/>
                  <a:gd name="T72" fmla="*/ 41 w 76"/>
                  <a:gd name="T73" fmla="*/ 2 h 177"/>
                  <a:gd name="T74" fmla="*/ 33 w 76"/>
                  <a:gd name="T75" fmla="*/ 2 h 177"/>
                  <a:gd name="T76" fmla="*/ 27 w 76"/>
                  <a:gd name="T77" fmla="*/ 2 h 177"/>
                  <a:gd name="T78" fmla="*/ 19 w 76"/>
                  <a:gd name="T79" fmla="*/ 3 h 177"/>
                  <a:gd name="T80" fmla="*/ 13 w 76"/>
                  <a:gd name="T81" fmla="*/ 3 h 177"/>
                  <a:gd name="T82" fmla="*/ 6 w 76"/>
                  <a:gd name="T83" fmla="*/ 3 h 177"/>
                  <a:gd name="T84" fmla="*/ 0 w 76"/>
                  <a:gd name="T85" fmla="*/ 3 h 1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6" h="177">
                    <a:moveTo>
                      <a:pt x="0" y="3"/>
                    </a:moveTo>
                    <a:lnTo>
                      <a:pt x="0" y="10"/>
                    </a:lnTo>
                    <a:lnTo>
                      <a:pt x="0" y="15"/>
                    </a:lnTo>
                    <a:lnTo>
                      <a:pt x="0" y="21"/>
                    </a:lnTo>
                    <a:lnTo>
                      <a:pt x="0" y="26"/>
                    </a:lnTo>
                    <a:lnTo>
                      <a:pt x="0" y="32"/>
                    </a:lnTo>
                    <a:lnTo>
                      <a:pt x="0" y="37"/>
                    </a:lnTo>
                    <a:lnTo>
                      <a:pt x="0" y="43"/>
                    </a:lnTo>
                    <a:lnTo>
                      <a:pt x="0" y="48"/>
                    </a:lnTo>
                    <a:lnTo>
                      <a:pt x="0" y="54"/>
                    </a:lnTo>
                    <a:lnTo>
                      <a:pt x="0" y="59"/>
                    </a:lnTo>
                    <a:lnTo>
                      <a:pt x="0" y="64"/>
                    </a:lnTo>
                    <a:lnTo>
                      <a:pt x="0" y="69"/>
                    </a:lnTo>
                    <a:lnTo>
                      <a:pt x="0" y="76"/>
                    </a:lnTo>
                    <a:lnTo>
                      <a:pt x="0" y="81"/>
                    </a:lnTo>
                    <a:lnTo>
                      <a:pt x="0" y="86"/>
                    </a:lnTo>
                    <a:lnTo>
                      <a:pt x="0" y="91"/>
                    </a:lnTo>
                    <a:lnTo>
                      <a:pt x="0" y="96"/>
                    </a:lnTo>
                    <a:lnTo>
                      <a:pt x="0" y="102"/>
                    </a:lnTo>
                    <a:lnTo>
                      <a:pt x="0" y="107"/>
                    </a:lnTo>
                    <a:lnTo>
                      <a:pt x="0" y="112"/>
                    </a:lnTo>
                    <a:lnTo>
                      <a:pt x="0" y="117"/>
                    </a:lnTo>
                    <a:lnTo>
                      <a:pt x="0" y="122"/>
                    </a:lnTo>
                    <a:lnTo>
                      <a:pt x="0" y="128"/>
                    </a:lnTo>
                    <a:lnTo>
                      <a:pt x="0" y="134"/>
                    </a:lnTo>
                    <a:lnTo>
                      <a:pt x="0" y="139"/>
                    </a:lnTo>
                    <a:lnTo>
                      <a:pt x="0" y="145"/>
                    </a:lnTo>
                    <a:lnTo>
                      <a:pt x="0" y="150"/>
                    </a:lnTo>
                    <a:lnTo>
                      <a:pt x="0" y="155"/>
                    </a:lnTo>
                    <a:lnTo>
                      <a:pt x="1" y="160"/>
                    </a:lnTo>
                    <a:lnTo>
                      <a:pt x="1" y="167"/>
                    </a:lnTo>
                    <a:lnTo>
                      <a:pt x="1" y="172"/>
                    </a:lnTo>
                    <a:lnTo>
                      <a:pt x="1" y="177"/>
                    </a:lnTo>
                    <a:lnTo>
                      <a:pt x="3" y="177"/>
                    </a:lnTo>
                    <a:lnTo>
                      <a:pt x="6" y="177"/>
                    </a:lnTo>
                    <a:lnTo>
                      <a:pt x="7" y="177"/>
                    </a:lnTo>
                    <a:lnTo>
                      <a:pt x="10" y="177"/>
                    </a:lnTo>
                    <a:lnTo>
                      <a:pt x="13" y="177"/>
                    </a:lnTo>
                    <a:lnTo>
                      <a:pt x="15" y="177"/>
                    </a:lnTo>
                    <a:lnTo>
                      <a:pt x="18" y="177"/>
                    </a:lnTo>
                    <a:lnTo>
                      <a:pt x="20" y="177"/>
                    </a:lnTo>
                    <a:lnTo>
                      <a:pt x="22" y="177"/>
                    </a:lnTo>
                    <a:lnTo>
                      <a:pt x="24" y="177"/>
                    </a:lnTo>
                    <a:lnTo>
                      <a:pt x="27" y="177"/>
                    </a:lnTo>
                    <a:lnTo>
                      <a:pt x="29" y="177"/>
                    </a:lnTo>
                    <a:lnTo>
                      <a:pt x="32" y="177"/>
                    </a:lnTo>
                    <a:lnTo>
                      <a:pt x="35" y="177"/>
                    </a:lnTo>
                    <a:lnTo>
                      <a:pt x="37" y="177"/>
                    </a:lnTo>
                    <a:lnTo>
                      <a:pt x="40" y="177"/>
                    </a:lnTo>
                    <a:lnTo>
                      <a:pt x="42" y="177"/>
                    </a:lnTo>
                    <a:lnTo>
                      <a:pt x="44" y="176"/>
                    </a:lnTo>
                    <a:lnTo>
                      <a:pt x="46" y="176"/>
                    </a:lnTo>
                    <a:lnTo>
                      <a:pt x="49" y="176"/>
                    </a:lnTo>
                    <a:lnTo>
                      <a:pt x="52" y="176"/>
                    </a:lnTo>
                    <a:lnTo>
                      <a:pt x="54" y="176"/>
                    </a:lnTo>
                    <a:lnTo>
                      <a:pt x="55" y="176"/>
                    </a:lnTo>
                    <a:lnTo>
                      <a:pt x="58" y="176"/>
                    </a:lnTo>
                    <a:lnTo>
                      <a:pt x="61" y="176"/>
                    </a:lnTo>
                    <a:lnTo>
                      <a:pt x="63" y="176"/>
                    </a:lnTo>
                    <a:lnTo>
                      <a:pt x="65" y="176"/>
                    </a:lnTo>
                    <a:lnTo>
                      <a:pt x="67" y="174"/>
                    </a:lnTo>
                    <a:lnTo>
                      <a:pt x="68" y="174"/>
                    </a:lnTo>
                    <a:lnTo>
                      <a:pt x="71" y="174"/>
                    </a:lnTo>
                    <a:lnTo>
                      <a:pt x="74" y="174"/>
                    </a:lnTo>
                    <a:lnTo>
                      <a:pt x="75" y="174"/>
                    </a:lnTo>
                    <a:lnTo>
                      <a:pt x="75" y="169"/>
                    </a:lnTo>
                    <a:lnTo>
                      <a:pt x="75" y="164"/>
                    </a:lnTo>
                    <a:lnTo>
                      <a:pt x="76" y="159"/>
                    </a:lnTo>
                    <a:lnTo>
                      <a:pt x="76" y="154"/>
                    </a:lnTo>
                    <a:lnTo>
                      <a:pt x="76" y="148"/>
                    </a:lnTo>
                    <a:lnTo>
                      <a:pt x="76" y="142"/>
                    </a:lnTo>
                    <a:lnTo>
                      <a:pt x="76" y="137"/>
                    </a:lnTo>
                    <a:lnTo>
                      <a:pt x="76" y="132"/>
                    </a:lnTo>
                    <a:lnTo>
                      <a:pt x="76" y="126"/>
                    </a:lnTo>
                    <a:lnTo>
                      <a:pt x="76" y="121"/>
                    </a:lnTo>
                    <a:lnTo>
                      <a:pt x="76" y="115"/>
                    </a:lnTo>
                    <a:lnTo>
                      <a:pt x="76" y="109"/>
                    </a:lnTo>
                    <a:lnTo>
                      <a:pt x="76" y="104"/>
                    </a:lnTo>
                    <a:lnTo>
                      <a:pt x="76" y="98"/>
                    </a:lnTo>
                    <a:lnTo>
                      <a:pt x="76" y="93"/>
                    </a:lnTo>
                    <a:lnTo>
                      <a:pt x="76" y="87"/>
                    </a:lnTo>
                    <a:lnTo>
                      <a:pt x="76" y="82"/>
                    </a:lnTo>
                    <a:lnTo>
                      <a:pt x="76" y="76"/>
                    </a:lnTo>
                    <a:lnTo>
                      <a:pt x="75" y="71"/>
                    </a:lnTo>
                    <a:lnTo>
                      <a:pt x="75" y="65"/>
                    </a:lnTo>
                    <a:lnTo>
                      <a:pt x="75" y="59"/>
                    </a:lnTo>
                    <a:lnTo>
                      <a:pt x="75" y="54"/>
                    </a:lnTo>
                    <a:lnTo>
                      <a:pt x="75" y="48"/>
                    </a:lnTo>
                    <a:lnTo>
                      <a:pt x="75" y="43"/>
                    </a:lnTo>
                    <a:lnTo>
                      <a:pt x="75" y="38"/>
                    </a:lnTo>
                    <a:lnTo>
                      <a:pt x="75" y="33"/>
                    </a:lnTo>
                    <a:lnTo>
                      <a:pt x="75" y="26"/>
                    </a:lnTo>
                    <a:lnTo>
                      <a:pt x="75" y="21"/>
                    </a:lnTo>
                    <a:lnTo>
                      <a:pt x="74" y="16"/>
                    </a:lnTo>
                    <a:lnTo>
                      <a:pt x="74" y="11"/>
                    </a:lnTo>
                    <a:lnTo>
                      <a:pt x="74" y="6"/>
                    </a:lnTo>
                    <a:lnTo>
                      <a:pt x="74" y="0"/>
                    </a:lnTo>
                    <a:lnTo>
                      <a:pt x="72" y="0"/>
                    </a:lnTo>
                    <a:lnTo>
                      <a:pt x="70" y="0"/>
                    </a:lnTo>
                    <a:lnTo>
                      <a:pt x="67" y="0"/>
                    </a:lnTo>
                    <a:lnTo>
                      <a:pt x="65" y="0"/>
                    </a:lnTo>
                    <a:lnTo>
                      <a:pt x="62" y="0"/>
                    </a:lnTo>
                    <a:lnTo>
                      <a:pt x="61" y="0"/>
                    </a:lnTo>
                    <a:lnTo>
                      <a:pt x="58" y="0"/>
                    </a:lnTo>
                    <a:lnTo>
                      <a:pt x="55" y="0"/>
                    </a:lnTo>
                    <a:lnTo>
                      <a:pt x="53" y="0"/>
                    </a:lnTo>
                    <a:lnTo>
                      <a:pt x="50" y="0"/>
                    </a:lnTo>
                    <a:lnTo>
                      <a:pt x="48" y="2"/>
                    </a:lnTo>
                    <a:lnTo>
                      <a:pt x="46" y="2"/>
                    </a:lnTo>
                    <a:lnTo>
                      <a:pt x="44" y="2"/>
                    </a:lnTo>
                    <a:lnTo>
                      <a:pt x="41" y="2"/>
                    </a:lnTo>
                    <a:lnTo>
                      <a:pt x="39" y="2"/>
                    </a:lnTo>
                    <a:lnTo>
                      <a:pt x="36" y="2"/>
                    </a:lnTo>
                    <a:lnTo>
                      <a:pt x="33" y="2"/>
                    </a:lnTo>
                    <a:lnTo>
                      <a:pt x="31" y="2"/>
                    </a:lnTo>
                    <a:lnTo>
                      <a:pt x="29" y="2"/>
                    </a:lnTo>
                    <a:lnTo>
                      <a:pt x="27" y="2"/>
                    </a:lnTo>
                    <a:lnTo>
                      <a:pt x="24" y="2"/>
                    </a:lnTo>
                    <a:lnTo>
                      <a:pt x="22" y="3"/>
                    </a:lnTo>
                    <a:lnTo>
                      <a:pt x="19" y="3"/>
                    </a:lnTo>
                    <a:lnTo>
                      <a:pt x="18" y="3"/>
                    </a:lnTo>
                    <a:lnTo>
                      <a:pt x="15" y="3"/>
                    </a:lnTo>
                    <a:lnTo>
                      <a:pt x="13" y="3"/>
                    </a:lnTo>
                    <a:lnTo>
                      <a:pt x="10" y="3"/>
                    </a:lnTo>
                    <a:lnTo>
                      <a:pt x="9" y="3"/>
                    </a:lnTo>
                    <a:lnTo>
                      <a:pt x="6" y="3"/>
                    </a:lnTo>
                    <a:lnTo>
                      <a:pt x="5" y="3"/>
                    </a:lnTo>
                    <a:lnTo>
                      <a:pt x="2" y="3"/>
                    </a:lnTo>
                    <a:lnTo>
                      <a:pt x="0"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03" name="Freeform 54"/>
              <p:cNvSpPr>
                <a:spLocks/>
              </p:cNvSpPr>
              <p:nvPr/>
            </p:nvSpPr>
            <p:spPr bwMode="auto">
              <a:xfrm>
                <a:off x="1747" y="1728"/>
                <a:ext cx="77" cy="179"/>
              </a:xfrm>
              <a:custGeom>
                <a:avLst/>
                <a:gdLst>
                  <a:gd name="T0" fmla="*/ 2 w 77"/>
                  <a:gd name="T1" fmla="*/ 9 h 179"/>
                  <a:gd name="T2" fmla="*/ 2 w 77"/>
                  <a:gd name="T3" fmla="*/ 21 h 179"/>
                  <a:gd name="T4" fmla="*/ 0 w 77"/>
                  <a:gd name="T5" fmla="*/ 31 h 179"/>
                  <a:gd name="T6" fmla="*/ 0 w 77"/>
                  <a:gd name="T7" fmla="*/ 43 h 179"/>
                  <a:gd name="T8" fmla="*/ 0 w 77"/>
                  <a:gd name="T9" fmla="*/ 53 h 179"/>
                  <a:gd name="T10" fmla="*/ 0 w 77"/>
                  <a:gd name="T11" fmla="*/ 65 h 179"/>
                  <a:gd name="T12" fmla="*/ 0 w 77"/>
                  <a:gd name="T13" fmla="*/ 76 h 179"/>
                  <a:gd name="T14" fmla="*/ 2 w 77"/>
                  <a:gd name="T15" fmla="*/ 86 h 179"/>
                  <a:gd name="T16" fmla="*/ 2 w 77"/>
                  <a:gd name="T17" fmla="*/ 96 h 179"/>
                  <a:gd name="T18" fmla="*/ 2 w 77"/>
                  <a:gd name="T19" fmla="*/ 107 h 179"/>
                  <a:gd name="T20" fmla="*/ 2 w 77"/>
                  <a:gd name="T21" fmla="*/ 117 h 179"/>
                  <a:gd name="T22" fmla="*/ 2 w 77"/>
                  <a:gd name="T23" fmla="*/ 129 h 179"/>
                  <a:gd name="T24" fmla="*/ 3 w 77"/>
                  <a:gd name="T25" fmla="*/ 139 h 179"/>
                  <a:gd name="T26" fmla="*/ 3 w 77"/>
                  <a:gd name="T27" fmla="*/ 150 h 179"/>
                  <a:gd name="T28" fmla="*/ 3 w 77"/>
                  <a:gd name="T29" fmla="*/ 161 h 179"/>
                  <a:gd name="T30" fmla="*/ 2 w 77"/>
                  <a:gd name="T31" fmla="*/ 172 h 179"/>
                  <a:gd name="T32" fmla="*/ 4 w 77"/>
                  <a:gd name="T33" fmla="*/ 178 h 179"/>
                  <a:gd name="T34" fmla="*/ 8 w 77"/>
                  <a:gd name="T35" fmla="*/ 178 h 179"/>
                  <a:gd name="T36" fmla="*/ 12 w 77"/>
                  <a:gd name="T37" fmla="*/ 179 h 179"/>
                  <a:gd name="T38" fmla="*/ 16 w 77"/>
                  <a:gd name="T39" fmla="*/ 179 h 179"/>
                  <a:gd name="T40" fmla="*/ 21 w 77"/>
                  <a:gd name="T41" fmla="*/ 179 h 179"/>
                  <a:gd name="T42" fmla="*/ 25 w 77"/>
                  <a:gd name="T43" fmla="*/ 179 h 179"/>
                  <a:gd name="T44" fmla="*/ 30 w 77"/>
                  <a:gd name="T45" fmla="*/ 179 h 179"/>
                  <a:gd name="T46" fmla="*/ 36 w 77"/>
                  <a:gd name="T47" fmla="*/ 178 h 179"/>
                  <a:gd name="T48" fmla="*/ 39 w 77"/>
                  <a:gd name="T49" fmla="*/ 178 h 179"/>
                  <a:gd name="T50" fmla="*/ 45 w 77"/>
                  <a:gd name="T51" fmla="*/ 178 h 179"/>
                  <a:gd name="T52" fmla="*/ 50 w 77"/>
                  <a:gd name="T53" fmla="*/ 178 h 179"/>
                  <a:gd name="T54" fmla="*/ 55 w 77"/>
                  <a:gd name="T55" fmla="*/ 177 h 179"/>
                  <a:gd name="T56" fmla="*/ 59 w 77"/>
                  <a:gd name="T57" fmla="*/ 177 h 179"/>
                  <a:gd name="T58" fmla="*/ 64 w 77"/>
                  <a:gd name="T59" fmla="*/ 177 h 179"/>
                  <a:gd name="T60" fmla="*/ 69 w 77"/>
                  <a:gd name="T61" fmla="*/ 177 h 179"/>
                  <a:gd name="T62" fmla="*/ 73 w 77"/>
                  <a:gd name="T63" fmla="*/ 177 h 179"/>
                  <a:gd name="T64" fmla="*/ 76 w 77"/>
                  <a:gd name="T65" fmla="*/ 170 h 179"/>
                  <a:gd name="T66" fmla="*/ 76 w 77"/>
                  <a:gd name="T67" fmla="*/ 159 h 179"/>
                  <a:gd name="T68" fmla="*/ 76 w 77"/>
                  <a:gd name="T69" fmla="*/ 147 h 179"/>
                  <a:gd name="T70" fmla="*/ 76 w 77"/>
                  <a:gd name="T71" fmla="*/ 137 h 179"/>
                  <a:gd name="T72" fmla="*/ 76 w 77"/>
                  <a:gd name="T73" fmla="*/ 126 h 179"/>
                  <a:gd name="T74" fmla="*/ 76 w 77"/>
                  <a:gd name="T75" fmla="*/ 116 h 179"/>
                  <a:gd name="T76" fmla="*/ 76 w 77"/>
                  <a:gd name="T77" fmla="*/ 105 h 179"/>
                  <a:gd name="T78" fmla="*/ 77 w 77"/>
                  <a:gd name="T79" fmla="*/ 95 h 179"/>
                  <a:gd name="T80" fmla="*/ 77 w 77"/>
                  <a:gd name="T81" fmla="*/ 85 h 179"/>
                  <a:gd name="T82" fmla="*/ 77 w 77"/>
                  <a:gd name="T83" fmla="*/ 74 h 179"/>
                  <a:gd name="T84" fmla="*/ 76 w 77"/>
                  <a:gd name="T85" fmla="*/ 63 h 179"/>
                  <a:gd name="T86" fmla="*/ 76 w 77"/>
                  <a:gd name="T87" fmla="*/ 52 h 179"/>
                  <a:gd name="T88" fmla="*/ 76 w 77"/>
                  <a:gd name="T89" fmla="*/ 42 h 179"/>
                  <a:gd name="T90" fmla="*/ 76 w 77"/>
                  <a:gd name="T91" fmla="*/ 30 h 179"/>
                  <a:gd name="T92" fmla="*/ 76 w 77"/>
                  <a:gd name="T93" fmla="*/ 20 h 179"/>
                  <a:gd name="T94" fmla="*/ 76 w 77"/>
                  <a:gd name="T95" fmla="*/ 8 h 179"/>
                  <a:gd name="T96" fmla="*/ 71 w 77"/>
                  <a:gd name="T97" fmla="*/ 0 h 1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179">
                    <a:moveTo>
                      <a:pt x="2" y="4"/>
                    </a:moveTo>
                    <a:lnTo>
                      <a:pt x="2" y="9"/>
                    </a:lnTo>
                    <a:lnTo>
                      <a:pt x="2" y="15"/>
                    </a:lnTo>
                    <a:lnTo>
                      <a:pt x="2" y="21"/>
                    </a:lnTo>
                    <a:lnTo>
                      <a:pt x="0" y="26"/>
                    </a:lnTo>
                    <a:lnTo>
                      <a:pt x="0" y="31"/>
                    </a:lnTo>
                    <a:lnTo>
                      <a:pt x="0" y="38"/>
                    </a:lnTo>
                    <a:lnTo>
                      <a:pt x="0" y="43"/>
                    </a:lnTo>
                    <a:lnTo>
                      <a:pt x="0" y="48"/>
                    </a:lnTo>
                    <a:lnTo>
                      <a:pt x="0" y="53"/>
                    </a:lnTo>
                    <a:lnTo>
                      <a:pt x="0" y="59"/>
                    </a:lnTo>
                    <a:lnTo>
                      <a:pt x="0" y="65"/>
                    </a:lnTo>
                    <a:lnTo>
                      <a:pt x="0" y="70"/>
                    </a:lnTo>
                    <a:lnTo>
                      <a:pt x="0" y="76"/>
                    </a:lnTo>
                    <a:lnTo>
                      <a:pt x="2" y="81"/>
                    </a:lnTo>
                    <a:lnTo>
                      <a:pt x="2" y="86"/>
                    </a:lnTo>
                    <a:lnTo>
                      <a:pt x="2" y="91"/>
                    </a:lnTo>
                    <a:lnTo>
                      <a:pt x="2" y="96"/>
                    </a:lnTo>
                    <a:lnTo>
                      <a:pt x="2" y="101"/>
                    </a:lnTo>
                    <a:lnTo>
                      <a:pt x="2" y="107"/>
                    </a:lnTo>
                    <a:lnTo>
                      <a:pt x="2" y="112"/>
                    </a:lnTo>
                    <a:lnTo>
                      <a:pt x="2" y="117"/>
                    </a:lnTo>
                    <a:lnTo>
                      <a:pt x="2" y="124"/>
                    </a:lnTo>
                    <a:lnTo>
                      <a:pt x="2" y="129"/>
                    </a:lnTo>
                    <a:lnTo>
                      <a:pt x="2" y="134"/>
                    </a:lnTo>
                    <a:lnTo>
                      <a:pt x="3" y="139"/>
                    </a:lnTo>
                    <a:lnTo>
                      <a:pt x="3" y="144"/>
                    </a:lnTo>
                    <a:lnTo>
                      <a:pt x="3" y="150"/>
                    </a:lnTo>
                    <a:lnTo>
                      <a:pt x="3" y="156"/>
                    </a:lnTo>
                    <a:lnTo>
                      <a:pt x="3" y="161"/>
                    </a:lnTo>
                    <a:lnTo>
                      <a:pt x="2" y="166"/>
                    </a:lnTo>
                    <a:lnTo>
                      <a:pt x="2" y="172"/>
                    </a:lnTo>
                    <a:lnTo>
                      <a:pt x="2" y="178"/>
                    </a:lnTo>
                    <a:lnTo>
                      <a:pt x="4" y="178"/>
                    </a:lnTo>
                    <a:lnTo>
                      <a:pt x="6" y="178"/>
                    </a:lnTo>
                    <a:lnTo>
                      <a:pt x="8" y="178"/>
                    </a:lnTo>
                    <a:lnTo>
                      <a:pt x="10" y="179"/>
                    </a:lnTo>
                    <a:lnTo>
                      <a:pt x="12" y="179"/>
                    </a:lnTo>
                    <a:lnTo>
                      <a:pt x="15" y="179"/>
                    </a:lnTo>
                    <a:lnTo>
                      <a:pt x="16" y="179"/>
                    </a:lnTo>
                    <a:lnTo>
                      <a:pt x="19" y="179"/>
                    </a:lnTo>
                    <a:lnTo>
                      <a:pt x="21" y="179"/>
                    </a:lnTo>
                    <a:lnTo>
                      <a:pt x="23" y="179"/>
                    </a:lnTo>
                    <a:lnTo>
                      <a:pt x="25" y="179"/>
                    </a:lnTo>
                    <a:lnTo>
                      <a:pt x="28" y="179"/>
                    </a:lnTo>
                    <a:lnTo>
                      <a:pt x="30" y="179"/>
                    </a:lnTo>
                    <a:lnTo>
                      <a:pt x="33" y="179"/>
                    </a:lnTo>
                    <a:lnTo>
                      <a:pt x="36" y="178"/>
                    </a:lnTo>
                    <a:lnTo>
                      <a:pt x="37" y="178"/>
                    </a:lnTo>
                    <a:lnTo>
                      <a:pt x="39" y="178"/>
                    </a:lnTo>
                    <a:lnTo>
                      <a:pt x="42" y="178"/>
                    </a:lnTo>
                    <a:lnTo>
                      <a:pt x="45" y="178"/>
                    </a:lnTo>
                    <a:lnTo>
                      <a:pt x="47" y="178"/>
                    </a:lnTo>
                    <a:lnTo>
                      <a:pt x="50" y="178"/>
                    </a:lnTo>
                    <a:lnTo>
                      <a:pt x="52" y="178"/>
                    </a:lnTo>
                    <a:lnTo>
                      <a:pt x="55" y="177"/>
                    </a:lnTo>
                    <a:lnTo>
                      <a:pt x="58" y="177"/>
                    </a:lnTo>
                    <a:lnTo>
                      <a:pt x="59" y="177"/>
                    </a:lnTo>
                    <a:lnTo>
                      <a:pt x="61" y="177"/>
                    </a:lnTo>
                    <a:lnTo>
                      <a:pt x="64" y="177"/>
                    </a:lnTo>
                    <a:lnTo>
                      <a:pt x="67" y="177"/>
                    </a:lnTo>
                    <a:lnTo>
                      <a:pt x="69" y="177"/>
                    </a:lnTo>
                    <a:lnTo>
                      <a:pt x="72" y="177"/>
                    </a:lnTo>
                    <a:lnTo>
                      <a:pt x="73" y="177"/>
                    </a:lnTo>
                    <a:lnTo>
                      <a:pt x="76" y="176"/>
                    </a:lnTo>
                    <a:lnTo>
                      <a:pt x="76" y="170"/>
                    </a:lnTo>
                    <a:lnTo>
                      <a:pt x="76" y="165"/>
                    </a:lnTo>
                    <a:lnTo>
                      <a:pt x="76" y="159"/>
                    </a:lnTo>
                    <a:lnTo>
                      <a:pt x="76" y="153"/>
                    </a:lnTo>
                    <a:lnTo>
                      <a:pt x="76" y="147"/>
                    </a:lnTo>
                    <a:lnTo>
                      <a:pt x="76" y="142"/>
                    </a:lnTo>
                    <a:lnTo>
                      <a:pt x="76" y="137"/>
                    </a:lnTo>
                    <a:lnTo>
                      <a:pt x="76" y="131"/>
                    </a:lnTo>
                    <a:lnTo>
                      <a:pt x="76" y="126"/>
                    </a:lnTo>
                    <a:lnTo>
                      <a:pt x="76" y="121"/>
                    </a:lnTo>
                    <a:lnTo>
                      <a:pt x="76" y="116"/>
                    </a:lnTo>
                    <a:lnTo>
                      <a:pt x="76" y="111"/>
                    </a:lnTo>
                    <a:lnTo>
                      <a:pt x="76" y="105"/>
                    </a:lnTo>
                    <a:lnTo>
                      <a:pt x="76" y="100"/>
                    </a:lnTo>
                    <a:lnTo>
                      <a:pt x="77" y="95"/>
                    </a:lnTo>
                    <a:lnTo>
                      <a:pt x="77" y="90"/>
                    </a:lnTo>
                    <a:lnTo>
                      <a:pt x="77" y="85"/>
                    </a:lnTo>
                    <a:lnTo>
                      <a:pt x="77" y="79"/>
                    </a:lnTo>
                    <a:lnTo>
                      <a:pt x="77" y="74"/>
                    </a:lnTo>
                    <a:lnTo>
                      <a:pt x="77" y="68"/>
                    </a:lnTo>
                    <a:lnTo>
                      <a:pt x="76" y="63"/>
                    </a:lnTo>
                    <a:lnTo>
                      <a:pt x="76" y="57"/>
                    </a:lnTo>
                    <a:lnTo>
                      <a:pt x="76" y="52"/>
                    </a:lnTo>
                    <a:lnTo>
                      <a:pt x="76" y="47"/>
                    </a:lnTo>
                    <a:lnTo>
                      <a:pt x="76" y="42"/>
                    </a:lnTo>
                    <a:lnTo>
                      <a:pt x="76" y="37"/>
                    </a:lnTo>
                    <a:lnTo>
                      <a:pt x="76" y="30"/>
                    </a:lnTo>
                    <a:lnTo>
                      <a:pt x="76" y="25"/>
                    </a:lnTo>
                    <a:lnTo>
                      <a:pt x="76" y="20"/>
                    </a:lnTo>
                    <a:lnTo>
                      <a:pt x="76" y="13"/>
                    </a:lnTo>
                    <a:lnTo>
                      <a:pt x="76" y="8"/>
                    </a:lnTo>
                    <a:lnTo>
                      <a:pt x="76" y="2"/>
                    </a:lnTo>
                    <a:lnTo>
                      <a:pt x="71" y="0"/>
                    </a:lnTo>
                    <a:lnTo>
                      <a:pt x="2" y="4"/>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04" name="Freeform 55"/>
              <p:cNvSpPr>
                <a:spLocks/>
              </p:cNvSpPr>
              <p:nvPr/>
            </p:nvSpPr>
            <p:spPr bwMode="auto">
              <a:xfrm>
                <a:off x="1747" y="1728"/>
                <a:ext cx="77" cy="179"/>
              </a:xfrm>
              <a:custGeom>
                <a:avLst/>
                <a:gdLst>
                  <a:gd name="T0" fmla="*/ 2 w 77"/>
                  <a:gd name="T1" fmla="*/ 9 h 179"/>
                  <a:gd name="T2" fmla="*/ 2 w 77"/>
                  <a:gd name="T3" fmla="*/ 21 h 179"/>
                  <a:gd name="T4" fmla="*/ 0 w 77"/>
                  <a:gd name="T5" fmla="*/ 31 h 179"/>
                  <a:gd name="T6" fmla="*/ 0 w 77"/>
                  <a:gd name="T7" fmla="*/ 43 h 179"/>
                  <a:gd name="T8" fmla="*/ 0 w 77"/>
                  <a:gd name="T9" fmla="*/ 53 h 179"/>
                  <a:gd name="T10" fmla="*/ 0 w 77"/>
                  <a:gd name="T11" fmla="*/ 65 h 179"/>
                  <a:gd name="T12" fmla="*/ 0 w 77"/>
                  <a:gd name="T13" fmla="*/ 76 h 179"/>
                  <a:gd name="T14" fmla="*/ 2 w 77"/>
                  <a:gd name="T15" fmla="*/ 86 h 179"/>
                  <a:gd name="T16" fmla="*/ 2 w 77"/>
                  <a:gd name="T17" fmla="*/ 96 h 179"/>
                  <a:gd name="T18" fmla="*/ 2 w 77"/>
                  <a:gd name="T19" fmla="*/ 107 h 179"/>
                  <a:gd name="T20" fmla="*/ 2 w 77"/>
                  <a:gd name="T21" fmla="*/ 117 h 179"/>
                  <a:gd name="T22" fmla="*/ 2 w 77"/>
                  <a:gd name="T23" fmla="*/ 129 h 179"/>
                  <a:gd name="T24" fmla="*/ 3 w 77"/>
                  <a:gd name="T25" fmla="*/ 139 h 179"/>
                  <a:gd name="T26" fmla="*/ 3 w 77"/>
                  <a:gd name="T27" fmla="*/ 150 h 179"/>
                  <a:gd name="T28" fmla="*/ 3 w 77"/>
                  <a:gd name="T29" fmla="*/ 161 h 179"/>
                  <a:gd name="T30" fmla="*/ 2 w 77"/>
                  <a:gd name="T31" fmla="*/ 172 h 179"/>
                  <a:gd name="T32" fmla="*/ 4 w 77"/>
                  <a:gd name="T33" fmla="*/ 178 h 179"/>
                  <a:gd name="T34" fmla="*/ 8 w 77"/>
                  <a:gd name="T35" fmla="*/ 178 h 179"/>
                  <a:gd name="T36" fmla="*/ 12 w 77"/>
                  <a:gd name="T37" fmla="*/ 179 h 179"/>
                  <a:gd name="T38" fmla="*/ 16 w 77"/>
                  <a:gd name="T39" fmla="*/ 179 h 179"/>
                  <a:gd name="T40" fmla="*/ 21 w 77"/>
                  <a:gd name="T41" fmla="*/ 179 h 179"/>
                  <a:gd name="T42" fmla="*/ 25 w 77"/>
                  <a:gd name="T43" fmla="*/ 179 h 179"/>
                  <a:gd name="T44" fmla="*/ 30 w 77"/>
                  <a:gd name="T45" fmla="*/ 179 h 179"/>
                  <a:gd name="T46" fmla="*/ 36 w 77"/>
                  <a:gd name="T47" fmla="*/ 178 h 179"/>
                  <a:gd name="T48" fmla="*/ 39 w 77"/>
                  <a:gd name="T49" fmla="*/ 178 h 179"/>
                  <a:gd name="T50" fmla="*/ 45 w 77"/>
                  <a:gd name="T51" fmla="*/ 178 h 179"/>
                  <a:gd name="T52" fmla="*/ 50 w 77"/>
                  <a:gd name="T53" fmla="*/ 178 h 179"/>
                  <a:gd name="T54" fmla="*/ 55 w 77"/>
                  <a:gd name="T55" fmla="*/ 177 h 179"/>
                  <a:gd name="T56" fmla="*/ 59 w 77"/>
                  <a:gd name="T57" fmla="*/ 177 h 179"/>
                  <a:gd name="T58" fmla="*/ 64 w 77"/>
                  <a:gd name="T59" fmla="*/ 177 h 179"/>
                  <a:gd name="T60" fmla="*/ 69 w 77"/>
                  <a:gd name="T61" fmla="*/ 177 h 179"/>
                  <a:gd name="T62" fmla="*/ 73 w 77"/>
                  <a:gd name="T63" fmla="*/ 177 h 179"/>
                  <a:gd name="T64" fmla="*/ 76 w 77"/>
                  <a:gd name="T65" fmla="*/ 170 h 179"/>
                  <a:gd name="T66" fmla="*/ 76 w 77"/>
                  <a:gd name="T67" fmla="*/ 159 h 179"/>
                  <a:gd name="T68" fmla="*/ 76 w 77"/>
                  <a:gd name="T69" fmla="*/ 147 h 179"/>
                  <a:gd name="T70" fmla="*/ 76 w 77"/>
                  <a:gd name="T71" fmla="*/ 137 h 179"/>
                  <a:gd name="T72" fmla="*/ 76 w 77"/>
                  <a:gd name="T73" fmla="*/ 126 h 179"/>
                  <a:gd name="T74" fmla="*/ 76 w 77"/>
                  <a:gd name="T75" fmla="*/ 116 h 179"/>
                  <a:gd name="T76" fmla="*/ 76 w 77"/>
                  <a:gd name="T77" fmla="*/ 105 h 179"/>
                  <a:gd name="T78" fmla="*/ 77 w 77"/>
                  <a:gd name="T79" fmla="*/ 95 h 179"/>
                  <a:gd name="T80" fmla="*/ 77 w 77"/>
                  <a:gd name="T81" fmla="*/ 85 h 179"/>
                  <a:gd name="T82" fmla="*/ 77 w 77"/>
                  <a:gd name="T83" fmla="*/ 74 h 179"/>
                  <a:gd name="T84" fmla="*/ 76 w 77"/>
                  <a:gd name="T85" fmla="*/ 63 h 179"/>
                  <a:gd name="T86" fmla="*/ 76 w 77"/>
                  <a:gd name="T87" fmla="*/ 52 h 179"/>
                  <a:gd name="T88" fmla="*/ 76 w 77"/>
                  <a:gd name="T89" fmla="*/ 42 h 179"/>
                  <a:gd name="T90" fmla="*/ 76 w 77"/>
                  <a:gd name="T91" fmla="*/ 30 h 179"/>
                  <a:gd name="T92" fmla="*/ 76 w 77"/>
                  <a:gd name="T93" fmla="*/ 20 h 179"/>
                  <a:gd name="T94" fmla="*/ 76 w 77"/>
                  <a:gd name="T95" fmla="*/ 8 h 179"/>
                  <a:gd name="T96" fmla="*/ 71 w 77"/>
                  <a:gd name="T97" fmla="*/ 0 h 1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179">
                    <a:moveTo>
                      <a:pt x="2" y="4"/>
                    </a:moveTo>
                    <a:lnTo>
                      <a:pt x="2" y="9"/>
                    </a:lnTo>
                    <a:lnTo>
                      <a:pt x="2" y="15"/>
                    </a:lnTo>
                    <a:lnTo>
                      <a:pt x="2" y="21"/>
                    </a:lnTo>
                    <a:lnTo>
                      <a:pt x="0" y="26"/>
                    </a:lnTo>
                    <a:lnTo>
                      <a:pt x="0" y="31"/>
                    </a:lnTo>
                    <a:lnTo>
                      <a:pt x="0" y="38"/>
                    </a:lnTo>
                    <a:lnTo>
                      <a:pt x="0" y="43"/>
                    </a:lnTo>
                    <a:lnTo>
                      <a:pt x="0" y="48"/>
                    </a:lnTo>
                    <a:lnTo>
                      <a:pt x="0" y="53"/>
                    </a:lnTo>
                    <a:lnTo>
                      <a:pt x="0" y="59"/>
                    </a:lnTo>
                    <a:lnTo>
                      <a:pt x="0" y="65"/>
                    </a:lnTo>
                    <a:lnTo>
                      <a:pt x="0" y="70"/>
                    </a:lnTo>
                    <a:lnTo>
                      <a:pt x="0" y="76"/>
                    </a:lnTo>
                    <a:lnTo>
                      <a:pt x="2" y="81"/>
                    </a:lnTo>
                    <a:lnTo>
                      <a:pt x="2" y="86"/>
                    </a:lnTo>
                    <a:lnTo>
                      <a:pt x="2" y="91"/>
                    </a:lnTo>
                    <a:lnTo>
                      <a:pt x="2" y="96"/>
                    </a:lnTo>
                    <a:lnTo>
                      <a:pt x="2" y="101"/>
                    </a:lnTo>
                    <a:lnTo>
                      <a:pt x="2" y="107"/>
                    </a:lnTo>
                    <a:lnTo>
                      <a:pt x="2" y="112"/>
                    </a:lnTo>
                    <a:lnTo>
                      <a:pt x="2" y="117"/>
                    </a:lnTo>
                    <a:lnTo>
                      <a:pt x="2" y="124"/>
                    </a:lnTo>
                    <a:lnTo>
                      <a:pt x="2" y="129"/>
                    </a:lnTo>
                    <a:lnTo>
                      <a:pt x="2" y="134"/>
                    </a:lnTo>
                    <a:lnTo>
                      <a:pt x="3" y="139"/>
                    </a:lnTo>
                    <a:lnTo>
                      <a:pt x="3" y="144"/>
                    </a:lnTo>
                    <a:lnTo>
                      <a:pt x="3" y="150"/>
                    </a:lnTo>
                    <a:lnTo>
                      <a:pt x="3" y="156"/>
                    </a:lnTo>
                    <a:lnTo>
                      <a:pt x="3" y="161"/>
                    </a:lnTo>
                    <a:lnTo>
                      <a:pt x="2" y="166"/>
                    </a:lnTo>
                    <a:lnTo>
                      <a:pt x="2" y="172"/>
                    </a:lnTo>
                    <a:lnTo>
                      <a:pt x="2" y="178"/>
                    </a:lnTo>
                    <a:lnTo>
                      <a:pt x="4" y="178"/>
                    </a:lnTo>
                    <a:lnTo>
                      <a:pt x="6" y="178"/>
                    </a:lnTo>
                    <a:lnTo>
                      <a:pt x="8" y="178"/>
                    </a:lnTo>
                    <a:lnTo>
                      <a:pt x="10" y="179"/>
                    </a:lnTo>
                    <a:lnTo>
                      <a:pt x="12" y="179"/>
                    </a:lnTo>
                    <a:lnTo>
                      <a:pt x="15" y="179"/>
                    </a:lnTo>
                    <a:lnTo>
                      <a:pt x="16" y="179"/>
                    </a:lnTo>
                    <a:lnTo>
                      <a:pt x="19" y="179"/>
                    </a:lnTo>
                    <a:lnTo>
                      <a:pt x="21" y="179"/>
                    </a:lnTo>
                    <a:lnTo>
                      <a:pt x="23" y="179"/>
                    </a:lnTo>
                    <a:lnTo>
                      <a:pt x="25" y="179"/>
                    </a:lnTo>
                    <a:lnTo>
                      <a:pt x="28" y="179"/>
                    </a:lnTo>
                    <a:lnTo>
                      <a:pt x="30" y="179"/>
                    </a:lnTo>
                    <a:lnTo>
                      <a:pt x="33" y="179"/>
                    </a:lnTo>
                    <a:lnTo>
                      <a:pt x="36" y="178"/>
                    </a:lnTo>
                    <a:lnTo>
                      <a:pt x="37" y="178"/>
                    </a:lnTo>
                    <a:lnTo>
                      <a:pt x="39" y="178"/>
                    </a:lnTo>
                    <a:lnTo>
                      <a:pt x="42" y="178"/>
                    </a:lnTo>
                    <a:lnTo>
                      <a:pt x="45" y="178"/>
                    </a:lnTo>
                    <a:lnTo>
                      <a:pt x="47" y="178"/>
                    </a:lnTo>
                    <a:lnTo>
                      <a:pt x="50" y="178"/>
                    </a:lnTo>
                    <a:lnTo>
                      <a:pt x="52" y="178"/>
                    </a:lnTo>
                    <a:lnTo>
                      <a:pt x="55" y="177"/>
                    </a:lnTo>
                    <a:lnTo>
                      <a:pt x="58" y="177"/>
                    </a:lnTo>
                    <a:lnTo>
                      <a:pt x="59" y="177"/>
                    </a:lnTo>
                    <a:lnTo>
                      <a:pt x="61" y="177"/>
                    </a:lnTo>
                    <a:lnTo>
                      <a:pt x="64" y="177"/>
                    </a:lnTo>
                    <a:lnTo>
                      <a:pt x="67" y="177"/>
                    </a:lnTo>
                    <a:lnTo>
                      <a:pt x="69" y="177"/>
                    </a:lnTo>
                    <a:lnTo>
                      <a:pt x="72" y="177"/>
                    </a:lnTo>
                    <a:lnTo>
                      <a:pt x="73" y="177"/>
                    </a:lnTo>
                    <a:lnTo>
                      <a:pt x="76" y="176"/>
                    </a:lnTo>
                    <a:lnTo>
                      <a:pt x="76" y="170"/>
                    </a:lnTo>
                    <a:lnTo>
                      <a:pt x="76" y="165"/>
                    </a:lnTo>
                    <a:lnTo>
                      <a:pt x="76" y="159"/>
                    </a:lnTo>
                    <a:lnTo>
                      <a:pt x="76" y="153"/>
                    </a:lnTo>
                    <a:lnTo>
                      <a:pt x="76" y="147"/>
                    </a:lnTo>
                    <a:lnTo>
                      <a:pt x="76" y="142"/>
                    </a:lnTo>
                    <a:lnTo>
                      <a:pt x="76" y="137"/>
                    </a:lnTo>
                    <a:lnTo>
                      <a:pt x="76" y="131"/>
                    </a:lnTo>
                    <a:lnTo>
                      <a:pt x="76" y="126"/>
                    </a:lnTo>
                    <a:lnTo>
                      <a:pt x="76" y="121"/>
                    </a:lnTo>
                    <a:lnTo>
                      <a:pt x="76" y="116"/>
                    </a:lnTo>
                    <a:lnTo>
                      <a:pt x="76" y="111"/>
                    </a:lnTo>
                    <a:lnTo>
                      <a:pt x="76" y="105"/>
                    </a:lnTo>
                    <a:lnTo>
                      <a:pt x="76" y="100"/>
                    </a:lnTo>
                    <a:lnTo>
                      <a:pt x="77" y="95"/>
                    </a:lnTo>
                    <a:lnTo>
                      <a:pt x="77" y="90"/>
                    </a:lnTo>
                    <a:lnTo>
                      <a:pt x="77" y="85"/>
                    </a:lnTo>
                    <a:lnTo>
                      <a:pt x="77" y="79"/>
                    </a:lnTo>
                    <a:lnTo>
                      <a:pt x="77" y="74"/>
                    </a:lnTo>
                    <a:lnTo>
                      <a:pt x="77" y="68"/>
                    </a:lnTo>
                    <a:lnTo>
                      <a:pt x="76" y="63"/>
                    </a:lnTo>
                    <a:lnTo>
                      <a:pt x="76" y="57"/>
                    </a:lnTo>
                    <a:lnTo>
                      <a:pt x="76" y="52"/>
                    </a:lnTo>
                    <a:lnTo>
                      <a:pt x="76" y="47"/>
                    </a:lnTo>
                    <a:lnTo>
                      <a:pt x="76" y="42"/>
                    </a:lnTo>
                    <a:lnTo>
                      <a:pt x="76" y="37"/>
                    </a:lnTo>
                    <a:lnTo>
                      <a:pt x="76" y="30"/>
                    </a:lnTo>
                    <a:lnTo>
                      <a:pt x="76" y="25"/>
                    </a:lnTo>
                    <a:lnTo>
                      <a:pt x="76" y="20"/>
                    </a:lnTo>
                    <a:lnTo>
                      <a:pt x="76" y="13"/>
                    </a:lnTo>
                    <a:lnTo>
                      <a:pt x="76" y="8"/>
                    </a:lnTo>
                    <a:lnTo>
                      <a:pt x="76" y="2"/>
                    </a:lnTo>
                    <a:lnTo>
                      <a:pt x="71" y="0"/>
                    </a:lnTo>
                    <a:lnTo>
                      <a:pt x="2"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05" name="Freeform 56"/>
              <p:cNvSpPr>
                <a:spLocks/>
              </p:cNvSpPr>
              <p:nvPr/>
            </p:nvSpPr>
            <p:spPr bwMode="auto">
              <a:xfrm>
                <a:off x="1828" y="1723"/>
                <a:ext cx="107" cy="196"/>
              </a:xfrm>
              <a:custGeom>
                <a:avLst/>
                <a:gdLst>
                  <a:gd name="T0" fmla="*/ 1 w 107"/>
                  <a:gd name="T1" fmla="*/ 5 h 196"/>
                  <a:gd name="T2" fmla="*/ 1 w 107"/>
                  <a:gd name="T3" fmla="*/ 12 h 196"/>
                  <a:gd name="T4" fmla="*/ 1 w 107"/>
                  <a:gd name="T5" fmla="*/ 17 h 196"/>
                  <a:gd name="T6" fmla="*/ 1 w 107"/>
                  <a:gd name="T7" fmla="*/ 23 h 196"/>
                  <a:gd name="T8" fmla="*/ 1 w 107"/>
                  <a:gd name="T9" fmla="*/ 30 h 196"/>
                  <a:gd name="T10" fmla="*/ 1 w 107"/>
                  <a:gd name="T11" fmla="*/ 35 h 196"/>
                  <a:gd name="T12" fmla="*/ 1 w 107"/>
                  <a:gd name="T13" fmla="*/ 42 h 196"/>
                  <a:gd name="T14" fmla="*/ 1 w 107"/>
                  <a:gd name="T15" fmla="*/ 47 h 196"/>
                  <a:gd name="T16" fmla="*/ 1 w 107"/>
                  <a:gd name="T17" fmla="*/ 53 h 196"/>
                  <a:gd name="T18" fmla="*/ 1 w 107"/>
                  <a:gd name="T19" fmla="*/ 60 h 196"/>
                  <a:gd name="T20" fmla="*/ 1 w 107"/>
                  <a:gd name="T21" fmla="*/ 65 h 196"/>
                  <a:gd name="T22" fmla="*/ 1 w 107"/>
                  <a:gd name="T23" fmla="*/ 71 h 196"/>
                  <a:gd name="T24" fmla="*/ 0 w 107"/>
                  <a:gd name="T25" fmla="*/ 77 h 196"/>
                  <a:gd name="T26" fmla="*/ 0 w 107"/>
                  <a:gd name="T27" fmla="*/ 83 h 196"/>
                  <a:gd name="T28" fmla="*/ 0 w 107"/>
                  <a:gd name="T29" fmla="*/ 88 h 196"/>
                  <a:gd name="T30" fmla="*/ 0 w 107"/>
                  <a:gd name="T31" fmla="*/ 95 h 196"/>
                  <a:gd name="T32" fmla="*/ 0 w 107"/>
                  <a:gd name="T33" fmla="*/ 100 h 196"/>
                  <a:gd name="T34" fmla="*/ 0 w 107"/>
                  <a:gd name="T35" fmla="*/ 106 h 196"/>
                  <a:gd name="T36" fmla="*/ 0 w 107"/>
                  <a:gd name="T37" fmla="*/ 112 h 196"/>
                  <a:gd name="T38" fmla="*/ 0 w 107"/>
                  <a:gd name="T39" fmla="*/ 118 h 196"/>
                  <a:gd name="T40" fmla="*/ 0 w 107"/>
                  <a:gd name="T41" fmla="*/ 125 h 196"/>
                  <a:gd name="T42" fmla="*/ 0 w 107"/>
                  <a:gd name="T43" fmla="*/ 130 h 196"/>
                  <a:gd name="T44" fmla="*/ 1 w 107"/>
                  <a:gd name="T45" fmla="*/ 136 h 196"/>
                  <a:gd name="T46" fmla="*/ 1 w 107"/>
                  <a:gd name="T47" fmla="*/ 142 h 196"/>
                  <a:gd name="T48" fmla="*/ 1 w 107"/>
                  <a:gd name="T49" fmla="*/ 147 h 196"/>
                  <a:gd name="T50" fmla="*/ 1 w 107"/>
                  <a:gd name="T51" fmla="*/ 153 h 196"/>
                  <a:gd name="T52" fmla="*/ 1 w 107"/>
                  <a:gd name="T53" fmla="*/ 158 h 196"/>
                  <a:gd name="T54" fmla="*/ 1 w 107"/>
                  <a:gd name="T55" fmla="*/ 165 h 196"/>
                  <a:gd name="T56" fmla="*/ 1 w 107"/>
                  <a:gd name="T57" fmla="*/ 170 h 196"/>
                  <a:gd name="T58" fmla="*/ 3 w 107"/>
                  <a:gd name="T59" fmla="*/ 177 h 196"/>
                  <a:gd name="T60" fmla="*/ 3 w 107"/>
                  <a:gd name="T61" fmla="*/ 182 h 196"/>
                  <a:gd name="T62" fmla="*/ 3 w 107"/>
                  <a:gd name="T63" fmla="*/ 188 h 196"/>
                  <a:gd name="T64" fmla="*/ 3 w 107"/>
                  <a:gd name="T65" fmla="*/ 193 h 196"/>
                  <a:gd name="T66" fmla="*/ 6 w 107"/>
                  <a:gd name="T67" fmla="*/ 196 h 196"/>
                  <a:gd name="T68" fmla="*/ 101 w 107"/>
                  <a:gd name="T69" fmla="*/ 192 h 196"/>
                  <a:gd name="T70" fmla="*/ 107 w 107"/>
                  <a:gd name="T71" fmla="*/ 188 h 196"/>
                  <a:gd name="T72" fmla="*/ 105 w 107"/>
                  <a:gd name="T73" fmla="*/ 3 h 196"/>
                  <a:gd name="T74" fmla="*/ 100 w 107"/>
                  <a:gd name="T75" fmla="*/ 0 h 196"/>
                  <a:gd name="T76" fmla="*/ 1 w 107"/>
                  <a:gd name="T77" fmla="*/ 5 h 1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7" h="196">
                    <a:moveTo>
                      <a:pt x="1" y="5"/>
                    </a:moveTo>
                    <a:lnTo>
                      <a:pt x="1" y="12"/>
                    </a:lnTo>
                    <a:lnTo>
                      <a:pt x="1" y="17"/>
                    </a:lnTo>
                    <a:lnTo>
                      <a:pt x="1" y="23"/>
                    </a:lnTo>
                    <a:lnTo>
                      <a:pt x="1" y="30"/>
                    </a:lnTo>
                    <a:lnTo>
                      <a:pt x="1" y="35"/>
                    </a:lnTo>
                    <a:lnTo>
                      <a:pt x="1" y="42"/>
                    </a:lnTo>
                    <a:lnTo>
                      <a:pt x="1" y="47"/>
                    </a:lnTo>
                    <a:lnTo>
                      <a:pt x="1" y="53"/>
                    </a:lnTo>
                    <a:lnTo>
                      <a:pt x="1" y="60"/>
                    </a:lnTo>
                    <a:lnTo>
                      <a:pt x="1" y="65"/>
                    </a:lnTo>
                    <a:lnTo>
                      <a:pt x="1" y="71"/>
                    </a:lnTo>
                    <a:lnTo>
                      <a:pt x="0" y="77"/>
                    </a:lnTo>
                    <a:lnTo>
                      <a:pt x="0" y="83"/>
                    </a:lnTo>
                    <a:lnTo>
                      <a:pt x="0" y="88"/>
                    </a:lnTo>
                    <a:lnTo>
                      <a:pt x="0" y="95"/>
                    </a:lnTo>
                    <a:lnTo>
                      <a:pt x="0" y="100"/>
                    </a:lnTo>
                    <a:lnTo>
                      <a:pt x="0" y="106"/>
                    </a:lnTo>
                    <a:lnTo>
                      <a:pt x="0" y="112"/>
                    </a:lnTo>
                    <a:lnTo>
                      <a:pt x="0" y="118"/>
                    </a:lnTo>
                    <a:lnTo>
                      <a:pt x="0" y="125"/>
                    </a:lnTo>
                    <a:lnTo>
                      <a:pt x="0" y="130"/>
                    </a:lnTo>
                    <a:lnTo>
                      <a:pt x="1" y="136"/>
                    </a:lnTo>
                    <a:lnTo>
                      <a:pt x="1" y="142"/>
                    </a:lnTo>
                    <a:lnTo>
                      <a:pt x="1" y="147"/>
                    </a:lnTo>
                    <a:lnTo>
                      <a:pt x="1" y="153"/>
                    </a:lnTo>
                    <a:lnTo>
                      <a:pt x="1" y="158"/>
                    </a:lnTo>
                    <a:lnTo>
                      <a:pt x="1" y="165"/>
                    </a:lnTo>
                    <a:lnTo>
                      <a:pt x="1" y="170"/>
                    </a:lnTo>
                    <a:lnTo>
                      <a:pt x="3" y="177"/>
                    </a:lnTo>
                    <a:lnTo>
                      <a:pt x="3" y="182"/>
                    </a:lnTo>
                    <a:lnTo>
                      <a:pt x="3" y="188"/>
                    </a:lnTo>
                    <a:lnTo>
                      <a:pt x="3" y="193"/>
                    </a:lnTo>
                    <a:lnTo>
                      <a:pt x="6" y="196"/>
                    </a:lnTo>
                    <a:lnTo>
                      <a:pt x="101" y="192"/>
                    </a:lnTo>
                    <a:lnTo>
                      <a:pt x="107" y="188"/>
                    </a:lnTo>
                    <a:lnTo>
                      <a:pt x="105" y="3"/>
                    </a:lnTo>
                    <a:lnTo>
                      <a:pt x="100" y="0"/>
                    </a:lnTo>
                    <a:lnTo>
                      <a:pt x="1"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06" name="Freeform 57"/>
              <p:cNvSpPr>
                <a:spLocks/>
              </p:cNvSpPr>
              <p:nvPr/>
            </p:nvSpPr>
            <p:spPr bwMode="auto">
              <a:xfrm>
                <a:off x="1828" y="1723"/>
                <a:ext cx="107" cy="196"/>
              </a:xfrm>
              <a:custGeom>
                <a:avLst/>
                <a:gdLst>
                  <a:gd name="T0" fmla="*/ 1 w 107"/>
                  <a:gd name="T1" fmla="*/ 5 h 196"/>
                  <a:gd name="T2" fmla="*/ 1 w 107"/>
                  <a:gd name="T3" fmla="*/ 12 h 196"/>
                  <a:gd name="T4" fmla="*/ 1 w 107"/>
                  <a:gd name="T5" fmla="*/ 17 h 196"/>
                  <a:gd name="T6" fmla="*/ 1 w 107"/>
                  <a:gd name="T7" fmla="*/ 23 h 196"/>
                  <a:gd name="T8" fmla="*/ 1 w 107"/>
                  <a:gd name="T9" fmla="*/ 30 h 196"/>
                  <a:gd name="T10" fmla="*/ 1 w 107"/>
                  <a:gd name="T11" fmla="*/ 35 h 196"/>
                  <a:gd name="T12" fmla="*/ 1 w 107"/>
                  <a:gd name="T13" fmla="*/ 42 h 196"/>
                  <a:gd name="T14" fmla="*/ 1 w 107"/>
                  <a:gd name="T15" fmla="*/ 47 h 196"/>
                  <a:gd name="T16" fmla="*/ 1 w 107"/>
                  <a:gd name="T17" fmla="*/ 53 h 196"/>
                  <a:gd name="T18" fmla="*/ 1 w 107"/>
                  <a:gd name="T19" fmla="*/ 60 h 196"/>
                  <a:gd name="T20" fmla="*/ 1 w 107"/>
                  <a:gd name="T21" fmla="*/ 65 h 196"/>
                  <a:gd name="T22" fmla="*/ 1 w 107"/>
                  <a:gd name="T23" fmla="*/ 71 h 196"/>
                  <a:gd name="T24" fmla="*/ 0 w 107"/>
                  <a:gd name="T25" fmla="*/ 77 h 196"/>
                  <a:gd name="T26" fmla="*/ 0 w 107"/>
                  <a:gd name="T27" fmla="*/ 83 h 196"/>
                  <a:gd name="T28" fmla="*/ 0 w 107"/>
                  <a:gd name="T29" fmla="*/ 88 h 196"/>
                  <a:gd name="T30" fmla="*/ 0 w 107"/>
                  <a:gd name="T31" fmla="*/ 95 h 196"/>
                  <a:gd name="T32" fmla="*/ 0 w 107"/>
                  <a:gd name="T33" fmla="*/ 100 h 196"/>
                  <a:gd name="T34" fmla="*/ 0 w 107"/>
                  <a:gd name="T35" fmla="*/ 106 h 196"/>
                  <a:gd name="T36" fmla="*/ 0 w 107"/>
                  <a:gd name="T37" fmla="*/ 112 h 196"/>
                  <a:gd name="T38" fmla="*/ 0 w 107"/>
                  <a:gd name="T39" fmla="*/ 118 h 196"/>
                  <a:gd name="T40" fmla="*/ 0 w 107"/>
                  <a:gd name="T41" fmla="*/ 125 h 196"/>
                  <a:gd name="T42" fmla="*/ 0 w 107"/>
                  <a:gd name="T43" fmla="*/ 130 h 196"/>
                  <a:gd name="T44" fmla="*/ 1 w 107"/>
                  <a:gd name="T45" fmla="*/ 136 h 196"/>
                  <a:gd name="T46" fmla="*/ 1 w 107"/>
                  <a:gd name="T47" fmla="*/ 142 h 196"/>
                  <a:gd name="T48" fmla="*/ 1 w 107"/>
                  <a:gd name="T49" fmla="*/ 147 h 196"/>
                  <a:gd name="T50" fmla="*/ 1 w 107"/>
                  <a:gd name="T51" fmla="*/ 153 h 196"/>
                  <a:gd name="T52" fmla="*/ 1 w 107"/>
                  <a:gd name="T53" fmla="*/ 158 h 196"/>
                  <a:gd name="T54" fmla="*/ 1 w 107"/>
                  <a:gd name="T55" fmla="*/ 165 h 196"/>
                  <a:gd name="T56" fmla="*/ 1 w 107"/>
                  <a:gd name="T57" fmla="*/ 170 h 196"/>
                  <a:gd name="T58" fmla="*/ 3 w 107"/>
                  <a:gd name="T59" fmla="*/ 177 h 196"/>
                  <a:gd name="T60" fmla="*/ 3 w 107"/>
                  <a:gd name="T61" fmla="*/ 182 h 196"/>
                  <a:gd name="T62" fmla="*/ 3 w 107"/>
                  <a:gd name="T63" fmla="*/ 188 h 196"/>
                  <a:gd name="T64" fmla="*/ 3 w 107"/>
                  <a:gd name="T65" fmla="*/ 193 h 196"/>
                  <a:gd name="T66" fmla="*/ 6 w 107"/>
                  <a:gd name="T67" fmla="*/ 196 h 196"/>
                  <a:gd name="T68" fmla="*/ 101 w 107"/>
                  <a:gd name="T69" fmla="*/ 192 h 196"/>
                  <a:gd name="T70" fmla="*/ 107 w 107"/>
                  <a:gd name="T71" fmla="*/ 188 h 196"/>
                  <a:gd name="T72" fmla="*/ 105 w 107"/>
                  <a:gd name="T73" fmla="*/ 3 h 196"/>
                  <a:gd name="T74" fmla="*/ 100 w 107"/>
                  <a:gd name="T75" fmla="*/ 0 h 196"/>
                  <a:gd name="T76" fmla="*/ 1 w 107"/>
                  <a:gd name="T77" fmla="*/ 5 h 1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7" h="196">
                    <a:moveTo>
                      <a:pt x="1" y="5"/>
                    </a:moveTo>
                    <a:lnTo>
                      <a:pt x="1" y="12"/>
                    </a:lnTo>
                    <a:lnTo>
                      <a:pt x="1" y="17"/>
                    </a:lnTo>
                    <a:lnTo>
                      <a:pt x="1" y="23"/>
                    </a:lnTo>
                    <a:lnTo>
                      <a:pt x="1" y="30"/>
                    </a:lnTo>
                    <a:lnTo>
                      <a:pt x="1" y="35"/>
                    </a:lnTo>
                    <a:lnTo>
                      <a:pt x="1" y="42"/>
                    </a:lnTo>
                    <a:lnTo>
                      <a:pt x="1" y="47"/>
                    </a:lnTo>
                    <a:lnTo>
                      <a:pt x="1" y="53"/>
                    </a:lnTo>
                    <a:lnTo>
                      <a:pt x="1" y="60"/>
                    </a:lnTo>
                    <a:lnTo>
                      <a:pt x="1" y="65"/>
                    </a:lnTo>
                    <a:lnTo>
                      <a:pt x="1" y="71"/>
                    </a:lnTo>
                    <a:lnTo>
                      <a:pt x="0" y="77"/>
                    </a:lnTo>
                    <a:lnTo>
                      <a:pt x="0" y="83"/>
                    </a:lnTo>
                    <a:lnTo>
                      <a:pt x="0" y="88"/>
                    </a:lnTo>
                    <a:lnTo>
                      <a:pt x="0" y="95"/>
                    </a:lnTo>
                    <a:lnTo>
                      <a:pt x="0" y="100"/>
                    </a:lnTo>
                    <a:lnTo>
                      <a:pt x="0" y="106"/>
                    </a:lnTo>
                    <a:lnTo>
                      <a:pt x="0" y="112"/>
                    </a:lnTo>
                    <a:lnTo>
                      <a:pt x="0" y="118"/>
                    </a:lnTo>
                    <a:lnTo>
                      <a:pt x="0" y="125"/>
                    </a:lnTo>
                    <a:lnTo>
                      <a:pt x="0" y="130"/>
                    </a:lnTo>
                    <a:lnTo>
                      <a:pt x="1" y="136"/>
                    </a:lnTo>
                    <a:lnTo>
                      <a:pt x="1" y="142"/>
                    </a:lnTo>
                    <a:lnTo>
                      <a:pt x="1" y="147"/>
                    </a:lnTo>
                    <a:lnTo>
                      <a:pt x="1" y="153"/>
                    </a:lnTo>
                    <a:lnTo>
                      <a:pt x="1" y="158"/>
                    </a:lnTo>
                    <a:lnTo>
                      <a:pt x="1" y="165"/>
                    </a:lnTo>
                    <a:lnTo>
                      <a:pt x="1" y="170"/>
                    </a:lnTo>
                    <a:lnTo>
                      <a:pt x="3" y="177"/>
                    </a:lnTo>
                    <a:lnTo>
                      <a:pt x="3" y="182"/>
                    </a:lnTo>
                    <a:lnTo>
                      <a:pt x="3" y="188"/>
                    </a:lnTo>
                    <a:lnTo>
                      <a:pt x="3" y="193"/>
                    </a:lnTo>
                    <a:lnTo>
                      <a:pt x="6" y="196"/>
                    </a:lnTo>
                    <a:lnTo>
                      <a:pt x="101" y="192"/>
                    </a:lnTo>
                    <a:lnTo>
                      <a:pt x="107" y="188"/>
                    </a:lnTo>
                    <a:lnTo>
                      <a:pt x="105" y="3"/>
                    </a:lnTo>
                    <a:lnTo>
                      <a:pt x="100" y="0"/>
                    </a:lnTo>
                    <a:lnTo>
                      <a:pt x="1"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07" name="Freeform 58"/>
              <p:cNvSpPr>
                <a:spLocks/>
              </p:cNvSpPr>
              <p:nvPr/>
            </p:nvSpPr>
            <p:spPr bwMode="auto">
              <a:xfrm>
                <a:off x="1567" y="1754"/>
                <a:ext cx="80" cy="81"/>
              </a:xfrm>
              <a:custGeom>
                <a:avLst/>
                <a:gdLst>
                  <a:gd name="T0" fmla="*/ 0 w 80"/>
                  <a:gd name="T1" fmla="*/ 78 h 81"/>
                  <a:gd name="T2" fmla="*/ 4 w 80"/>
                  <a:gd name="T3" fmla="*/ 81 h 81"/>
                  <a:gd name="T4" fmla="*/ 80 w 80"/>
                  <a:gd name="T5" fmla="*/ 75 h 81"/>
                  <a:gd name="T6" fmla="*/ 80 w 80"/>
                  <a:gd name="T7" fmla="*/ 73 h 81"/>
                  <a:gd name="T8" fmla="*/ 80 w 80"/>
                  <a:gd name="T9" fmla="*/ 72 h 81"/>
                  <a:gd name="T10" fmla="*/ 80 w 80"/>
                  <a:gd name="T11" fmla="*/ 69 h 81"/>
                  <a:gd name="T12" fmla="*/ 80 w 80"/>
                  <a:gd name="T13" fmla="*/ 66 h 81"/>
                  <a:gd name="T14" fmla="*/ 80 w 80"/>
                  <a:gd name="T15" fmla="*/ 64 h 81"/>
                  <a:gd name="T16" fmla="*/ 80 w 80"/>
                  <a:gd name="T17" fmla="*/ 61 h 81"/>
                  <a:gd name="T18" fmla="*/ 80 w 80"/>
                  <a:gd name="T19" fmla="*/ 60 h 81"/>
                  <a:gd name="T20" fmla="*/ 79 w 80"/>
                  <a:gd name="T21" fmla="*/ 57 h 81"/>
                  <a:gd name="T22" fmla="*/ 79 w 80"/>
                  <a:gd name="T23" fmla="*/ 55 h 81"/>
                  <a:gd name="T24" fmla="*/ 79 w 80"/>
                  <a:gd name="T25" fmla="*/ 52 h 81"/>
                  <a:gd name="T26" fmla="*/ 79 w 80"/>
                  <a:gd name="T27" fmla="*/ 50 h 81"/>
                  <a:gd name="T28" fmla="*/ 79 w 80"/>
                  <a:gd name="T29" fmla="*/ 48 h 81"/>
                  <a:gd name="T30" fmla="*/ 79 w 80"/>
                  <a:gd name="T31" fmla="*/ 46 h 81"/>
                  <a:gd name="T32" fmla="*/ 79 w 80"/>
                  <a:gd name="T33" fmla="*/ 43 h 81"/>
                  <a:gd name="T34" fmla="*/ 79 w 80"/>
                  <a:gd name="T35" fmla="*/ 40 h 81"/>
                  <a:gd name="T36" fmla="*/ 79 w 80"/>
                  <a:gd name="T37" fmla="*/ 38 h 81"/>
                  <a:gd name="T38" fmla="*/ 79 w 80"/>
                  <a:gd name="T39" fmla="*/ 37 h 81"/>
                  <a:gd name="T40" fmla="*/ 79 w 80"/>
                  <a:gd name="T41" fmla="*/ 34 h 81"/>
                  <a:gd name="T42" fmla="*/ 79 w 80"/>
                  <a:gd name="T43" fmla="*/ 31 h 81"/>
                  <a:gd name="T44" fmla="*/ 79 w 80"/>
                  <a:gd name="T45" fmla="*/ 29 h 81"/>
                  <a:gd name="T46" fmla="*/ 79 w 80"/>
                  <a:gd name="T47" fmla="*/ 26 h 81"/>
                  <a:gd name="T48" fmla="*/ 79 w 80"/>
                  <a:gd name="T49" fmla="*/ 25 h 81"/>
                  <a:gd name="T50" fmla="*/ 79 w 80"/>
                  <a:gd name="T51" fmla="*/ 22 h 81"/>
                  <a:gd name="T52" fmla="*/ 79 w 80"/>
                  <a:gd name="T53" fmla="*/ 20 h 81"/>
                  <a:gd name="T54" fmla="*/ 79 w 80"/>
                  <a:gd name="T55" fmla="*/ 17 h 81"/>
                  <a:gd name="T56" fmla="*/ 79 w 80"/>
                  <a:gd name="T57" fmla="*/ 14 h 81"/>
                  <a:gd name="T58" fmla="*/ 79 w 80"/>
                  <a:gd name="T59" fmla="*/ 12 h 81"/>
                  <a:gd name="T60" fmla="*/ 79 w 80"/>
                  <a:gd name="T61" fmla="*/ 9 h 81"/>
                  <a:gd name="T62" fmla="*/ 79 w 80"/>
                  <a:gd name="T63" fmla="*/ 7 h 81"/>
                  <a:gd name="T64" fmla="*/ 79 w 80"/>
                  <a:gd name="T65" fmla="*/ 5 h 81"/>
                  <a:gd name="T66" fmla="*/ 79 w 80"/>
                  <a:gd name="T67" fmla="*/ 3 h 81"/>
                  <a:gd name="T68" fmla="*/ 79 w 80"/>
                  <a:gd name="T69" fmla="*/ 0 h 81"/>
                  <a:gd name="T70" fmla="*/ 0 w 80"/>
                  <a:gd name="T71" fmla="*/ 5 h 81"/>
                  <a:gd name="T72" fmla="*/ 0 w 80"/>
                  <a:gd name="T73" fmla="*/ 78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0" h="81">
                    <a:moveTo>
                      <a:pt x="0" y="78"/>
                    </a:moveTo>
                    <a:lnTo>
                      <a:pt x="4" y="81"/>
                    </a:lnTo>
                    <a:lnTo>
                      <a:pt x="80" y="75"/>
                    </a:lnTo>
                    <a:lnTo>
                      <a:pt x="80" y="73"/>
                    </a:lnTo>
                    <a:lnTo>
                      <a:pt x="80" y="72"/>
                    </a:lnTo>
                    <a:lnTo>
                      <a:pt x="80" y="69"/>
                    </a:lnTo>
                    <a:lnTo>
                      <a:pt x="80" y="66"/>
                    </a:lnTo>
                    <a:lnTo>
                      <a:pt x="80" y="64"/>
                    </a:lnTo>
                    <a:lnTo>
                      <a:pt x="80" y="61"/>
                    </a:lnTo>
                    <a:lnTo>
                      <a:pt x="80" y="60"/>
                    </a:lnTo>
                    <a:lnTo>
                      <a:pt x="79" y="57"/>
                    </a:lnTo>
                    <a:lnTo>
                      <a:pt x="79" y="55"/>
                    </a:lnTo>
                    <a:lnTo>
                      <a:pt x="79" y="52"/>
                    </a:lnTo>
                    <a:lnTo>
                      <a:pt x="79" y="50"/>
                    </a:lnTo>
                    <a:lnTo>
                      <a:pt x="79" y="48"/>
                    </a:lnTo>
                    <a:lnTo>
                      <a:pt x="79" y="46"/>
                    </a:lnTo>
                    <a:lnTo>
                      <a:pt x="79" y="43"/>
                    </a:lnTo>
                    <a:lnTo>
                      <a:pt x="79" y="40"/>
                    </a:lnTo>
                    <a:lnTo>
                      <a:pt x="79" y="38"/>
                    </a:lnTo>
                    <a:lnTo>
                      <a:pt x="79" y="37"/>
                    </a:lnTo>
                    <a:lnTo>
                      <a:pt x="79" y="34"/>
                    </a:lnTo>
                    <a:lnTo>
                      <a:pt x="79" y="31"/>
                    </a:lnTo>
                    <a:lnTo>
                      <a:pt x="79" y="29"/>
                    </a:lnTo>
                    <a:lnTo>
                      <a:pt x="79" y="26"/>
                    </a:lnTo>
                    <a:lnTo>
                      <a:pt x="79" y="25"/>
                    </a:lnTo>
                    <a:lnTo>
                      <a:pt x="79" y="22"/>
                    </a:lnTo>
                    <a:lnTo>
                      <a:pt x="79" y="20"/>
                    </a:lnTo>
                    <a:lnTo>
                      <a:pt x="79" y="17"/>
                    </a:lnTo>
                    <a:lnTo>
                      <a:pt x="79" y="14"/>
                    </a:lnTo>
                    <a:lnTo>
                      <a:pt x="79" y="12"/>
                    </a:lnTo>
                    <a:lnTo>
                      <a:pt x="79" y="9"/>
                    </a:lnTo>
                    <a:lnTo>
                      <a:pt x="79" y="7"/>
                    </a:lnTo>
                    <a:lnTo>
                      <a:pt x="79" y="5"/>
                    </a:lnTo>
                    <a:lnTo>
                      <a:pt x="79" y="3"/>
                    </a:lnTo>
                    <a:lnTo>
                      <a:pt x="79" y="0"/>
                    </a:lnTo>
                    <a:lnTo>
                      <a:pt x="0" y="5"/>
                    </a:lnTo>
                    <a:lnTo>
                      <a:pt x="0"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08" name="Freeform 59"/>
              <p:cNvSpPr>
                <a:spLocks/>
              </p:cNvSpPr>
              <p:nvPr/>
            </p:nvSpPr>
            <p:spPr bwMode="auto">
              <a:xfrm>
                <a:off x="1567" y="1754"/>
                <a:ext cx="80" cy="81"/>
              </a:xfrm>
              <a:custGeom>
                <a:avLst/>
                <a:gdLst>
                  <a:gd name="T0" fmla="*/ 0 w 80"/>
                  <a:gd name="T1" fmla="*/ 78 h 81"/>
                  <a:gd name="T2" fmla="*/ 4 w 80"/>
                  <a:gd name="T3" fmla="*/ 81 h 81"/>
                  <a:gd name="T4" fmla="*/ 80 w 80"/>
                  <a:gd name="T5" fmla="*/ 75 h 81"/>
                  <a:gd name="T6" fmla="*/ 80 w 80"/>
                  <a:gd name="T7" fmla="*/ 73 h 81"/>
                  <a:gd name="T8" fmla="*/ 80 w 80"/>
                  <a:gd name="T9" fmla="*/ 72 h 81"/>
                  <a:gd name="T10" fmla="*/ 80 w 80"/>
                  <a:gd name="T11" fmla="*/ 69 h 81"/>
                  <a:gd name="T12" fmla="*/ 80 w 80"/>
                  <a:gd name="T13" fmla="*/ 66 h 81"/>
                  <a:gd name="T14" fmla="*/ 80 w 80"/>
                  <a:gd name="T15" fmla="*/ 64 h 81"/>
                  <a:gd name="T16" fmla="*/ 80 w 80"/>
                  <a:gd name="T17" fmla="*/ 61 h 81"/>
                  <a:gd name="T18" fmla="*/ 80 w 80"/>
                  <a:gd name="T19" fmla="*/ 60 h 81"/>
                  <a:gd name="T20" fmla="*/ 79 w 80"/>
                  <a:gd name="T21" fmla="*/ 57 h 81"/>
                  <a:gd name="T22" fmla="*/ 79 w 80"/>
                  <a:gd name="T23" fmla="*/ 55 h 81"/>
                  <a:gd name="T24" fmla="*/ 79 w 80"/>
                  <a:gd name="T25" fmla="*/ 52 h 81"/>
                  <a:gd name="T26" fmla="*/ 79 w 80"/>
                  <a:gd name="T27" fmla="*/ 50 h 81"/>
                  <a:gd name="T28" fmla="*/ 79 w 80"/>
                  <a:gd name="T29" fmla="*/ 48 h 81"/>
                  <a:gd name="T30" fmla="*/ 79 w 80"/>
                  <a:gd name="T31" fmla="*/ 46 h 81"/>
                  <a:gd name="T32" fmla="*/ 79 w 80"/>
                  <a:gd name="T33" fmla="*/ 43 h 81"/>
                  <a:gd name="T34" fmla="*/ 79 w 80"/>
                  <a:gd name="T35" fmla="*/ 40 h 81"/>
                  <a:gd name="T36" fmla="*/ 79 w 80"/>
                  <a:gd name="T37" fmla="*/ 38 h 81"/>
                  <a:gd name="T38" fmla="*/ 79 w 80"/>
                  <a:gd name="T39" fmla="*/ 37 h 81"/>
                  <a:gd name="T40" fmla="*/ 79 w 80"/>
                  <a:gd name="T41" fmla="*/ 34 h 81"/>
                  <a:gd name="T42" fmla="*/ 79 w 80"/>
                  <a:gd name="T43" fmla="*/ 31 h 81"/>
                  <a:gd name="T44" fmla="*/ 79 w 80"/>
                  <a:gd name="T45" fmla="*/ 29 h 81"/>
                  <a:gd name="T46" fmla="*/ 79 w 80"/>
                  <a:gd name="T47" fmla="*/ 26 h 81"/>
                  <a:gd name="T48" fmla="*/ 79 w 80"/>
                  <a:gd name="T49" fmla="*/ 25 h 81"/>
                  <a:gd name="T50" fmla="*/ 79 w 80"/>
                  <a:gd name="T51" fmla="*/ 22 h 81"/>
                  <a:gd name="T52" fmla="*/ 79 w 80"/>
                  <a:gd name="T53" fmla="*/ 20 h 81"/>
                  <a:gd name="T54" fmla="*/ 79 w 80"/>
                  <a:gd name="T55" fmla="*/ 17 h 81"/>
                  <a:gd name="T56" fmla="*/ 79 w 80"/>
                  <a:gd name="T57" fmla="*/ 14 h 81"/>
                  <a:gd name="T58" fmla="*/ 79 w 80"/>
                  <a:gd name="T59" fmla="*/ 12 h 81"/>
                  <a:gd name="T60" fmla="*/ 79 w 80"/>
                  <a:gd name="T61" fmla="*/ 9 h 81"/>
                  <a:gd name="T62" fmla="*/ 79 w 80"/>
                  <a:gd name="T63" fmla="*/ 7 h 81"/>
                  <a:gd name="T64" fmla="*/ 79 w 80"/>
                  <a:gd name="T65" fmla="*/ 5 h 81"/>
                  <a:gd name="T66" fmla="*/ 79 w 80"/>
                  <a:gd name="T67" fmla="*/ 3 h 81"/>
                  <a:gd name="T68" fmla="*/ 79 w 80"/>
                  <a:gd name="T69" fmla="*/ 0 h 81"/>
                  <a:gd name="T70" fmla="*/ 0 w 80"/>
                  <a:gd name="T71" fmla="*/ 5 h 81"/>
                  <a:gd name="T72" fmla="*/ 0 w 80"/>
                  <a:gd name="T73" fmla="*/ 78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0" h="81">
                    <a:moveTo>
                      <a:pt x="0" y="78"/>
                    </a:moveTo>
                    <a:lnTo>
                      <a:pt x="4" y="81"/>
                    </a:lnTo>
                    <a:lnTo>
                      <a:pt x="80" y="75"/>
                    </a:lnTo>
                    <a:lnTo>
                      <a:pt x="80" y="73"/>
                    </a:lnTo>
                    <a:lnTo>
                      <a:pt x="80" y="72"/>
                    </a:lnTo>
                    <a:lnTo>
                      <a:pt x="80" y="69"/>
                    </a:lnTo>
                    <a:lnTo>
                      <a:pt x="80" y="66"/>
                    </a:lnTo>
                    <a:lnTo>
                      <a:pt x="80" y="64"/>
                    </a:lnTo>
                    <a:lnTo>
                      <a:pt x="80" y="61"/>
                    </a:lnTo>
                    <a:lnTo>
                      <a:pt x="80" y="60"/>
                    </a:lnTo>
                    <a:lnTo>
                      <a:pt x="79" y="57"/>
                    </a:lnTo>
                    <a:lnTo>
                      <a:pt x="79" y="55"/>
                    </a:lnTo>
                    <a:lnTo>
                      <a:pt x="79" y="52"/>
                    </a:lnTo>
                    <a:lnTo>
                      <a:pt x="79" y="50"/>
                    </a:lnTo>
                    <a:lnTo>
                      <a:pt x="79" y="48"/>
                    </a:lnTo>
                    <a:lnTo>
                      <a:pt x="79" y="46"/>
                    </a:lnTo>
                    <a:lnTo>
                      <a:pt x="79" y="43"/>
                    </a:lnTo>
                    <a:lnTo>
                      <a:pt x="79" y="40"/>
                    </a:lnTo>
                    <a:lnTo>
                      <a:pt x="79" y="38"/>
                    </a:lnTo>
                    <a:lnTo>
                      <a:pt x="79" y="37"/>
                    </a:lnTo>
                    <a:lnTo>
                      <a:pt x="79" y="34"/>
                    </a:lnTo>
                    <a:lnTo>
                      <a:pt x="79" y="31"/>
                    </a:lnTo>
                    <a:lnTo>
                      <a:pt x="79" y="29"/>
                    </a:lnTo>
                    <a:lnTo>
                      <a:pt x="79" y="26"/>
                    </a:lnTo>
                    <a:lnTo>
                      <a:pt x="79" y="25"/>
                    </a:lnTo>
                    <a:lnTo>
                      <a:pt x="79" y="22"/>
                    </a:lnTo>
                    <a:lnTo>
                      <a:pt x="79" y="20"/>
                    </a:lnTo>
                    <a:lnTo>
                      <a:pt x="79" y="17"/>
                    </a:lnTo>
                    <a:lnTo>
                      <a:pt x="79" y="14"/>
                    </a:lnTo>
                    <a:lnTo>
                      <a:pt x="79" y="12"/>
                    </a:lnTo>
                    <a:lnTo>
                      <a:pt x="79" y="9"/>
                    </a:lnTo>
                    <a:lnTo>
                      <a:pt x="79" y="7"/>
                    </a:lnTo>
                    <a:lnTo>
                      <a:pt x="79" y="5"/>
                    </a:lnTo>
                    <a:lnTo>
                      <a:pt x="79" y="3"/>
                    </a:lnTo>
                    <a:lnTo>
                      <a:pt x="79" y="0"/>
                    </a:lnTo>
                    <a:lnTo>
                      <a:pt x="0" y="5"/>
                    </a:lnTo>
                    <a:lnTo>
                      <a:pt x="0" y="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09" name="Freeform 60"/>
              <p:cNvSpPr>
                <a:spLocks/>
              </p:cNvSpPr>
              <p:nvPr/>
            </p:nvSpPr>
            <p:spPr bwMode="auto">
              <a:xfrm>
                <a:off x="1840" y="1740"/>
                <a:ext cx="80" cy="80"/>
              </a:xfrm>
              <a:custGeom>
                <a:avLst/>
                <a:gdLst>
                  <a:gd name="T0" fmla="*/ 1 w 80"/>
                  <a:gd name="T1" fmla="*/ 80 h 80"/>
                  <a:gd name="T2" fmla="*/ 80 w 80"/>
                  <a:gd name="T3" fmla="*/ 75 h 80"/>
                  <a:gd name="T4" fmla="*/ 80 w 80"/>
                  <a:gd name="T5" fmla="*/ 3 h 80"/>
                  <a:gd name="T6" fmla="*/ 78 w 80"/>
                  <a:gd name="T7" fmla="*/ 0 h 80"/>
                  <a:gd name="T8" fmla="*/ 0 w 80"/>
                  <a:gd name="T9" fmla="*/ 5 h 80"/>
                  <a:gd name="T10" fmla="*/ 1 w 80"/>
                  <a:gd name="T11" fmla="*/ 8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80">
                    <a:moveTo>
                      <a:pt x="1" y="80"/>
                    </a:moveTo>
                    <a:lnTo>
                      <a:pt x="80" y="75"/>
                    </a:lnTo>
                    <a:lnTo>
                      <a:pt x="80" y="3"/>
                    </a:lnTo>
                    <a:lnTo>
                      <a:pt x="78" y="0"/>
                    </a:lnTo>
                    <a:lnTo>
                      <a:pt x="0" y="5"/>
                    </a:lnTo>
                    <a:lnTo>
                      <a:pt x="1"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10" name="Freeform 61"/>
              <p:cNvSpPr>
                <a:spLocks/>
              </p:cNvSpPr>
              <p:nvPr/>
            </p:nvSpPr>
            <p:spPr bwMode="auto">
              <a:xfrm>
                <a:off x="1840" y="1740"/>
                <a:ext cx="80" cy="80"/>
              </a:xfrm>
              <a:custGeom>
                <a:avLst/>
                <a:gdLst>
                  <a:gd name="T0" fmla="*/ 1 w 80"/>
                  <a:gd name="T1" fmla="*/ 80 h 80"/>
                  <a:gd name="T2" fmla="*/ 80 w 80"/>
                  <a:gd name="T3" fmla="*/ 75 h 80"/>
                  <a:gd name="T4" fmla="*/ 80 w 80"/>
                  <a:gd name="T5" fmla="*/ 3 h 80"/>
                  <a:gd name="T6" fmla="*/ 78 w 80"/>
                  <a:gd name="T7" fmla="*/ 0 h 80"/>
                  <a:gd name="T8" fmla="*/ 0 w 80"/>
                  <a:gd name="T9" fmla="*/ 5 h 80"/>
                  <a:gd name="T10" fmla="*/ 1 w 80"/>
                  <a:gd name="T11" fmla="*/ 8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80">
                    <a:moveTo>
                      <a:pt x="1" y="80"/>
                    </a:moveTo>
                    <a:lnTo>
                      <a:pt x="80" y="75"/>
                    </a:lnTo>
                    <a:lnTo>
                      <a:pt x="80" y="3"/>
                    </a:lnTo>
                    <a:lnTo>
                      <a:pt x="78" y="0"/>
                    </a:lnTo>
                    <a:lnTo>
                      <a:pt x="0" y="5"/>
                    </a:lnTo>
                    <a:lnTo>
                      <a:pt x="1" y="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11" name="Freeform 62"/>
              <p:cNvSpPr>
                <a:spLocks/>
              </p:cNvSpPr>
              <p:nvPr/>
            </p:nvSpPr>
            <p:spPr bwMode="auto">
              <a:xfrm>
                <a:off x="1571" y="1759"/>
                <a:ext cx="71" cy="69"/>
              </a:xfrm>
              <a:custGeom>
                <a:avLst/>
                <a:gdLst>
                  <a:gd name="T0" fmla="*/ 2 w 71"/>
                  <a:gd name="T1" fmla="*/ 7 h 69"/>
                  <a:gd name="T2" fmla="*/ 1 w 71"/>
                  <a:gd name="T3" fmla="*/ 11 h 69"/>
                  <a:gd name="T4" fmla="*/ 1 w 71"/>
                  <a:gd name="T5" fmla="*/ 15 h 69"/>
                  <a:gd name="T6" fmla="*/ 1 w 71"/>
                  <a:gd name="T7" fmla="*/ 20 h 69"/>
                  <a:gd name="T8" fmla="*/ 1 w 71"/>
                  <a:gd name="T9" fmla="*/ 24 h 69"/>
                  <a:gd name="T10" fmla="*/ 0 w 71"/>
                  <a:gd name="T11" fmla="*/ 28 h 69"/>
                  <a:gd name="T12" fmla="*/ 0 w 71"/>
                  <a:gd name="T13" fmla="*/ 30 h 69"/>
                  <a:gd name="T14" fmla="*/ 0 w 71"/>
                  <a:gd name="T15" fmla="*/ 34 h 69"/>
                  <a:gd name="T16" fmla="*/ 0 w 71"/>
                  <a:gd name="T17" fmla="*/ 38 h 69"/>
                  <a:gd name="T18" fmla="*/ 0 w 71"/>
                  <a:gd name="T19" fmla="*/ 42 h 69"/>
                  <a:gd name="T20" fmla="*/ 0 w 71"/>
                  <a:gd name="T21" fmla="*/ 46 h 69"/>
                  <a:gd name="T22" fmla="*/ 0 w 71"/>
                  <a:gd name="T23" fmla="*/ 50 h 69"/>
                  <a:gd name="T24" fmla="*/ 0 w 71"/>
                  <a:gd name="T25" fmla="*/ 54 h 69"/>
                  <a:gd name="T26" fmla="*/ 1 w 71"/>
                  <a:gd name="T27" fmla="*/ 58 h 69"/>
                  <a:gd name="T28" fmla="*/ 1 w 71"/>
                  <a:gd name="T29" fmla="*/ 63 h 69"/>
                  <a:gd name="T30" fmla="*/ 1 w 71"/>
                  <a:gd name="T31" fmla="*/ 67 h 69"/>
                  <a:gd name="T32" fmla="*/ 2 w 71"/>
                  <a:gd name="T33" fmla="*/ 69 h 69"/>
                  <a:gd name="T34" fmla="*/ 7 w 71"/>
                  <a:gd name="T35" fmla="*/ 69 h 69"/>
                  <a:gd name="T36" fmla="*/ 11 w 71"/>
                  <a:gd name="T37" fmla="*/ 69 h 69"/>
                  <a:gd name="T38" fmla="*/ 15 w 71"/>
                  <a:gd name="T39" fmla="*/ 69 h 69"/>
                  <a:gd name="T40" fmla="*/ 19 w 71"/>
                  <a:gd name="T41" fmla="*/ 69 h 69"/>
                  <a:gd name="T42" fmla="*/ 24 w 71"/>
                  <a:gd name="T43" fmla="*/ 69 h 69"/>
                  <a:gd name="T44" fmla="*/ 28 w 71"/>
                  <a:gd name="T45" fmla="*/ 69 h 69"/>
                  <a:gd name="T46" fmla="*/ 32 w 71"/>
                  <a:gd name="T47" fmla="*/ 69 h 69"/>
                  <a:gd name="T48" fmla="*/ 37 w 71"/>
                  <a:gd name="T49" fmla="*/ 68 h 69"/>
                  <a:gd name="T50" fmla="*/ 41 w 71"/>
                  <a:gd name="T51" fmla="*/ 68 h 69"/>
                  <a:gd name="T52" fmla="*/ 45 w 71"/>
                  <a:gd name="T53" fmla="*/ 68 h 69"/>
                  <a:gd name="T54" fmla="*/ 50 w 71"/>
                  <a:gd name="T55" fmla="*/ 68 h 69"/>
                  <a:gd name="T56" fmla="*/ 54 w 71"/>
                  <a:gd name="T57" fmla="*/ 67 h 69"/>
                  <a:gd name="T58" fmla="*/ 58 w 71"/>
                  <a:gd name="T59" fmla="*/ 67 h 69"/>
                  <a:gd name="T60" fmla="*/ 63 w 71"/>
                  <a:gd name="T61" fmla="*/ 67 h 69"/>
                  <a:gd name="T62" fmla="*/ 67 w 71"/>
                  <a:gd name="T63" fmla="*/ 67 h 69"/>
                  <a:gd name="T64" fmla="*/ 70 w 71"/>
                  <a:gd name="T65" fmla="*/ 64 h 69"/>
                  <a:gd name="T66" fmla="*/ 70 w 71"/>
                  <a:gd name="T67" fmla="*/ 60 h 69"/>
                  <a:gd name="T68" fmla="*/ 70 w 71"/>
                  <a:gd name="T69" fmla="*/ 56 h 69"/>
                  <a:gd name="T70" fmla="*/ 70 w 71"/>
                  <a:gd name="T71" fmla="*/ 52 h 69"/>
                  <a:gd name="T72" fmla="*/ 70 w 71"/>
                  <a:gd name="T73" fmla="*/ 47 h 69"/>
                  <a:gd name="T74" fmla="*/ 70 w 71"/>
                  <a:gd name="T75" fmla="*/ 43 h 69"/>
                  <a:gd name="T76" fmla="*/ 70 w 71"/>
                  <a:gd name="T77" fmla="*/ 39 h 69"/>
                  <a:gd name="T78" fmla="*/ 71 w 71"/>
                  <a:gd name="T79" fmla="*/ 34 h 69"/>
                  <a:gd name="T80" fmla="*/ 71 w 71"/>
                  <a:gd name="T81" fmla="*/ 30 h 69"/>
                  <a:gd name="T82" fmla="*/ 70 w 71"/>
                  <a:gd name="T83" fmla="*/ 26 h 69"/>
                  <a:gd name="T84" fmla="*/ 70 w 71"/>
                  <a:gd name="T85" fmla="*/ 21 h 69"/>
                  <a:gd name="T86" fmla="*/ 70 w 71"/>
                  <a:gd name="T87" fmla="*/ 17 h 69"/>
                  <a:gd name="T88" fmla="*/ 70 w 71"/>
                  <a:gd name="T89" fmla="*/ 13 h 69"/>
                  <a:gd name="T90" fmla="*/ 69 w 71"/>
                  <a:gd name="T91" fmla="*/ 9 h 69"/>
                  <a:gd name="T92" fmla="*/ 67 w 71"/>
                  <a:gd name="T93" fmla="*/ 6 h 69"/>
                  <a:gd name="T94" fmla="*/ 67 w 71"/>
                  <a:gd name="T95" fmla="*/ 2 h 69"/>
                  <a:gd name="T96" fmla="*/ 2 w 71"/>
                  <a:gd name="T97" fmla="*/ 4 h 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 h="69">
                    <a:moveTo>
                      <a:pt x="2" y="4"/>
                    </a:moveTo>
                    <a:lnTo>
                      <a:pt x="2" y="7"/>
                    </a:lnTo>
                    <a:lnTo>
                      <a:pt x="1" y="9"/>
                    </a:lnTo>
                    <a:lnTo>
                      <a:pt x="1" y="11"/>
                    </a:lnTo>
                    <a:lnTo>
                      <a:pt x="1" y="13"/>
                    </a:lnTo>
                    <a:lnTo>
                      <a:pt x="1" y="15"/>
                    </a:lnTo>
                    <a:lnTo>
                      <a:pt x="1" y="17"/>
                    </a:lnTo>
                    <a:lnTo>
                      <a:pt x="1" y="20"/>
                    </a:lnTo>
                    <a:lnTo>
                      <a:pt x="1" y="21"/>
                    </a:lnTo>
                    <a:lnTo>
                      <a:pt x="1" y="24"/>
                    </a:lnTo>
                    <a:lnTo>
                      <a:pt x="0" y="25"/>
                    </a:lnTo>
                    <a:lnTo>
                      <a:pt x="0" y="28"/>
                    </a:lnTo>
                    <a:lnTo>
                      <a:pt x="0" y="29"/>
                    </a:lnTo>
                    <a:lnTo>
                      <a:pt x="0" y="30"/>
                    </a:lnTo>
                    <a:lnTo>
                      <a:pt x="0" y="33"/>
                    </a:lnTo>
                    <a:lnTo>
                      <a:pt x="0" y="34"/>
                    </a:lnTo>
                    <a:lnTo>
                      <a:pt x="0" y="37"/>
                    </a:lnTo>
                    <a:lnTo>
                      <a:pt x="0" y="38"/>
                    </a:lnTo>
                    <a:lnTo>
                      <a:pt x="0" y="41"/>
                    </a:lnTo>
                    <a:lnTo>
                      <a:pt x="0" y="42"/>
                    </a:lnTo>
                    <a:lnTo>
                      <a:pt x="0" y="45"/>
                    </a:lnTo>
                    <a:lnTo>
                      <a:pt x="0" y="46"/>
                    </a:lnTo>
                    <a:lnTo>
                      <a:pt x="0" y="48"/>
                    </a:lnTo>
                    <a:lnTo>
                      <a:pt x="0" y="50"/>
                    </a:lnTo>
                    <a:lnTo>
                      <a:pt x="0" y="52"/>
                    </a:lnTo>
                    <a:lnTo>
                      <a:pt x="0" y="54"/>
                    </a:lnTo>
                    <a:lnTo>
                      <a:pt x="1" y="56"/>
                    </a:lnTo>
                    <a:lnTo>
                      <a:pt x="1" y="58"/>
                    </a:lnTo>
                    <a:lnTo>
                      <a:pt x="1" y="60"/>
                    </a:lnTo>
                    <a:lnTo>
                      <a:pt x="1" y="63"/>
                    </a:lnTo>
                    <a:lnTo>
                      <a:pt x="1" y="64"/>
                    </a:lnTo>
                    <a:lnTo>
                      <a:pt x="1" y="67"/>
                    </a:lnTo>
                    <a:lnTo>
                      <a:pt x="1" y="69"/>
                    </a:lnTo>
                    <a:lnTo>
                      <a:pt x="2" y="69"/>
                    </a:lnTo>
                    <a:lnTo>
                      <a:pt x="5" y="69"/>
                    </a:lnTo>
                    <a:lnTo>
                      <a:pt x="7" y="69"/>
                    </a:lnTo>
                    <a:lnTo>
                      <a:pt x="9" y="69"/>
                    </a:lnTo>
                    <a:lnTo>
                      <a:pt x="11" y="69"/>
                    </a:lnTo>
                    <a:lnTo>
                      <a:pt x="14" y="69"/>
                    </a:lnTo>
                    <a:lnTo>
                      <a:pt x="15" y="69"/>
                    </a:lnTo>
                    <a:lnTo>
                      <a:pt x="18" y="69"/>
                    </a:lnTo>
                    <a:lnTo>
                      <a:pt x="19" y="69"/>
                    </a:lnTo>
                    <a:lnTo>
                      <a:pt x="22" y="69"/>
                    </a:lnTo>
                    <a:lnTo>
                      <a:pt x="24" y="69"/>
                    </a:lnTo>
                    <a:lnTo>
                      <a:pt x="26" y="69"/>
                    </a:lnTo>
                    <a:lnTo>
                      <a:pt x="28" y="69"/>
                    </a:lnTo>
                    <a:lnTo>
                      <a:pt x="31" y="69"/>
                    </a:lnTo>
                    <a:lnTo>
                      <a:pt x="32" y="69"/>
                    </a:lnTo>
                    <a:lnTo>
                      <a:pt x="35" y="68"/>
                    </a:lnTo>
                    <a:lnTo>
                      <a:pt x="37" y="68"/>
                    </a:lnTo>
                    <a:lnTo>
                      <a:pt x="39" y="68"/>
                    </a:lnTo>
                    <a:lnTo>
                      <a:pt x="41" y="68"/>
                    </a:lnTo>
                    <a:lnTo>
                      <a:pt x="44" y="68"/>
                    </a:lnTo>
                    <a:lnTo>
                      <a:pt x="45" y="68"/>
                    </a:lnTo>
                    <a:lnTo>
                      <a:pt x="48" y="68"/>
                    </a:lnTo>
                    <a:lnTo>
                      <a:pt x="50" y="68"/>
                    </a:lnTo>
                    <a:lnTo>
                      <a:pt x="52" y="68"/>
                    </a:lnTo>
                    <a:lnTo>
                      <a:pt x="54" y="67"/>
                    </a:lnTo>
                    <a:lnTo>
                      <a:pt x="57" y="67"/>
                    </a:lnTo>
                    <a:lnTo>
                      <a:pt x="58" y="67"/>
                    </a:lnTo>
                    <a:lnTo>
                      <a:pt x="61" y="67"/>
                    </a:lnTo>
                    <a:lnTo>
                      <a:pt x="63" y="67"/>
                    </a:lnTo>
                    <a:lnTo>
                      <a:pt x="65" y="67"/>
                    </a:lnTo>
                    <a:lnTo>
                      <a:pt x="67" y="67"/>
                    </a:lnTo>
                    <a:lnTo>
                      <a:pt x="70" y="67"/>
                    </a:lnTo>
                    <a:lnTo>
                      <a:pt x="70" y="64"/>
                    </a:lnTo>
                    <a:lnTo>
                      <a:pt x="70" y="63"/>
                    </a:lnTo>
                    <a:lnTo>
                      <a:pt x="70" y="60"/>
                    </a:lnTo>
                    <a:lnTo>
                      <a:pt x="70" y="59"/>
                    </a:lnTo>
                    <a:lnTo>
                      <a:pt x="70" y="56"/>
                    </a:lnTo>
                    <a:lnTo>
                      <a:pt x="70" y="54"/>
                    </a:lnTo>
                    <a:lnTo>
                      <a:pt x="70" y="52"/>
                    </a:lnTo>
                    <a:lnTo>
                      <a:pt x="70" y="50"/>
                    </a:lnTo>
                    <a:lnTo>
                      <a:pt x="70" y="47"/>
                    </a:lnTo>
                    <a:lnTo>
                      <a:pt x="70" y="46"/>
                    </a:lnTo>
                    <a:lnTo>
                      <a:pt x="70" y="43"/>
                    </a:lnTo>
                    <a:lnTo>
                      <a:pt x="70" y="41"/>
                    </a:lnTo>
                    <a:lnTo>
                      <a:pt x="70" y="39"/>
                    </a:lnTo>
                    <a:lnTo>
                      <a:pt x="71" y="37"/>
                    </a:lnTo>
                    <a:lnTo>
                      <a:pt x="71" y="34"/>
                    </a:lnTo>
                    <a:lnTo>
                      <a:pt x="71" y="33"/>
                    </a:lnTo>
                    <a:lnTo>
                      <a:pt x="71" y="30"/>
                    </a:lnTo>
                    <a:lnTo>
                      <a:pt x="70" y="28"/>
                    </a:lnTo>
                    <a:lnTo>
                      <a:pt x="70" y="26"/>
                    </a:lnTo>
                    <a:lnTo>
                      <a:pt x="70" y="24"/>
                    </a:lnTo>
                    <a:lnTo>
                      <a:pt x="70" y="21"/>
                    </a:lnTo>
                    <a:lnTo>
                      <a:pt x="70" y="20"/>
                    </a:lnTo>
                    <a:lnTo>
                      <a:pt x="70" y="17"/>
                    </a:lnTo>
                    <a:lnTo>
                      <a:pt x="70" y="16"/>
                    </a:lnTo>
                    <a:lnTo>
                      <a:pt x="70" y="13"/>
                    </a:lnTo>
                    <a:lnTo>
                      <a:pt x="69" y="12"/>
                    </a:lnTo>
                    <a:lnTo>
                      <a:pt x="69" y="9"/>
                    </a:lnTo>
                    <a:lnTo>
                      <a:pt x="69" y="8"/>
                    </a:lnTo>
                    <a:lnTo>
                      <a:pt x="67" y="6"/>
                    </a:lnTo>
                    <a:lnTo>
                      <a:pt x="67" y="4"/>
                    </a:lnTo>
                    <a:lnTo>
                      <a:pt x="67" y="2"/>
                    </a:lnTo>
                    <a:lnTo>
                      <a:pt x="66" y="0"/>
                    </a:lnTo>
                    <a:lnTo>
                      <a:pt x="2" y="4"/>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12" name="Freeform 63"/>
              <p:cNvSpPr>
                <a:spLocks/>
              </p:cNvSpPr>
              <p:nvPr/>
            </p:nvSpPr>
            <p:spPr bwMode="auto">
              <a:xfrm>
                <a:off x="1571" y="1759"/>
                <a:ext cx="71" cy="69"/>
              </a:xfrm>
              <a:custGeom>
                <a:avLst/>
                <a:gdLst>
                  <a:gd name="T0" fmla="*/ 2 w 71"/>
                  <a:gd name="T1" fmla="*/ 7 h 69"/>
                  <a:gd name="T2" fmla="*/ 1 w 71"/>
                  <a:gd name="T3" fmla="*/ 11 h 69"/>
                  <a:gd name="T4" fmla="*/ 1 w 71"/>
                  <a:gd name="T5" fmla="*/ 15 h 69"/>
                  <a:gd name="T6" fmla="*/ 1 w 71"/>
                  <a:gd name="T7" fmla="*/ 20 h 69"/>
                  <a:gd name="T8" fmla="*/ 1 w 71"/>
                  <a:gd name="T9" fmla="*/ 24 h 69"/>
                  <a:gd name="T10" fmla="*/ 0 w 71"/>
                  <a:gd name="T11" fmla="*/ 28 h 69"/>
                  <a:gd name="T12" fmla="*/ 0 w 71"/>
                  <a:gd name="T13" fmla="*/ 30 h 69"/>
                  <a:gd name="T14" fmla="*/ 0 w 71"/>
                  <a:gd name="T15" fmla="*/ 34 h 69"/>
                  <a:gd name="T16" fmla="*/ 0 w 71"/>
                  <a:gd name="T17" fmla="*/ 38 h 69"/>
                  <a:gd name="T18" fmla="*/ 0 w 71"/>
                  <a:gd name="T19" fmla="*/ 42 h 69"/>
                  <a:gd name="T20" fmla="*/ 0 w 71"/>
                  <a:gd name="T21" fmla="*/ 46 h 69"/>
                  <a:gd name="T22" fmla="*/ 0 w 71"/>
                  <a:gd name="T23" fmla="*/ 50 h 69"/>
                  <a:gd name="T24" fmla="*/ 0 w 71"/>
                  <a:gd name="T25" fmla="*/ 54 h 69"/>
                  <a:gd name="T26" fmla="*/ 1 w 71"/>
                  <a:gd name="T27" fmla="*/ 58 h 69"/>
                  <a:gd name="T28" fmla="*/ 1 w 71"/>
                  <a:gd name="T29" fmla="*/ 63 h 69"/>
                  <a:gd name="T30" fmla="*/ 1 w 71"/>
                  <a:gd name="T31" fmla="*/ 67 h 69"/>
                  <a:gd name="T32" fmla="*/ 2 w 71"/>
                  <a:gd name="T33" fmla="*/ 69 h 69"/>
                  <a:gd name="T34" fmla="*/ 7 w 71"/>
                  <a:gd name="T35" fmla="*/ 69 h 69"/>
                  <a:gd name="T36" fmla="*/ 11 w 71"/>
                  <a:gd name="T37" fmla="*/ 69 h 69"/>
                  <a:gd name="T38" fmla="*/ 15 w 71"/>
                  <a:gd name="T39" fmla="*/ 69 h 69"/>
                  <a:gd name="T40" fmla="*/ 19 w 71"/>
                  <a:gd name="T41" fmla="*/ 69 h 69"/>
                  <a:gd name="T42" fmla="*/ 24 w 71"/>
                  <a:gd name="T43" fmla="*/ 69 h 69"/>
                  <a:gd name="T44" fmla="*/ 28 w 71"/>
                  <a:gd name="T45" fmla="*/ 69 h 69"/>
                  <a:gd name="T46" fmla="*/ 32 w 71"/>
                  <a:gd name="T47" fmla="*/ 69 h 69"/>
                  <a:gd name="T48" fmla="*/ 37 w 71"/>
                  <a:gd name="T49" fmla="*/ 68 h 69"/>
                  <a:gd name="T50" fmla="*/ 41 w 71"/>
                  <a:gd name="T51" fmla="*/ 68 h 69"/>
                  <a:gd name="T52" fmla="*/ 45 w 71"/>
                  <a:gd name="T53" fmla="*/ 68 h 69"/>
                  <a:gd name="T54" fmla="*/ 50 w 71"/>
                  <a:gd name="T55" fmla="*/ 68 h 69"/>
                  <a:gd name="T56" fmla="*/ 54 w 71"/>
                  <a:gd name="T57" fmla="*/ 67 h 69"/>
                  <a:gd name="T58" fmla="*/ 58 w 71"/>
                  <a:gd name="T59" fmla="*/ 67 h 69"/>
                  <a:gd name="T60" fmla="*/ 63 w 71"/>
                  <a:gd name="T61" fmla="*/ 67 h 69"/>
                  <a:gd name="T62" fmla="*/ 67 w 71"/>
                  <a:gd name="T63" fmla="*/ 67 h 69"/>
                  <a:gd name="T64" fmla="*/ 70 w 71"/>
                  <a:gd name="T65" fmla="*/ 64 h 69"/>
                  <a:gd name="T66" fmla="*/ 70 w 71"/>
                  <a:gd name="T67" fmla="*/ 60 h 69"/>
                  <a:gd name="T68" fmla="*/ 70 w 71"/>
                  <a:gd name="T69" fmla="*/ 56 h 69"/>
                  <a:gd name="T70" fmla="*/ 70 w 71"/>
                  <a:gd name="T71" fmla="*/ 52 h 69"/>
                  <a:gd name="T72" fmla="*/ 70 w 71"/>
                  <a:gd name="T73" fmla="*/ 47 h 69"/>
                  <a:gd name="T74" fmla="*/ 70 w 71"/>
                  <a:gd name="T75" fmla="*/ 43 h 69"/>
                  <a:gd name="T76" fmla="*/ 70 w 71"/>
                  <a:gd name="T77" fmla="*/ 39 h 69"/>
                  <a:gd name="T78" fmla="*/ 71 w 71"/>
                  <a:gd name="T79" fmla="*/ 34 h 69"/>
                  <a:gd name="T80" fmla="*/ 71 w 71"/>
                  <a:gd name="T81" fmla="*/ 30 h 69"/>
                  <a:gd name="T82" fmla="*/ 70 w 71"/>
                  <a:gd name="T83" fmla="*/ 26 h 69"/>
                  <a:gd name="T84" fmla="*/ 70 w 71"/>
                  <a:gd name="T85" fmla="*/ 21 h 69"/>
                  <a:gd name="T86" fmla="*/ 70 w 71"/>
                  <a:gd name="T87" fmla="*/ 17 h 69"/>
                  <a:gd name="T88" fmla="*/ 70 w 71"/>
                  <a:gd name="T89" fmla="*/ 13 h 69"/>
                  <a:gd name="T90" fmla="*/ 69 w 71"/>
                  <a:gd name="T91" fmla="*/ 9 h 69"/>
                  <a:gd name="T92" fmla="*/ 67 w 71"/>
                  <a:gd name="T93" fmla="*/ 6 h 69"/>
                  <a:gd name="T94" fmla="*/ 67 w 71"/>
                  <a:gd name="T95" fmla="*/ 2 h 69"/>
                  <a:gd name="T96" fmla="*/ 2 w 71"/>
                  <a:gd name="T97" fmla="*/ 4 h 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 h="69">
                    <a:moveTo>
                      <a:pt x="2" y="4"/>
                    </a:moveTo>
                    <a:lnTo>
                      <a:pt x="2" y="7"/>
                    </a:lnTo>
                    <a:lnTo>
                      <a:pt x="1" y="9"/>
                    </a:lnTo>
                    <a:lnTo>
                      <a:pt x="1" y="11"/>
                    </a:lnTo>
                    <a:lnTo>
                      <a:pt x="1" y="13"/>
                    </a:lnTo>
                    <a:lnTo>
                      <a:pt x="1" y="15"/>
                    </a:lnTo>
                    <a:lnTo>
                      <a:pt x="1" y="17"/>
                    </a:lnTo>
                    <a:lnTo>
                      <a:pt x="1" y="20"/>
                    </a:lnTo>
                    <a:lnTo>
                      <a:pt x="1" y="21"/>
                    </a:lnTo>
                    <a:lnTo>
                      <a:pt x="1" y="24"/>
                    </a:lnTo>
                    <a:lnTo>
                      <a:pt x="0" y="25"/>
                    </a:lnTo>
                    <a:lnTo>
                      <a:pt x="0" y="28"/>
                    </a:lnTo>
                    <a:lnTo>
                      <a:pt x="0" y="29"/>
                    </a:lnTo>
                    <a:lnTo>
                      <a:pt x="0" y="30"/>
                    </a:lnTo>
                    <a:lnTo>
                      <a:pt x="0" y="33"/>
                    </a:lnTo>
                    <a:lnTo>
                      <a:pt x="0" y="34"/>
                    </a:lnTo>
                    <a:lnTo>
                      <a:pt x="0" y="37"/>
                    </a:lnTo>
                    <a:lnTo>
                      <a:pt x="0" y="38"/>
                    </a:lnTo>
                    <a:lnTo>
                      <a:pt x="0" y="41"/>
                    </a:lnTo>
                    <a:lnTo>
                      <a:pt x="0" y="42"/>
                    </a:lnTo>
                    <a:lnTo>
                      <a:pt x="0" y="45"/>
                    </a:lnTo>
                    <a:lnTo>
                      <a:pt x="0" y="46"/>
                    </a:lnTo>
                    <a:lnTo>
                      <a:pt x="0" y="48"/>
                    </a:lnTo>
                    <a:lnTo>
                      <a:pt x="0" y="50"/>
                    </a:lnTo>
                    <a:lnTo>
                      <a:pt x="0" y="52"/>
                    </a:lnTo>
                    <a:lnTo>
                      <a:pt x="0" y="54"/>
                    </a:lnTo>
                    <a:lnTo>
                      <a:pt x="1" y="56"/>
                    </a:lnTo>
                    <a:lnTo>
                      <a:pt x="1" y="58"/>
                    </a:lnTo>
                    <a:lnTo>
                      <a:pt x="1" y="60"/>
                    </a:lnTo>
                    <a:lnTo>
                      <a:pt x="1" y="63"/>
                    </a:lnTo>
                    <a:lnTo>
                      <a:pt x="1" y="64"/>
                    </a:lnTo>
                    <a:lnTo>
                      <a:pt x="1" y="67"/>
                    </a:lnTo>
                    <a:lnTo>
                      <a:pt x="1" y="69"/>
                    </a:lnTo>
                    <a:lnTo>
                      <a:pt x="2" y="69"/>
                    </a:lnTo>
                    <a:lnTo>
                      <a:pt x="5" y="69"/>
                    </a:lnTo>
                    <a:lnTo>
                      <a:pt x="7" y="69"/>
                    </a:lnTo>
                    <a:lnTo>
                      <a:pt x="9" y="69"/>
                    </a:lnTo>
                    <a:lnTo>
                      <a:pt x="11" y="69"/>
                    </a:lnTo>
                    <a:lnTo>
                      <a:pt x="14" y="69"/>
                    </a:lnTo>
                    <a:lnTo>
                      <a:pt x="15" y="69"/>
                    </a:lnTo>
                    <a:lnTo>
                      <a:pt x="18" y="69"/>
                    </a:lnTo>
                    <a:lnTo>
                      <a:pt x="19" y="69"/>
                    </a:lnTo>
                    <a:lnTo>
                      <a:pt x="22" y="69"/>
                    </a:lnTo>
                    <a:lnTo>
                      <a:pt x="24" y="69"/>
                    </a:lnTo>
                    <a:lnTo>
                      <a:pt x="26" y="69"/>
                    </a:lnTo>
                    <a:lnTo>
                      <a:pt x="28" y="69"/>
                    </a:lnTo>
                    <a:lnTo>
                      <a:pt x="31" y="69"/>
                    </a:lnTo>
                    <a:lnTo>
                      <a:pt x="32" y="69"/>
                    </a:lnTo>
                    <a:lnTo>
                      <a:pt x="35" y="68"/>
                    </a:lnTo>
                    <a:lnTo>
                      <a:pt x="37" y="68"/>
                    </a:lnTo>
                    <a:lnTo>
                      <a:pt x="39" y="68"/>
                    </a:lnTo>
                    <a:lnTo>
                      <a:pt x="41" y="68"/>
                    </a:lnTo>
                    <a:lnTo>
                      <a:pt x="44" y="68"/>
                    </a:lnTo>
                    <a:lnTo>
                      <a:pt x="45" y="68"/>
                    </a:lnTo>
                    <a:lnTo>
                      <a:pt x="48" y="68"/>
                    </a:lnTo>
                    <a:lnTo>
                      <a:pt x="50" y="68"/>
                    </a:lnTo>
                    <a:lnTo>
                      <a:pt x="52" y="68"/>
                    </a:lnTo>
                    <a:lnTo>
                      <a:pt x="54" y="67"/>
                    </a:lnTo>
                    <a:lnTo>
                      <a:pt x="57" y="67"/>
                    </a:lnTo>
                    <a:lnTo>
                      <a:pt x="58" y="67"/>
                    </a:lnTo>
                    <a:lnTo>
                      <a:pt x="61" y="67"/>
                    </a:lnTo>
                    <a:lnTo>
                      <a:pt x="63" y="67"/>
                    </a:lnTo>
                    <a:lnTo>
                      <a:pt x="65" y="67"/>
                    </a:lnTo>
                    <a:lnTo>
                      <a:pt x="67" y="67"/>
                    </a:lnTo>
                    <a:lnTo>
                      <a:pt x="70" y="67"/>
                    </a:lnTo>
                    <a:lnTo>
                      <a:pt x="70" y="64"/>
                    </a:lnTo>
                    <a:lnTo>
                      <a:pt x="70" y="63"/>
                    </a:lnTo>
                    <a:lnTo>
                      <a:pt x="70" y="60"/>
                    </a:lnTo>
                    <a:lnTo>
                      <a:pt x="70" y="59"/>
                    </a:lnTo>
                    <a:lnTo>
                      <a:pt x="70" y="56"/>
                    </a:lnTo>
                    <a:lnTo>
                      <a:pt x="70" y="54"/>
                    </a:lnTo>
                    <a:lnTo>
                      <a:pt x="70" y="52"/>
                    </a:lnTo>
                    <a:lnTo>
                      <a:pt x="70" y="50"/>
                    </a:lnTo>
                    <a:lnTo>
                      <a:pt x="70" y="47"/>
                    </a:lnTo>
                    <a:lnTo>
                      <a:pt x="70" y="46"/>
                    </a:lnTo>
                    <a:lnTo>
                      <a:pt x="70" y="43"/>
                    </a:lnTo>
                    <a:lnTo>
                      <a:pt x="70" y="41"/>
                    </a:lnTo>
                    <a:lnTo>
                      <a:pt x="70" y="39"/>
                    </a:lnTo>
                    <a:lnTo>
                      <a:pt x="71" y="37"/>
                    </a:lnTo>
                    <a:lnTo>
                      <a:pt x="71" y="34"/>
                    </a:lnTo>
                    <a:lnTo>
                      <a:pt x="71" y="33"/>
                    </a:lnTo>
                    <a:lnTo>
                      <a:pt x="71" y="30"/>
                    </a:lnTo>
                    <a:lnTo>
                      <a:pt x="70" y="28"/>
                    </a:lnTo>
                    <a:lnTo>
                      <a:pt x="70" y="26"/>
                    </a:lnTo>
                    <a:lnTo>
                      <a:pt x="70" y="24"/>
                    </a:lnTo>
                    <a:lnTo>
                      <a:pt x="70" y="21"/>
                    </a:lnTo>
                    <a:lnTo>
                      <a:pt x="70" y="20"/>
                    </a:lnTo>
                    <a:lnTo>
                      <a:pt x="70" y="17"/>
                    </a:lnTo>
                    <a:lnTo>
                      <a:pt x="70" y="16"/>
                    </a:lnTo>
                    <a:lnTo>
                      <a:pt x="70" y="13"/>
                    </a:lnTo>
                    <a:lnTo>
                      <a:pt x="69" y="12"/>
                    </a:lnTo>
                    <a:lnTo>
                      <a:pt x="69" y="9"/>
                    </a:lnTo>
                    <a:lnTo>
                      <a:pt x="69" y="8"/>
                    </a:lnTo>
                    <a:lnTo>
                      <a:pt x="67" y="6"/>
                    </a:lnTo>
                    <a:lnTo>
                      <a:pt x="67" y="4"/>
                    </a:lnTo>
                    <a:lnTo>
                      <a:pt x="67" y="2"/>
                    </a:lnTo>
                    <a:lnTo>
                      <a:pt x="66" y="0"/>
                    </a:lnTo>
                    <a:lnTo>
                      <a:pt x="2"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13" name="Freeform 64"/>
              <p:cNvSpPr>
                <a:spLocks/>
              </p:cNvSpPr>
              <p:nvPr/>
            </p:nvSpPr>
            <p:spPr bwMode="auto">
              <a:xfrm>
                <a:off x="1845" y="1746"/>
                <a:ext cx="69" cy="68"/>
              </a:xfrm>
              <a:custGeom>
                <a:avLst/>
                <a:gdLst>
                  <a:gd name="T0" fmla="*/ 1 w 69"/>
                  <a:gd name="T1" fmla="*/ 6 h 68"/>
                  <a:gd name="T2" fmla="*/ 1 w 69"/>
                  <a:gd name="T3" fmla="*/ 9 h 68"/>
                  <a:gd name="T4" fmla="*/ 0 w 69"/>
                  <a:gd name="T5" fmla="*/ 13 h 68"/>
                  <a:gd name="T6" fmla="*/ 0 w 69"/>
                  <a:gd name="T7" fmla="*/ 17 h 68"/>
                  <a:gd name="T8" fmla="*/ 0 w 69"/>
                  <a:gd name="T9" fmla="*/ 21 h 68"/>
                  <a:gd name="T10" fmla="*/ 0 w 69"/>
                  <a:gd name="T11" fmla="*/ 25 h 68"/>
                  <a:gd name="T12" fmla="*/ 0 w 69"/>
                  <a:gd name="T13" fmla="*/ 29 h 68"/>
                  <a:gd name="T14" fmla="*/ 0 w 69"/>
                  <a:gd name="T15" fmla="*/ 33 h 68"/>
                  <a:gd name="T16" fmla="*/ 0 w 69"/>
                  <a:gd name="T17" fmla="*/ 37 h 68"/>
                  <a:gd name="T18" fmla="*/ 0 w 69"/>
                  <a:gd name="T19" fmla="*/ 41 h 68"/>
                  <a:gd name="T20" fmla="*/ 0 w 69"/>
                  <a:gd name="T21" fmla="*/ 45 h 68"/>
                  <a:gd name="T22" fmla="*/ 0 w 69"/>
                  <a:gd name="T23" fmla="*/ 48 h 68"/>
                  <a:gd name="T24" fmla="*/ 0 w 69"/>
                  <a:gd name="T25" fmla="*/ 52 h 68"/>
                  <a:gd name="T26" fmla="*/ 0 w 69"/>
                  <a:gd name="T27" fmla="*/ 56 h 68"/>
                  <a:gd name="T28" fmla="*/ 0 w 69"/>
                  <a:gd name="T29" fmla="*/ 60 h 68"/>
                  <a:gd name="T30" fmla="*/ 0 w 69"/>
                  <a:gd name="T31" fmla="*/ 64 h 68"/>
                  <a:gd name="T32" fmla="*/ 5 w 69"/>
                  <a:gd name="T33" fmla="*/ 68 h 68"/>
                  <a:gd name="T34" fmla="*/ 69 w 69"/>
                  <a:gd name="T35" fmla="*/ 0 h 68"/>
                  <a:gd name="T36" fmla="*/ 65 w 69"/>
                  <a:gd name="T37" fmla="*/ 0 h 68"/>
                  <a:gd name="T38" fmla="*/ 60 w 69"/>
                  <a:gd name="T39" fmla="*/ 0 h 68"/>
                  <a:gd name="T40" fmla="*/ 56 w 69"/>
                  <a:gd name="T41" fmla="*/ 0 h 68"/>
                  <a:gd name="T42" fmla="*/ 52 w 69"/>
                  <a:gd name="T43" fmla="*/ 0 h 68"/>
                  <a:gd name="T44" fmla="*/ 47 w 69"/>
                  <a:gd name="T45" fmla="*/ 0 h 68"/>
                  <a:gd name="T46" fmla="*/ 43 w 69"/>
                  <a:gd name="T47" fmla="*/ 0 h 68"/>
                  <a:gd name="T48" fmla="*/ 39 w 69"/>
                  <a:gd name="T49" fmla="*/ 0 h 68"/>
                  <a:gd name="T50" fmla="*/ 35 w 69"/>
                  <a:gd name="T51" fmla="*/ 0 h 68"/>
                  <a:gd name="T52" fmla="*/ 30 w 69"/>
                  <a:gd name="T53" fmla="*/ 0 h 68"/>
                  <a:gd name="T54" fmla="*/ 26 w 69"/>
                  <a:gd name="T55" fmla="*/ 2 h 68"/>
                  <a:gd name="T56" fmla="*/ 22 w 69"/>
                  <a:gd name="T57" fmla="*/ 2 h 68"/>
                  <a:gd name="T58" fmla="*/ 18 w 69"/>
                  <a:gd name="T59" fmla="*/ 2 h 68"/>
                  <a:gd name="T60" fmla="*/ 14 w 69"/>
                  <a:gd name="T61" fmla="*/ 2 h 68"/>
                  <a:gd name="T62" fmla="*/ 10 w 69"/>
                  <a:gd name="T63" fmla="*/ 3 h 68"/>
                  <a:gd name="T64" fmla="*/ 6 w 69"/>
                  <a:gd name="T65" fmla="*/ 3 h 68"/>
                  <a:gd name="T66" fmla="*/ 2 w 69"/>
                  <a:gd name="T67" fmla="*/ 4 h 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9" h="68">
                    <a:moveTo>
                      <a:pt x="2" y="4"/>
                    </a:moveTo>
                    <a:lnTo>
                      <a:pt x="1" y="6"/>
                    </a:lnTo>
                    <a:lnTo>
                      <a:pt x="1" y="7"/>
                    </a:lnTo>
                    <a:lnTo>
                      <a:pt x="1" y="9"/>
                    </a:lnTo>
                    <a:lnTo>
                      <a:pt x="0" y="11"/>
                    </a:lnTo>
                    <a:lnTo>
                      <a:pt x="0" y="13"/>
                    </a:lnTo>
                    <a:lnTo>
                      <a:pt x="0" y="15"/>
                    </a:lnTo>
                    <a:lnTo>
                      <a:pt x="0" y="17"/>
                    </a:lnTo>
                    <a:lnTo>
                      <a:pt x="0" y="19"/>
                    </a:lnTo>
                    <a:lnTo>
                      <a:pt x="0" y="21"/>
                    </a:lnTo>
                    <a:lnTo>
                      <a:pt x="0" y="22"/>
                    </a:lnTo>
                    <a:lnTo>
                      <a:pt x="0" y="25"/>
                    </a:lnTo>
                    <a:lnTo>
                      <a:pt x="0" y="26"/>
                    </a:lnTo>
                    <a:lnTo>
                      <a:pt x="0" y="29"/>
                    </a:lnTo>
                    <a:lnTo>
                      <a:pt x="0" y="30"/>
                    </a:lnTo>
                    <a:lnTo>
                      <a:pt x="0" y="33"/>
                    </a:lnTo>
                    <a:lnTo>
                      <a:pt x="0" y="34"/>
                    </a:lnTo>
                    <a:lnTo>
                      <a:pt x="0" y="37"/>
                    </a:lnTo>
                    <a:lnTo>
                      <a:pt x="0" y="38"/>
                    </a:lnTo>
                    <a:lnTo>
                      <a:pt x="0" y="41"/>
                    </a:lnTo>
                    <a:lnTo>
                      <a:pt x="0" y="42"/>
                    </a:lnTo>
                    <a:lnTo>
                      <a:pt x="0" y="45"/>
                    </a:lnTo>
                    <a:lnTo>
                      <a:pt x="0" y="46"/>
                    </a:lnTo>
                    <a:lnTo>
                      <a:pt x="0" y="48"/>
                    </a:lnTo>
                    <a:lnTo>
                      <a:pt x="0" y="50"/>
                    </a:lnTo>
                    <a:lnTo>
                      <a:pt x="0" y="52"/>
                    </a:lnTo>
                    <a:lnTo>
                      <a:pt x="0" y="54"/>
                    </a:lnTo>
                    <a:lnTo>
                      <a:pt x="0" y="56"/>
                    </a:lnTo>
                    <a:lnTo>
                      <a:pt x="0" y="58"/>
                    </a:lnTo>
                    <a:lnTo>
                      <a:pt x="0" y="60"/>
                    </a:lnTo>
                    <a:lnTo>
                      <a:pt x="0" y="61"/>
                    </a:lnTo>
                    <a:lnTo>
                      <a:pt x="0" y="64"/>
                    </a:lnTo>
                    <a:lnTo>
                      <a:pt x="0" y="65"/>
                    </a:lnTo>
                    <a:lnTo>
                      <a:pt x="5" y="68"/>
                    </a:lnTo>
                    <a:lnTo>
                      <a:pt x="69" y="64"/>
                    </a:lnTo>
                    <a:lnTo>
                      <a:pt x="69" y="0"/>
                    </a:lnTo>
                    <a:lnTo>
                      <a:pt x="66" y="0"/>
                    </a:lnTo>
                    <a:lnTo>
                      <a:pt x="65" y="0"/>
                    </a:lnTo>
                    <a:lnTo>
                      <a:pt x="62" y="0"/>
                    </a:lnTo>
                    <a:lnTo>
                      <a:pt x="60" y="0"/>
                    </a:lnTo>
                    <a:lnTo>
                      <a:pt x="58" y="0"/>
                    </a:lnTo>
                    <a:lnTo>
                      <a:pt x="56" y="0"/>
                    </a:lnTo>
                    <a:lnTo>
                      <a:pt x="53" y="0"/>
                    </a:lnTo>
                    <a:lnTo>
                      <a:pt x="52" y="0"/>
                    </a:lnTo>
                    <a:lnTo>
                      <a:pt x="49" y="0"/>
                    </a:lnTo>
                    <a:lnTo>
                      <a:pt x="47" y="0"/>
                    </a:lnTo>
                    <a:lnTo>
                      <a:pt x="45" y="0"/>
                    </a:lnTo>
                    <a:lnTo>
                      <a:pt x="43" y="0"/>
                    </a:lnTo>
                    <a:lnTo>
                      <a:pt x="40" y="0"/>
                    </a:lnTo>
                    <a:lnTo>
                      <a:pt x="39" y="0"/>
                    </a:lnTo>
                    <a:lnTo>
                      <a:pt x="36" y="0"/>
                    </a:lnTo>
                    <a:lnTo>
                      <a:pt x="35" y="0"/>
                    </a:lnTo>
                    <a:lnTo>
                      <a:pt x="32" y="0"/>
                    </a:lnTo>
                    <a:lnTo>
                      <a:pt x="30" y="0"/>
                    </a:lnTo>
                    <a:lnTo>
                      <a:pt x="28" y="0"/>
                    </a:lnTo>
                    <a:lnTo>
                      <a:pt x="26" y="2"/>
                    </a:lnTo>
                    <a:lnTo>
                      <a:pt x="25" y="2"/>
                    </a:lnTo>
                    <a:lnTo>
                      <a:pt x="22" y="2"/>
                    </a:lnTo>
                    <a:lnTo>
                      <a:pt x="19" y="2"/>
                    </a:lnTo>
                    <a:lnTo>
                      <a:pt x="18" y="2"/>
                    </a:lnTo>
                    <a:lnTo>
                      <a:pt x="15" y="2"/>
                    </a:lnTo>
                    <a:lnTo>
                      <a:pt x="14" y="2"/>
                    </a:lnTo>
                    <a:lnTo>
                      <a:pt x="12" y="3"/>
                    </a:lnTo>
                    <a:lnTo>
                      <a:pt x="10" y="3"/>
                    </a:lnTo>
                    <a:lnTo>
                      <a:pt x="8" y="3"/>
                    </a:lnTo>
                    <a:lnTo>
                      <a:pt x="6" y="3"/>
                    </a:lnTo>
                    <a:lnTo>
                      <a:pt x="4" y="3"/>
                    </a:lnTo>
                    <a:lnTo>
                      <a:pt x="2" y="4"/>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14" name="Freeform 65"/>
              <p:cNvSpPr>
                <a:spLocks/>
              </p:cNvSpPr>
              <p:nvPr/>
            </p:nvSpPr>
            <p:spPr bwMode="auto">
              <a:xfrm>
                <a:off x="1845" y="1746"/>
                <a:ext cx="69" cy="68"/>
              </a:xfrm>
              <a:custGeom>
                <a:avLst/>
                <a:gdLst>
                  <a:gd name="T0" fmla="*/ 1 w 69"/>
                  <a:gd name="T1" fmla="*/ 6 h 68"/>
                  <a:gd name="T2" fmla="*/ 1 w 69"/>
                  <a:gd name="T3" fmla="*/ 9 h 68"/>
                  <a:gd name="T4" fmla="*/ 0 w 69"/>
                  <a:gd name="T5" fmla="*/ 13 h 68"/>
                  <a:gd name="T6" fmla="*/ 0 w 69"/>
                  <a:gd name="T7" fmla="*/ 17 h 68"/>
                  <a:gd name="T8" fmla="*/ 0 w 69"/>
                  <a:gd name="T9" fmla="*/ 21 h 68"/>
                  <a:gd name="T10" fmla="*/ 0 w 69"/>
                  <a:gd name="T11" fmla="*/ 25 h 68"/>
                  <a:gd name="T12" fmla="*/ 0 w 69"/>
                  <a:gd name="T13" fmla="*/ 29 h 68"/>
                  <a:gd name="T14" fmla="*/ 0 w 69"/>
                  <a:gd name="T15" fmla="*/ 33 h 68"/>
                  <a:gd name="T16" fmla="*/ 0 w 69"/>
                  <a:gd name="T17" fmla="*/ 37 h 68"/>
                  <a:gd name="T18" fmla="*/ 0 w 69"/>
                  <a:gd name="T19" fmla="*/ 41 h 68"/>
                  <a:gd name="T20" fmla="*/ 0 w 69"/>
                  <a:gd name="T21" fmla="*/ 45 h 68"/>
                  <a:gd name="T22" fmla="*/ 0 w 69"/>
                  <a:gd name="T23" fmla="*/ 48 h 68"/>
                  <a:gd name="T24" fmla="*/ 0 w 69"/>
                  <a:gd name="T25" fmla="*/ 52 h 68"/>
                  <a:gd name="T26" fmla="*/ 0 w 69"/>
                  <a:gd name="T27" fmla="*/ 56 h 68"/>
                  <a:gd name="T28" fmla="*/ 0 w 69"/>
                  <a:gd name="T29" fmla="*/ 60 h 68"/>
                  <a:gd name="T30" fmla="*/ 0 w 69"/>
                  <a:gd name="T31" fmla="*/ 64 h 68"/>
                  <a:gd name="T32" fmla="*/ 5 w 69"/>
                  <a:gd name="T33" fmla="*/ 68 h 68"/>
                  <a:gd name="T34" fmla="*/ 69 w 69"/>
                  <a:gd name="T35" fmla="*/ 0 h 68"/>
                  <a:gd name="T36" fmla="*/ 65 w 69"/>
                  <a:gd name="T37" fmla="*/ 0 h 68"/>
                  <a:gd name="T38" fmla="*/ 60 w 69"/>
                  <a:gd name="T39" fmla="*/ 0 h 68"/>
                  <a:gd name="T40" fmla="*/ 56 w 69"/>
                  <a:gd name="T41" fmla="*/ 0 h 68"/>
                  <a:gd name="T42" fmla="*/ 52 w 69"/>
                  <a:gd name="T43" fmla="*/ 0 h 68"/>
                  <a:gd name="T44" fmla="*/ 47 w 69"/>
                  <a:gd name="T45" fmla="*/ 0 h 68"/>
                  <a:gd name="T46" fmla="*/ 43 w 69"/>
                  <a:gd name="T47" fmla="*/ 0 h 68"/>
                  <a:gd name="T48" fmla="*/ 39 w 69"/>
                  <a:gd name="T49" fmla="*/ 0 h 68"/>
                  <a:gd name="T50" fmla="*/ 35 w 69"/>
                  <a:gd name="T51" fmla="*/ 0 h 68"/>
                  <a:gd name="T52" fmla="*/ 30 w 69"/>
                  <a:gd name="T53" fmla="*/ 0 h 68"/>
                  <a:gd name="T54" fmla="*/ 26 w 69"/>
                  <a:gd name="T55" fmla="*/ 2 h 68"/>
                  <a:gd name="T56" fmla="*/ 22 w 69"/>
                  <a:gd name="T57" fmla="*/ 2 h 68"/>
                  <a:gd name="T58" fmla="*/ 18 w 69"/>
                  <a:gd name="T59" fmla="*/ 2 h 68"/>
                  <a:gd name="T60" fmla="*/ 14 w 69"/>
                  <a:gd name="T61" fmla="*/ 2 h 68"/>
                  <a:gd name="T62" fmla="*/ 10 w 69"/>
                  <a:gd name="T63" fmla="*/ 3 h 68"/>
                  <a:gd name="T64" fmla="*/ 6 w 69"/>
                  <a:gd name="T65" fmla="*/ 3 h 68"/>
                  <a:gd name="T66" fmla="*/ 2 w 69"/>
                  <a:gd name="T67" fmla="*/ 4 h 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9" h="68">
                    <a:moveTo>
                      <a:pt x="2" y="4"/>
                    </a:moveTo>
                    <a:lnTo>
                      <a:pt x="1" y="6"/>
                    </a:lnTo>
                    <a:lnTo>
                      <a:pt x="1" y="7"/>
                    </a:lnTo>
                    <a:lnTo>
                      <a:pt x="1" y="9"/>
                    </a:lnTo>
                    <a:lnTo>
                      <a:pt x="0" y="11"/>
                    </a:lnTo>
                    <a:lnTo>
                      <a:pt x="0" y="13"/>
                    </a:lnTo>
                    <a:lnTo>
                      <a:pt x="0" y="15"/>
                    </a:lnTo>
                    <a:lnTo>
                      <a:pt x="0" y="17"/>
                    </a:lnTo>
                    <a:lnTo>
                      <a:pt x="0" y="19"/>
                    </a:lnTo>
                    <a:lnTo>
                      <a:pt x="0" y="21"/>
                    </a:lnTo>
                    <a:lnTo>
                      <a:pt x="0" y="22"/>
                    </a:lnTo>
                    <a:lnTo>
                      <a:pt x="0" y="25"/>
                    </a:lnTo>
                    <a:lnTo>
                      <a:pt x="0" y="26"/>
                    </a:lnTo>
                    <a:lnTo>
                      <a:pt x="0" y="29"/>
                    </a:lnTo>
                    <a:lnTo>
                      <a:pt x="0" y="30"/>
                    </a:lnTo>
                    <a:lnTo>
                      <a:pt x="0" y="33"/>
                    </a:lnTo>
                    <a:lnTo>
                      <a:pt x="0" y="34"/>
                    </a:lnTo>
                    <a:lnTo>
                      <a:pt x="0" y="37"/>
                    </a:lnTo>
                    <a:lnTo>
                      <a:pt x="0" y="38"/>
                    </a:lnTo>
                    <a:lnTo>
                      <a:pt x="0" y="41"/>
                    </a:lnTo>
                    <a:lnTo>
                      <a:pt x="0" y="42"/>
                    </a:lnTo>
                    <a:lnTo>
                      <a:pt x="0" y="45"/>
                    </a:lnTo>
                    <a:lnTo>
                      <a:pt x="0" y="46"/>
                    </a:lnTo>
                    <a:lnTo>
                      <a:pt x="0" y="48"/>
                    </a:lnTo>
                    <a:lnTo>
                      <a:pt x="0" y="50"/>
                    </a:lnTo>
                    <a:lnTo>
                      <a:pt x="0" y="52"/>
                    </a:lnTo>
                    <a:lnTo>
                      <a:pt x="0" y="54"/>
                    </a:lnTo>
                    <a:lnTo>
                      <a:pt x="0" y="56"/>
                    </a:lnTo>
                    <a:lnTo>
                      <a:pt x="0" y="58"/>
                    </a:lnTo>
                    <a:lnTo>
                      <a:pt x="0" y="60"/>
                    </a:lnTo>
                    <a:lnTo>
                      <a:pt x="0" y="61"/>
                    </a:lnTo>
                    <a:lnTo>
                      <a:pt x="0" y="64"/>
                    </a:lnTo>
                    <a:lnTo>
                      <a:pt x="0" y="65"/>
                    </a:lnTo>
                    <a:lnTo>
                      <a:pt x="5" y="68"/>
                    </a:lnTo>
                    <a:lnTo>
                      <a:pt x="69" y="64"/>
                    </a:lnTo>
                    <a:lnTo>
                      <a:pt x="69" y="0"/>
                    </a:lnTo>
                    <a:lnTo>
                      <a:pt x="66" y="0"/>
                    </a:lnTo>
                    <a:lnTo>
                      <a:pt x="65" y="0"/>
                    </a:lnTo>
                    <a:lnTo>
                      <a:pt x="62" y="0"/>
                    </a:lnTo>
                    <a:lnTo>
                      <a:pt x="60" y="0"/>
                    </a:lnTo>
                    <a:lnTo>
                      <a:pt x="58" y="0"/>
                    </a:lnTo>
                    <a:lnTo>
                      <a:pt x="56" y="0"/>
                    </a:lnTo>
                    <a:lnTo>
                      <a:pt x="53" y="0"/>
                    </a:lnTo>
                    <a:lnTo>
                      <a:pt x="52" y="0"/>
                    </a:lnTo>
                    <a:lnTo>
                      <a:pt x="49" y="0"/>
                    </a:lnTo>
                    <a:lnTo>
                      <a:pt x="47" y="0"/>
                    </a:lnTo>
                    <a:lnTo>
                      <a:pt x="45" y="0"/>
                    </a:lnTo>
                    <a:lnTo>
                      <a:pt x="43" y="0"/>
                    </a:lnTo>
                    <a:lnTo>
                      <a:pt x="40" y="0"/>
                    </a:lnTo>
                    <a:lnTo>
                      <a:pt x="39" y="0"/>
                    </a:lnTo>
                    <a:lnTo>
                      <a:pt x="36" y="0"/>
                    </a:lnTo>
                    <a:lnTo>
                      <a:pt x="35" y="0"/>
                    </a:lnTo>
                    <a:lnTo>
                      <a:pt x="32" y="0"/>
                    </a:lnTo>
                    <a:lnTo>
                      <a:pt x="30" y="0"/>
                    </a:lnTo>
                    <a:lnTo>
                      <a:pt x="28" y="0"/>
                    </a:lnTo>
                    <a:lnTo>
                      <a:pt x="26" y="2"/>
                    </a:lnTo>
                    <a:lnTo>
                      <a:pt x="25" y="2"/>
                    </a:lnTo>
                    <a:lnTo>
                      <a:pt x="22" y="2"/>
                    </a:lnTo>
                    <a:lnTo>
                      <a:pt x="19" y="2"/>
                    </a:lnTo>
                    <a:lnTo>
                      <a:pt x="18" y="2"/>
                    </a:lnTo>
                    <a:lnTo>
                      <a:pt x="15" y="2"/>
                    </a:lnTo>
                    <a:lnTo>
                      <a:pt x="14" y="2"/>
                    </a:lnTo>
                    <a:lnTo>
                      <a:pt x="12" y="3"/>
                    </a:lnTo>
                    <a:lnTo>
                      <a:pt x="10" y="3"/>
                    </a:lnTo>
                    <a:lnTo>
                      <a:pt x="8" y="3"/>
                    </a:lnTo>
                    <a:lnTo>
                      <a:pt x="6" y="3"/>
                    </a:lnTo>
                    <a:lnTo>
                      <a:pt x="4" y="3"/>
                    </a:lnTo>
                    <a:lnTo>
                      <a:pt x="2"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15" name="Freeform 66"/>
              <p:cNvSpPr>
                <a:spLocks/>
              </p:cNvSpPr>
              <p:nvPr/>
            </p:nvSpPr>
            <p:spPr bwMode="auto">
              <a:xfrm>
                <a:off x="1750" y="1911"/>
                <a:ext cx="74" cy="12"/>
              </a:xfrm>
              <a:custGeom>
                <a:avLst/>
                <a:gdLst>
                  <a:gd name="T0" fmla="*/ 3 w 74"/>
                  <a:gd name="T1" fmla="*/ 12 h 12"/>
                  <a:gd name="T2" fmla="*/ 7 w 74"/>
                  <a:gd name="T3" fmla="*/ 11 h 12"/>
                  <a:gd name="T4" fmla="*/ 12 w 74"/>
                  <a:gd name="T5" fmla="*/ 11 h 12"/>
                  <a:gd name="T6" fmla="*/ 16 w 74"/>
                  <a:gd name="T7" fmla="*/ 11 h 12"/>
                  <a:gd name="T8" fmla="*/ 21 w 74"/>
                  <a:gd name="T9" fmla="*/ 11 h 12"/>
                  <a:gd name="T10" fmla="*/ 25 w 74"/>
                  <a:gd name="T11" fmla="*/ 11 h 12"/>
                  <a:gd name="T12" fmla="*/ 30 w 74"/>
                  <a:gd name="T13" fmla="*/ 11 h 12"/>
                  <a:gd name="T14" fmla="*/ 34 w 74"/>
                  <a:gd name="T15" fmla="*/ 9 h 12"/>
                  <a:gd name="T16" fmla="*/ 39 w 74"/>
                  <a:gd name="T17" fmla="*/ 9 h 12"/>
                  <a:gd name="T18" fmla="*/ 43 w 74"/>
                  <a:gd name="T19" fmla="*/ 9 h 12"/>
                  <a:gd name="T20" fmla="*/ 48 w 74"/>
                  <a:gd name="T21" fmla="*/ 9 h 12"/>
                  <a:gd name="T22" fmla="*/ 52 w 74"/>
                  <a:gd name="T23" fmla="*/ 9 h 12"/>
                  <a:gd name="T24" fmla="*/ 57 w 74"/>
                  <a:gd name="T25" fmla="*/ 9 h 12"/>
                  <a:gd name="T26" fmla="*/ 61 w 74"/>
                  <a:gd name="T27" fmla="*/ 9 h 12"/>
                  <a:gd name="T28" fmla="*/ 65 w 74"/>
                  <a:gd name="T29" fmla="*/ 9 h 12"/>
                  <a:gd name="T30" fmla="*/ 70 w 74"/>
                  <a:gd name="T31" fmla="*/ 9 h 12"/>
                  <a:gd name="T32" fmla="*/ 71 w 74"/>
                  <a:gd name="T33" fmla="*/ 8 h 12"/>
                  <a:gd name="T34" fmla="*/ 73 w 74"/>
                  <a:gd name="T35" fmla="*/ 7 h 12"/>
                  <a:gd name="T36" fmla="*/ 74 w 74"/>
                  <a:gd name="T37" fmla="*/ 5 h 12"/>
                  <a:gd name="T38" fmla="*/ 74 w 74"/>
                  <a:gd name="T39" fmla="*/ 3 h 12"/>
                  <a:gd name="T40" fmla="*/ 74 w 74"/>
                  <a:gd name="T41" fmla="*/ 0 h 12"/>
                  <a:gd name="T42" fmla="*/ 69 w 74"/>
                  <a:gd name="T43" fmla="*/ 0 h 12"/>
                  <a:gd name="T44" fmla="*/ 65 w 74"/>
                  <a:gd name="T45" fmla="*/ 0 h 12"/>
                  <a:gd name="T46" fmla="*/ 60 w 74"/>
                  <a:gd name="T47" fmla="*/ 2 h 12"/>
                  <a:gd name="T48" fmla="*/ 56 w 74"/>
                  <a:gd name="T49" fmla="*/ 2 h 12"/>
                  <a:gd name="T50" fmla="*/ 51 w 74"/>
                  <a:gd name="T51" fmla="*/ 2 h 12"/>
                  <a:gd name="T52" fmla="*/ 47 w 74"/>
                  <a:gd name="T53" fmla="*/ 2 h 12"/>
                  <a:gd name="T54" fmla="*/ 42 w 74"/>
                  <a:gd name="T55" fmla="*/ 2 h 12"/>
                  <a:gd name="T56" fmla="*/ 38 w 74"/>
                  <a:gd name="T57" fmla="*/ 2 h 12"/>
                  <a:gd name="T58" fmla="*/ 34 w 74"/>
                  <a:gd name="T59" fmla="*/ 2 h 12"/>
                  <a:gd name="T60" fmla="*/ 29 w 74"/>
                  <a:gd name="T61" fmla="*/ 2 h 12"/>
                  <a:gd name="T62" fmla="*/ 25 w 74"/>
                  <a:gd name="T63" fmla="*/ 2 h 12"/>
                  <a:gd name="T64" fmla="*/ 20 w 74"/>
                  <a:gd name="T65" fmla="*/ 2 h 12"/>
                  <a:gd name="T66" fmla="*/ 16 w 74"/>
                  <a:gd name="T67" fmla="*/ 2 h 12"/>
                  <a:gd name="T68" fmla="*/ 10 w 74"/>
                  <a:gd name="T69" fmla="*/ 2 h 12"/>
                  <a:gd name="T70" fmla="*/ 5 w 74"/>
                  <a:gd name="T71" fmla="*/ 3 h 12"/>
                  <a:gd name="T72" fmla="*/ 0 w 74"/>
                  <a:gd name="T73" fmla="*/ 3 h 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 h="12">
                    <a:moveTo>
                      <a:pt x="0" y="12"/>
                    </a:moveTo>
                    <a:lnTo>
                      <a:pt x="3" y="12"/>
                    </a:lnTo>
                    <a:lnTo>
                      <a:pt x="5" y="11"/>
                    </a:lnTo>
                    <a:lnTo>
                      <a:pt x="7" y="11"/>
                    </a:lnTo>
                    <a:lnTo>
                      <a:pt x="9" y="11"/>
                    </a:lnTo>
                    <a:lnTo>
                      <a:pt x="12" y="11"/>
                    </a:lnTo>
                    <a:lnTo>
                      <a:pt x="14" y="11"/>
                    </a:lnTo>
                    <a:lnTo>
                      <a:pt x="16" y="11"/>
                    </a:lnTo>
                    <a:lnTo>
                      <a:pt x="18" y="11"/>
                    </a:lnTo>
                    <a:lnTo>
                      <a:pt x="21" y="11"/>
                    </a:lnTo>
                    <a:lnTo>
                      <a:pt x="23" y="11"/>
                    </a:lnTo>
                    <a:lnTo>
                      <a:pt x="25" y="11"/>
                    </a:lnTo>
                    <a:lnTo>
                      <a:pt x="27" y="11"/>
                    </a:lnTo>
                    <a:lnTo>
                      <a:pt x="30" y="11"/>
                    </a:lnTo>
                    <a:lnTo>
                      <a:pt x="33" y="9"/>
                    </a:lnTo>
                    <a:lnTo>
                      <a:pt x="34" y="9"/>
                    </a:lnTo>
                    <a:lnTo>
                      <a:pt x="36" y="9"/>
                    </a:lnTo>
                    <a:lnTo>
                      <a:pt x="39" y="9"/>
                    </a:lnTo>
                    <a:lnTo>
                      <a:pt x="42" y="9"/>
                    </a:lnTo>
                    <a:lnTo>
                      <a:pt x="43" y="9"/>
                    </a:lnTo>
                    <a:lnTo>
                      <a:pt x="45" y="9"/>
                    </a:lnTo>
                    <a:lnTo>
                      <a:pt x="48" y="9"/>
                    </a:lnTo>
                    <a:lnTo>
                      <a:pt x="49" y="9"/>
                    </a:lnTo>
                    <a:lnTo>
                      <a:pt x="52" y="9"/>
                    </a:lnTo>
                    <a:lnTo>
                      <a:pt x="55" y="9"/>
                    </a:lnTo>
                    <a:lnTo>
                      <a:pt x="57" y="9"/>
                    </a:lnTo>
                    <a:lnTo>
                      <a:pt x="58" y="9"/>
                    </a:lnTo>
                    <a:lnTo>
                      <a:pt x="61" y="9"/>
                    </a:lnTo>
                    <a:lnTo>
                      <a:pt x="64" y="9"/>
                    </a:lnTo>
                    <a:lnTo>
                      <a:pt x="65" y="9"/>
                    </a:lnTo>
                    <a:lnTo>
                      <a:pt x="68" y="9"/>
                    </a:lnTo>
                    <a:lnTo>
                      <a:pt x="70" y="9"/>
                    </a:lnTo>
                    <a:lnTo>
                      <a:pt x="71" y="9"/>
                    </a:lnTo>
                    <a:lnTo>
                      <a:pt x="71" y="8"/>
                    </a:lnTo>
                    <a:lnTo>
                      <a:pt x="73" y="8"/>
                    </a:lnTo>
                    <a:lnTo>
                      <a:pt x="73" y="7"/>
                    </a:lnTo>
                    <a:lnTo>
                      <a:pt x="73" y="5"/>
                    </a:lnTo>
                    <a:lnTo>
                      <a:pt x="74" y="5"/>
                    </a:lnTo>
                    <a:lnTo>
                      <a:pt x="74" y="4"/>
                    </a:lnTo>
                    <a:lnTo>
                      <a:pt x="74" y="3"/>
                    </a:lnTo>
                    <a:lnTo>
                      <a:pt x="74" y="2"/>
                    </a:lnTo>
                    <a:lnTo>
                      <a:pt x="74" y="0"/>
                    </a:lnTo>
                    <a:lnTo>
                      <a:pt x="71" y="0"/>
                    </a:lnTo>
                    <a:lnTo>
                      <a:pt x="69" y="0"/>
                    </a:lnTo>
                    <a:lnTo>
                      <a:pt x="68" y="0"/>
                    </a:lnTo>
                    <a:lnTo>
                      <a:pt x="65" y="0"/>
                    </a:lnTo>
                    <a:lnTo>
                      <a:pt x="62" y="0"/>
                    </a:lnTo>
                    <a:lnTo>
                      <a:pt x="60" y="2"/>
                    </a:lnTo>
                    <a:lnTo>
                      <a:pt x="57" y="2"/>
                    </a:lnTo>
                    <a:lnTo>
                      <a:pt x="56" y="2"/>
                    </a:lnTo>
                    <a:lnTo>
                      <a:pt x="53" y="2"/>
                    </a:lnTo>
                    <a:lnTo>
                      <a:pt x="51" y="2"/>
                    </a:lnTo>
                    <a:lnTo>
                      <a:pt x="49" y="2"/>
                    </a:lnTo>
                    <a:lnTo>
                      <a:pt x="47" y="2"/>
                    </a:lnTo>
                    <a:lnTo>
                      <a:pt x="44" y="2"/>
                    </a:lnTo>
                    <a:lnTo>
                      <a:pt x="42" y="2"/>
                    </a:lnTo>
                    <a:lnTo>
                      <a:pt x="40" y="2"/>
                    </a:lnTo>
                    <a:lnTo>
                      <a:pt x="38" y="2"/>
                    </a:lnTo>
                    <a:lnTo>
                      <a:pt x="35" y="2"/>
                    </a:lnTo>
                    <a:lnTo>
                      <a:pt x="34" y="2"/>
                    </a:lnTo>
                    <a:lnTo>
                      <a:pt x="31" y="2"/>
                    </a:lnTo>
                    <a:lnTo>
                      <a:pt x="29" y="2"/>
                    </a:lnTo>
                    <a:lnTo>
                      <a:pt x="26" y="2"/>
                    </a:lnTo>
                    <a:lnTo>
                      <a:pt x="25" y="2"/>
                    </a:lnTo>
                    <a:lnTo>
                      <a:pt x="22" y="2"/>
                    </a:lnTo>
                    <a:lnTo>
                      <a:pt x="20" y="2"/>
                    </a:lnTo>
                    <a:lnTo>
                      <a:pt x="17" y="2"/>
                    </a:lnTo>
                    <a:lnTo>
                      <a:pt x="16" y="2"/>
                    </a:lnTo>
                    <a:lnTo>
                      <a:pt x="13" y="2"/>
                    </a:lnTo>
                    <a:lnTo>
                      <a:pt x="10" y="2"/>
                    </a:lnTo>
                    <a:lnTo>
                      <a:pt x="8" y="2"/>
                    </a:lnTo>
                    <a:lnTo>
                      <a:pt x="5" y="3"/>
                    </a:lnTo>
                    <a:lnTo>
                      <a:pt x="3" y="3"/>
                    </a:lnTo>
                    <a:lnTo>
                      <a:pt x="0" y="3"/>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16" name="Freeform 67"/>
              <p:cNvSpPr>
                <a:spLocks/>
              </p:cNvSpPr>
              <p:nvPr/>
            </p:nvSpPr>
            <p:spPr bwMode="auto">
              <a:xfrm>
                <a:off x="1750" y="1911"/>
                <a:ext cx="74" cy="12"/>
              </a:xfrm>
              <a:custGeom>
                <a:avLst/>
                <a:gdLst>
                  <a:gd name="T0" fmla="*/ 3 w 74"/>
                  <a:gd name="T1" fmla="*/ 12 h 12"/>
                  <a:gd name="T2" fmla="*/ 7 w 74"/>
                  <a:gd name="T3" fmla="*/ 11 h 12"/>
                  <a:gd name="T4" fmla="*/ 12 w 74"/>
                  <a:gd name="T5" fmla="*/ 11 h 12"/>
                  <a:gd name="T6" fmla="*/ 16 w 74"/>
                  <a:gd name="T7" fmla="*/ 11 h 12"/>
                  <a:gd name="T8" fmla="*/ 21 w 74"/>
                  <a:gd name="T9" fmla="*/ 11 h 12"/>
                  <a:gd name="T10" fmla="*/ 25 w 74"/>
                  <a:gd name="T11" fmla="*/ 11 h 12"/>
                  <a:gd name="T12" fmla="*/ 30 w 74"/>
                  <a:gd name="T13" fmla="*/ 11 h 12"/>
                  <a:gd name="T14" fmla="*/ 34 w 74"/>
                  <a:gd name="T15" fmla="*/ 9 h 12"/>
                  <a:gd name="T16" fmla="*/ 39 w 74"/>
                  <a:gd name="T17" fmla="*/ 9 h 12"/>
                  <a:gd name="T18" fmla="*/ 43 w 74"/>
                  <a:gd name="T19" fmla="*/ 9 h 12"/>
                  <a:gd name="T20" fmla="*/ 48 w 74"/>
                  <a:gd name="T21" fmla="*/ 9 h 12"/>
                  <a:gd name="T22" fmla="*/ 52 w 74"/>
                  <a:gd name="T23" fmla="*/ 9 h 12"/>
                  <a:gd name="T24" fmla="*/ 57 w 74"/>
                  <a:gd name="T25" fmla="*/ 9 h 12"/>
                  <a:gd name="T26" fmla="*/ 61 w 74"/>
                  <a:gd name="T27" fmla="*/ 9 h 12"/>
                  <a:gd name="T28" fmla="*/ 65 w 74"/>
                  <a:gd name="T29" fmla="*/ 9 h 12"/>
                  <a:gd name="T30" fmla="*/ 70 w 74"/>
                  <a:gd name="T31" fmla="*/ 9 h 12"/>
                  <a:gd name="T32" fmla="*/ 71 w 74"/>
                  <a:gd name="T33" fmla="*/ 8 h 12"/>
                  <a:gd name="T34" fmla="*/ 73 w 74"/>
                  <a:gd name="T35" fmla="*/ 7 h 12"/>
                  <a:gd name="T36" fmla="*/ 74 w 74"/>
                  <a:gd name="T37" fmla="*/ 5 h 12"/>
                  <a:gd name="T38" fmla="*/ 74 w 74"/>
                  <a:gd name="T39" fmla="*/ 3 h 12"/>
                  <a:gd name="T40" fmla="*/ 74 w 74"/>
                  <a:gd name="T41" fmla="*/ 0 h 12"/>
                  <a:gd name="T42" fmla="*/ 69 w 74"/>
                  <a:gd name="T43" fmla="*/ 0 h 12"/>
                  <a:gd name="T44" fmla="*/ 65 w 74"/>
                  <a:gd name="T45" fmla="*/ 0 h 12"/>
                  <a:gd name="T46" fmla="*/ 60 w 74"/>
                  <a:gd name="T47" fmla="*/ 2 h 12"/>
                  <a:gd name="T48" fmla="*/ 56 w 74"/>
                  <a:gd name="T49" fmla="*/ 2 h 12"/>
                  <a:gd name="T50" fmla="*/ 51 w 74"/>
                  <a:gd name="T51" fmla="*/ 2 h 12"/>
                  <a:gd name="T52" fmla="*/ 47 w 74"/>
                  <a:gd name="T53" fmla="*/ 2 h 12"/>
                  <a:gd name="T54" fmla="*/ 42 w 74"/>
                  <a:gd name="T55" fmla="*/ 2 h 12"/>
                  <a:gd name="T56" fmla="*/ 38 w 74"/>
                  <a:gd name="T57" fmla="*/ 2 h 12"/>
                  <a:gd name="T58" fmla="*/ 34 w 74"/>
                  <a:gd name="T59" fmla="*/ 2 h 12"/>
                  <a:gd name="T60" fmla="*/ 29 w 74"/>
                  <a:gd name="T61" fmla="*/ 2 h 12"/>
                  <a:gd name="T62" fmla="*/ 25 w 74"/>
                  <a:gd name="T63" fmla="*/ 2 h 12"/>
                  <a:gd name="T64" fmla="*/ 20 w 74"/>
                  <a:gd name="T65" fmla="*/ 2 h 12"/>
                  <a:gd name="T66" fmla="*/ 16 w 74"/>
                  <a:gd name="T67" fmla="*/ 2 h 12"/>
                  <a:gd name="T68" fmla="*/ 10 w 74"/>
                  <a:gd name="T69" fmla="*/ 2 h 12"/>
                  <a:gd name="T70" fmla="*/ 5 w 74"/>
                  <a:gd name="T71" fmla="*/ 3 h 12"/>
                  <a:gd name="T72" fmla="*/ 0 w 74"/>
                  <a:gd name="T73" fmla="*/ 3 h 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 h="12">
                    <a:moveTo>
                      <a:pt x="0" y="12"/>
                    </a:moveTo>
                    <a:lnTo>
                      <a:pt x="3" y="12"/>
                    </a:lnTo>
                    <a:lnTo>
                      <a:pt x="5" y="11"/>
                    </a:lnTo>
                    <a:lnTo>
                      <a:pt x="7" y="11"/>
                    </a:lnTo>
                    <a:lnTo>
                      <a:pt x="9" y="11"/>
                    </a:lnTo>
                    <a:lnTo>
                      <a:pt x="12" y="11"/>
                    </a:lnTo>
                    <a:lnTo>
                      <a:pt x="14" y="11"/>
                    </a:lnTo>
                    <a:lnTo>
                      <a:pt x="16" y="11"/>
                    </a:lnTo>
                    <a:lnTo>
                      <a:pt x="18" y="11"/>
                    </a:lnTo>
                    <a:lnTo>
                      <a:pt x="21" y="11"/>
                    </a:lnTo>
                    <a:lnTo>
                      <a:pt x="23" y="11"/>
                    </a:lnTo>
                    <a:lnTo>
                      <a:pt x="25" y="11"/>
                    </a:lnTo>
                    <a:lnTo>
                      <a:pt x="27" y="11"/>
                    </a:lnTo>
                    <a:lnTo>
                      <a:pt x="30" y="11"/>
                    </a:lnTo>
                    <a:lnTo>
                      <a:pt x="33" y="9"/>
                    </a:lnTo>
                    <a:lnTo>
                      <a:pt x="34" y="9"/>
                    </a:lnTo>
                    <a:lnTo>
                      <a:pt x="36" y="9"/>
                    </a:lnTo>
                    <a:lnTo>
                      <a:pt x="39" y="9"/>
                    </a:lnTo>
                    <a:lnTo>
                      <a:pt x="42" y="9"/>
                    </a:lnTo>
                    <a:lnTo>
                      <a:pt x="43" y="9"/>
                    </a:lnTo>
                    <a:lnTo>
                      <a:pt x="45" y="9"/>
                    </a:lnTo>
                    <a:lnTo>
                      <a:pt x="48" y="9"/>
                    </a:lnTo>
                    <a:lnTo>
                      <a:pt x="49" y="9"/>
                    </a:lnTo>
                    <a:lnTo>
                      <a:pt x="52" y="9"/>
                    </a:lnTo>
                    <a:lnTo>
                      <a:pt x="55" y="9"/>
                    </a:lnTo>
                    <a:lnTo>
                      <a:pt x="57" y="9"/>
                    </a:lnTo>
                    <a:lnTo>
                      <a:pt x="58" y="9"/>
                    </a:lnTo>
                    <a:lnTo>
                      <a:pt x="61" y="9"/>
                    </a:lnTo>
                    <a:lnTo>
                      <a:pt x="64" y="9"/>
                    </a:lnTo>
                    <a:lnTo>
                      <a:pt x="65" y="9"/>
                    </a:lnTo>
                    <a:lnTo>
                      <a:pt x="68" y="9"/>
                    </a:lnTo>
                    <a:lnTo>
                      <a:pt x="70" y="9"/>
                    </a:lnTo>
                    <a:lnTo>
                      <a:pt x="71" y="9"/>
                    </a:lnTo>
                    <a:lnTo>
                      <a:pt x="71" y="8"/>
                    </a:lnTo>
                    <a:lnTo>
                      <a:pt x="73" y="8"/>
                    </a:lnTo>
                    <a:lnTo>
                      <a:pt x="73" y="7"/>
                    </a:lnTo>
                    <a:lnTo>
                      <a:pt x="73" y="5"/>
                    </a:lnTo>
                    <a:lnTo>
                      <a:pt x="74" y="5"/>
                    </a:lnTo>
                    <a:lnTo>
                      <a:pt x="74" y="4"/>
                    </a:lnTo>
                    <a:lnTo>
                      <a:pt x="74" y="3"/>
                    </a:lnTo>
                    <a:lnTo>
                      <a:pt x="74" y="2"/>
                    </a:lnTo>
                    <a:lnTo>
                      <a:pt x="74" y="0"/>
                    </a:lnTo>
                    <a:lnTo>
                      <a:pt x="71" y="0"/>
                    </a:lnTo>
                    <a:lnTo>
                      <a:pt x="69" y="0"/>
                    </a:lnTo>
                    <a:lnTo>
                      <a:pt x="68" y="0"/>
                    </a:lnTo>
                    <a:lnTo>
                      <a:pt x="65" y="0"/>
                    </a:lnTo>
                    <a:lnTo>
                      <a:pt x="62" y="0"/>
                    </a:lnTo>
                    <a:lnTo>
                      <a:pt x="60" y="2"/>
                    </a:lnTo>
                    <a:lnTo>
                      <a:pt x="57" y="2"/>
                    </a:lnTo>
                    <a:lnTo>
                      <a:pt x="56" y="2"/>
                    </a:lnTo>
                    <a:lnTo>
                      <a:pt x="53" y="2"/>
                    </a:lnTo>
                    <a:lnTo>
                      <a:pt x="51" y="2"/>
                    </a:lnTo>
                    <a:lnTo>
                      <a:pt x="49" y="2"/>
                    </a:lnTo>
                    <a:lnTo>
                      <a:pt x="47" y="2"/>
                    </a:lnTo>
                    <a:lnTo>
                      <a:pt x="44" y="2"/>
                    </a:lnTo>
                    <a:lnTo>
                      <a:pt x="42" y="2"/>
                    </a:lnTo>
                    <a:lnTo>
                      <a:pt x="40" y="2"/>
                    </a:lnTo>
                    <a:lnTo>
                      <a:pt x="38" y="2"/>
                    </a:lnTo>
                    <a:lnTo>
                      <a:pt x="35" y="2"/>
                    </a:lnTo>
                    <a:lnTo>
                      <a:pt x="34" y="2"/>
                    </a:lnTo>
                    <a:lnTo>
                      <a:pt x="31" y="2"/>
                    </a:lnTo>
                    <a:lnTo>
                      <a:pt x="29" y="2"/>
                    </a:lnTo>
                    <a:lnTo>
                      <a:pt x="26" y="2"/>
                    </a:lnTo>
                    <a:lnTo>
                      <a:pt x="25" y="2"/>
                    </a:lnTo>
                    <a:lnTo>
                      <a:pt x="22" y="2"/>
                    </a:lnTo>
                    <a:lnTo>
                      <a:pt x="20" y="2"/>
                    </a:lnTo>
                    <a:lnTo>
                      <a:pt x="17" y="2"/>
                    </a:lnTo>
                    <a:lnTo>
                      <a:pt x="16" y="2"/>
                    </a:lnTo>
                    <a:lnTo>
                      <a:pt x="13" y="2"/>
                    </a:lnTo>
                    <a:lnTo>
                      <a:pt x="10" y="2"/>
                    </a:lnTo>
                    <a:lnTo>
                      <a:pt x="8" y="2"/>
                    </a:lnTo>
                    <a:lnTo>
                      <a:pt x="5" y="3"/>
                    </a:lnTo>
                    <a:lnTo>
                      <a:pt x="3" y="3"/>
                    </a:lnTo>
                    <a:lnTo>
                      <a:pt x="0" y="3"/>
                    </a:lnTo>
                    <a:lnTo>
                      <a:pt x="0" y="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17" name="Freeform 68"/>
              <p:cNvSpPr>
                <a:spLocks/>
              </p:cNvSpPr>
              <p:nvPr/>
            </p:nvSpPr>
            <p:spPr bwMode="auto">
              <a:xfrm>
                <a:off x="1668" y="1914"/>
                <a:ext cx="73" cy="13"/>
              </a:xfrm>
              <a:custGeom>
                <a:avLst/>
                <a:gdLst>
                  <a:gd name="T0" fmla="*/ 0 w 73"/>
                  <a:gd name="T1" fmla="*/ 5 h 13"/>
                  <a:gd name="T2" fmla="*/ 0 w 73"/>
                  <a:gd name="T3" fmla="*/ 13 h 13"/>
                  <a:gd name="T4" fmla="*/ 73 w 73"/>
                  <a:gd name="T5" fmla="*/ 9 h 13"/>
                  <a:gd name="T6" fmla="*/ 73 w 73"/>
                  <a:gd name="T7" fmla="*/ 0 h 13"/>
                  <a:gd name="T8" fmla="*/ 72 w 73"/>
                  <a:gd name="T9" fmla="*/ 0 h 13"/>
                  <a:gd name="T10" fmla="*/ 69 w 73"/>
                  <a:gd name="T11" fmla="*/ 1 h 13"/>
                  <a:gd name="T12" fmla="*/ 66 w 73"/>
                  <a:gd name="T13" fmla="*/ 1 h 13"/>
                  <a:gd name="T14" fmla="*/ 64 w 73"/>
                  <a:gd name="T15" fmla="*/ 1 h 13"/>
                  <a:gd name="T16" fmla="*/ 63 w 73"/>
                  <a:gd name="T17" fmla="*/ 1 h 13"/>
                  <a:gd name="T18" fmla="*/ 60 w 73"/>
                  <a:gd name="T19" fmla="*/ 1 h 13"/>
                  <a:gd name="T20" fmla="*/ 57 w 73"/>
                  <a:gd name="T21" fmla="*/ 1 h 13"/>
                  <a:gd name="T22" fmla="*/ 55 w 73"/>
                  <a:gd name="T23" fmla="*/ 1 h 13"/>
                  <a:gd name="T24" fmla="*/ 52 w 73"/>
                  <a:gd name="T25" fmla="*/ 1 h 13"/>
                  <a:gd name="T26" fmla="*/ 51 w 73"/>
                  <a:gd name="T27" fmla="*/ 1 h 13"/>
                  <a:gd name="T28" fmla="*/ 48 w 73"/>
                  <a:gd name="T29" fmla="*/ 1 h 13"/>
                  <a:gd name="T30" fmla="*/ 46 w 73"/>
                  <a:gd name="T31" fmla="*/ 1 h 13"/>
                  <a:gd name="T32" fmla="*/ 43 w 73"/>
                  <a:gd name="T33" fmla="*/ 2 h 13"/>
                  <a:gd name="T34" fmla="*/ 42 w 73"/>
                  <a:gd name="T35" fmla="*/ 2 h 13"/>
                  <a:gd name="T36" fmla="*/ 39 w 73"/>
                  <a:gd name="T37" fmla="*/ 2 h 13"/>
                  <a:gd name="T38" fmla="*/ 37 w 73"/>
                  <a:gd name="T39" fmla="*/ 2 h 13"/>
                  <a:gd name="T40" fmla="*/ 34 w 73"/>
                  <a:gd name="T41" fmla="*/ 2 h 13"/>
                  <a:gd name="T42" fmla="*/ 31 w 73"/>
                  <a:gd name="T43" fmla="*/ 2 h 13"/>
                  <a:gd name="T44" fmla="*/ 30 w 73"/>
                  <a:gd name="T45" fmla="*/ 2 h 13"/>
                  <a:gd name="T46" fmla="*/ 27 w 73"/>
                  <a:gd name="T47" fmla="*/ 2 h 13"/>
                  <a:gd name="T48" fmla="*/ 25 w 73"/>
                  <a:gd name="T49" fmla="*/ 2 h 13"/>
                  <a:gd name="T50" fmla="*/ 22 w 73"/>
                  <a:gd name="T51" fmla="*/ 4 h 13"/>
                  <a:gd name="T52" fmla="*/ 21 w 73"/>
                  <a:gd name="T53" fmla="*/ 4 h 13"/>
                  <a:gd name="T54" fmla="*/ 18 w 73"/>
                  <a:gd name="T55" fmla="*/ 4 h 13"/>
                  <a:gd name="T56" fmla="*/ 16 w 73"/>
                  <a:gd name="T57" fmla="*/ 4 h 13"/>
                  <a:gd name="T58" fmla="*/ 13 w 73"/>
                  <a:gd name="T59" fmla="*/ 4 h 13"/>
                  <a:gd name="T60" fmla="*/ 12 w 73"/>
                  <a:gd name="T61" fmla="*/ 4 h 13"/>
                  <a:gd name="T62" fmla="*/ 9 w 73"/>
                  <a:gd name="T63" fmla="*/ 5 h 13"/>
                  <a:gd name="T64" fmla="*/ 7 w 73"/>
                  <a:gd name="T65" fmla="*/ 5 h 13"/>
                  <a:gd name="T66" fmla="*/ 4 w 73"/>
                  <a:gd name="T67" fmla="*/ 5 h 13"/>
                  <a:gd name="T68" fmla="*/ 3 w 73"/>
                  <a:gd name="T69" fmla="*/ 5 h 13"/>
                  <a:gd name="T70" fmla="*/ 0 w 73"/>
                  <a:gd name="T71" fmla="*/ 5 h 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3" h="13">
                    <a:moveTo>
                      <a:pt x="0" y="5"/>
                    </a:moveTo>
                    <a:lnTo>
                      <a:pt x="0" y="13"/>
                    </a:lnTo>
                    <a:lnTo>
                      <a:pt x="73" y="9"/>
                    </a:lnTo>
                    <a:lnTo>
                      <a:pt x="73" y="0"/>
                    </a:lnTo>
                    <a:lnTo>
                      <a:pt x="72" y="0"/>
                    </a:lnTo>
                    <a:lnTo>
                      <a:pt x="69" y="1"/>
                    </a:lnTo>
                    <a:lnTo>
                      <a:pt x="66" y="1"/>
                    </a:lnTo>
                    <a:lnTo>
                      <a:pt x="64" y="1"/>
                    </a:lnTo>
                    <a:lnTo>
                      <a:pt x="63" y="1"/>
                    </a:lnTo>
                    <a:lnTo>
                      <a:pt x="60" y="1"/>
                    </a:lnTo>
                    <a:lnTo>
                      <a:pt x="57" y="1"/>
                    </a:lnTo>
                    <a:lnTo>
                      <a:pt x="55" y="1"/>
                    </a:lnTo>
                    <a:lnTo>
                      <a:pt x="52" y="1"/>
                    </a:lnTo>
                    <a:lnTo>
                      <a:pt x="51" y="1"/>
                    </a:lnTo>
                    <a:lnTo>
                      <a:pt x="48" y="1"/>
                    </a:lnTo>
                    <a:lnTo>
                      <a:pt x="46" y="1"/>
                    </a:lnTo>
                    <a:lnTo>
                      <a:pt x="43" y="2"/>
                    </a:lnTo>
                    <a:lnTo>
                      <a:pt x="42" y="2"/>
                    </a:lnTo>
                    <a:lnTo>
                      <a:pt x="39" y="2"/>
                    </a:lnTo>
                    <a:lnTo>
                      <a:pt x="37" y="2"/>
                    </a:lnTo>
                    <a:lnTo>
                      <a:pt x="34" y="2"/>
                    </a:lnTo>
                    <a:lnTo>
                      <a:pt x="31" y="2"/>
                    </a:lnTo>
                    <a:lnTo>
                      <a:pt x="30" y="2"/>
                    </a:lnTo>
                    <a:lnTo>
                      <a:pt x="27" y="2"/>
                    </a:lnTo>
                    <a:lnTo>
                      <a:pt x="25" y="2"/>
                    </a:lnTo>
                    <a:lnTo>
                      <a:pt x="22" y="4"/>
                    </a:lnTo>
                    <a:lnTo>
                      <a:pt x="21" y="4"/>
                    </a:lnTo>
                    <a:lnTo>
                      <a:pt x="18" y="4"/>
                    </a:lnTo>
                    <a:lnTo>
                      <a:pt x="16" y="4"/>
                    </a:lnTo>
                    <a:lnTo>
                      <a:pt x="13" y="4"/>
                    </a:lnTo>
                    <a:lnTo>
                      <a:pt x="12" y="4"/>
                    </a:lnTo>
                    <a:lnTo>
                      <a:pt x="9" y="5"/>
                    </a:lnTo>
                    <a:lnTo>
                      <a:pt x="7" y="5"/>
                    </a:lnTo>
                    <a:lnTo>
                      <a:pt x="4" y="5"/>
                    </a:lnTo>
                    <a:lnTo>
                      <a:pt x="3" y="5"/>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018" name="Freeform 69"/>
              <p:cNvSpPr>
                <a:spLocks/>
              </p:cNvSpPr>
              <p:nvPr/>
            </p:nvSpPr>
            <p:spPr bwMode="auto">
              <a:xfrm>
                <a:off x="1668" y="1914"/>
                <a:ext cx="73" cy="13"/>
              </a:xfrm>
              <a:custGeom>
                <a:avLst/>
                <a:gdLst>
                  <a:gd name="T0" fmla="*/ 0 w 73"/>
                  <a:gd name="T1" fmla="*/ 5 h 13"/>
                  <a:gd name="T2" fmla="*/ 0 w 73"/>
                  <a:gd name="T3" fmla="*/ 13 h 13"/>
                  <a:gd name="T4" fmla="*/ 73 w 73"/>
                  <a:gd name="T5" fmla="*/ 9 h 13"/>
                  <a:gd name="T6" fmla="*/ 73 w 73"/>
                  <a:gd name="T7" fmla="*/ 0 h 13"/>
                  <a:gd name="T8" fmla="*/ 72 w 73"/>
                  <a:gd name="T9" fmla="*/ 0 h 13"/>
                  <a:gd name="T10" fmla="*/ 69 w 73"/>
                  <a:gd name="T11" fmla="*/ 1 h 13"/>
                  <a:gd name="T12" fmla="*/ 66 w 73"/>
                  <a:gd name="T13" fmla="*/ 1 h 13"/>
                  <a:gd name="T14" fmla="*/ 64 w 73"/>
                  <a:gd name="T15" fmla="*/ 1 h 13"/>
                  <a:gd name="T16" fmla="*/ 63 w 73"/>
                  <a:gd name="T17" fmla="*/ 1 h 13"/>
                  <a:gd name="T18" fmla="*/ 60 w 73"/>
                  <a:gd name="T19" fmla="*/ 1 h 13"/>
                  <a:gd name="T20" fmla="*/ 57 w 73"/>
                  <a:gd name="T21" fmla="*/ 1 h 13"/>
                  <a:gd name="T22" fmla="*/ 55 w 73"/>
                  <a:gd name="T23" fmla="*/ 1 h 13"/>
                  <a:gd name="T24" fmla="*/ 52 w 73"/>
                  <a:gd name="T25" fmla="*/ 1 h 13"/>
                  <a:gd name="T26" fmla="*/ 51 w 73"/>
                  <a:gd name="T27" fmla="*/ 1 h 13"/>
                  <a:gd name="T28" fmla="*/ 48 w 73"/>
                  <a:gd name="T29" fmla="*/ 1 h 13"/>
                  <a:gd name="T30" fmla="*/ 46 w 73"/>
                  <a:gd name="T31" fmla="*/ 1 h 13"/>
                  <a:gd name="T32" fmla="*/ 43 w 73"/>
                  <a:gd name="T33" fmla="*/ 2 h 13"/>
                  <a:gd name="T34" fmla="*/ 42 w 73"/>
                  <a:gd name="T35" fmla="*/ 2 h 13"/>
                  <a:gd name="T36" fmla="*/ 39 w 73"/>
                  <a:gd name="T37" fmla="*/ 2 h 13"/>
                  <a:gd name="T38" fmla="*/ 37 w 73"/>
                  <a:gd name="T39" fmla="*/ 2 h 13"/>
                  <a:gd name="T40" fmla="*/ 34 w 73"/>
                  <a:gd name="T41" fmla="*/ 2 h 13"/>
                  <a:gd name="T42" fmla="*/ 31 w 73"/>
                  <a:gd name="T43" fmla="*/ 2 h 13"/>
                  <a:gd name="T44" fmla="*/ 30 w 73"/>
                  <a:gd name="T45" fmla="*/ 2 h 13"/>
                  <a:gd name="T46" fmla="*/ 27 w 73"/>
                  <a:gd name="T47" fmla="*/ 2 h 13"/>
                  <a:gd name="T48" fmla="*/ 25 w 73"/>
                  <a:gd name="T49" fmla="*/ 2 h 13"/>
                  <a:gd name="T50" fmla="*/ 22 w 73"/>
                  <a:gd name="T51" fmla="*/ 4 h 13"/>
                  <a:gd name="T52" fmla="*/ 21 w 73"/>
                  <a:gd name="T53" fmla="*/ 4 h 13"/>
                  <a:gd name="T54" fmla="*/ 18 w 73"/>
                  <a:gd name="T55" fmla="*/ 4 h 13"/>
                  <a:gd name="T56" fmla="*/ 16 w 73"/>
                  <a:gd name="T57" fmla="*/ 4 h 13"/>
                  <a:gd name="T58" fmla="*/ 13 w 73"/>
                  <a:gd name="T59" fmla="*/ 4 h 13"/>
                  <a:gd name="T60" fmla="*/ 12 w 73"/>
                  <a:gd name="T61" fmla="*/ 4 h 13"/>
                  <a:gd name="T62" fmla="*/ 9 w 73"/>
                  <a:gd name="T63" fmla="*/ 5 h 13"/>
                  <a:gd name="T64" fmla="*/ 7 w 73"/>
                  <a:gd name="T65" fmla="*/ 5 h 13"/>
                  <a:gd name="T66" fmla="*/ 4 w 73"/>
                  <a:gd name="T67" fmla="*/ 5 h 13"/>
                  <a:gd name="T68" fmla="*/ 3 w 73"/>
                  <a:gd name="T69" fmla="*/ 5 h 13"/>
                  <a:gd name="T70" fmla="*/ 0 w 73"/>
                  <a:gd name="T71" fmla="*/ 5 h 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3" h="13">
                    <a:moveTo>
                      <a:pt x="0" y="5"/>
                    </a:moveTo>
                    <a:lnTo>
                      <a:pt x="0" y="13"/>
                    </a:lnTo>
                    <a:lnTo>
                      <a:pt x="73" y="9"/>
                    </a:lnTo>
                    <a:lnTo>
                      <a:pt x="73" y="0"/>
                    </a:lnTo>
                    <a:lnTo>
                      <a:pt x="72" y="0"/>
                    </a:lnTo>
                    <a:lnTo>
                      <a:pt x="69" y="1"/>
                    </a:lnTo>
                    <a:lnTo>
                      <a:pt x="66" y="1"/>
                    </a:lnTo>
                    <a:lnTo>
                      <a:pt x="64" y="1"/>
                    </a:lnTo>
                    <a:lnTo>
                      <a:pt x="63" y="1"/>
                    </a:lnTo>
                    <a:lnTo>
                      <a:pt x="60" y="1"/>
                    </a:lnTo>
                    <a:lnTo>
                      <a:pt x="57" y="1"/>
                    </a:lnTo>
                    <a:lnTo>
                      <a:pt x="55" y="1"/>
                    </a:lnTo>
                    <a:lnTo>
                      <a:pt x="52" y="1"/>
                    </a:lnTo>
                    <a:lnTo>
                      <a:pt x="51" y="1"/>
                    </a:lnTo>
                    <a:lnTo>
                      <a:pt x="48" y="1"/>
                    </a:lnTo>
                    <a:lnTo>
                      <a:pt x="46" y="1"/>
                    </a:lnTo>
                    <a:lnTo>
                      <a:pt x="43" y="2"/>
                    </a:lnTo>
                    <a:lnTo>
                      <a:pt x="42" y="2"/>
                    </a:lnTo>
                    <a:lnTo>
                      <a:pt x="39" y="2"/>
                    </a:lnTo>
                    <a:lnTo>
                      <a:pt x="37" y="2"/>
                    </a:lnTo>
                    <a:lnTo>
                      <a:pt x="34" y="2"/>
                    </a:lnTo>
                    <a:lnTo>
                      <a:pt x="31" y="2"/>
                    </a:lnTo>
                    <a:lnTo>
                      <a:pt x="30" y="2"/>
                    </a:lnTo>
                    <a:lnTo>
                      <a:pt x="27" y="2"/>
                    </a:lnTo>
                    <a:lnTo>
                      <a:pt x="25" y="2"/>
                    </a:lnTo>
                    <a:lnTo>
                      <a:pt x="22" y="4"/>
                    </a:lnTo>
                    <a:lnTo>
                      <a:pt x="21" y="4"/>
                    </a:lnTo>
                    <a:lnTo>
                      <a:pt x="18" y="4"/>
                    </a:lnTo>
                    <a:lnTo>
                      <a:pt x="16" y="4"/>
                    </a:lnTo>
                    <a:lnTo>
                      <a:pt x="13" y="4"/>
                    </a:lnTo>
                    <a:lnTo>
                      <a:pt x="12" y="4"/>
                    </a:lnTo>
                    <a:lnTo>
                      <a:pt x="9" y="5"/>
                    </a:lnTo>
                    <a:lnTo>
                      <a:pt x="7" y="5"/>
                    </a:lnTo>
                    <a:lnTo>
                      <a:pt x="4" y="5"/>
                    </a:lnTo>
                    <a:lnTo>
                      <a:pt x="3" y="5"/>
                    </a:lnTo>
                    <a:lnTo>
                      <a:pt x="0"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019" name="Text Box 70"/>
              <p:cNvSpPr txBox="1">
                <a:spLocks noChangeArrowheads="1"/>
              </p:cNvSpPr>
              <p:nvPr/>
            </p:nvSpPr>
            <p:spPr bwMode="auto">
              <a:xfrm rot="-123736">
                <a:off x="1461" y="1615"/>
                <a:ext cx="384" cy="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45720" rIns="4572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pPr>
                <a:r>
                  <a:rPr lang="en-US" altLang="en-US" sz="700">
                    <a:solidFill>
                      <a:srgbClr val="FFFF66"/>
                    </a:solidFill>
                  </a:rPr>
                  <a:t>We</a:t>
                </a:r>
              </a:p>
            </p:txBody>
          </p:sp>
          <p:sp>
            <p:nvSpPr>
              <p:cNvPr id="40020" name="Text Box 71"/>
              <p:cNvSpPr txBox="1">
                <a:spLocks noChangeArrowheads="1"/>
              </p:cNvSpPr>
              <p:nvPr/>
            </p:nvSpPr>
            <p:spPr bwMode="auto">
              <a:xfrm rot="-123736">
                <a:off x="1584" y="1614"/>
                <a:ext cx="384" cy="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45720" rIns="4572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pPr>
                <a:r>
                  <a:rPr lang="en-US" altLang="en-US" sz="700">
                    <a:solidFill>
                      <a:srgbClr val="FFFF66"/>
                    </a:solidFill>
                  </a:rPr>
                  <a:t>Pack</a:t>
                </a:r>
              </a:p>
            </p:txBody>
          </p:sp>
          <p:sp>
            <p:nvSpPr>
              <p:cNvPr id="40021" name="Text Box 72"/>
              <p:cNvSpPr txBox="1">
                <a:spLocks noChangeArrowheads="1"/>
              </p:cNvSpPr>
              <p:nvPr/>
            </p:nvSpPr>
            <p:spPr bwMode="auto">
              <a:xfrm rot="-123736">
                <a:off x="1704" y="1609"/>
                <a:ext cx="384" cy="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45720" rIns="4572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pPr>
                <a:r>
                  <a:rPr lang="en-US" altLang="en-US" sz="700">
                    <a:solidFill>
                      <a:srgbClr val="FFFF66"/>
                    </a:solidFill>
                  </a:rPr>
                  <a:t>‘em</a:t>
                </a:r>
              </a:p>
            </p:txBody>
          </p:sp>
        </p:grpSp>
      </p:grpSp>
      <p:grpSp>
        <p:nvGrpSpPr>
          <p:cNvPr id="39943" name="Group 292"/>
          <p:cNvGrpSpPr>
            <a:grpSpLocks/>
          </p:cNvGrpSpPr>
          <p:nvPr/>
        </p:nvGrpSpPr>
        <p:grpSpPr bwMode="auto">
          <a:xfrm>
            <a:off x="3300417" y="981075"/>
            <a:ext cx="2503487" cy="1398588"/>
            <a:chOff x="2257" y="832"/>
            <a:chExt cx="1848" cy="881"/>
          </a:xfrm>
        </p:grpSpPr>
        <p:sp>
          <p:nvSpPr>
            <p:cNvPr id="39966" name="Text Box 293"/>
            <p:cNvSpPr txBox="1">
              <a:spLocks noChangeArrowheads="1"/>
            </p:cNvSpPr>
            <p:nvPr/>
          </p:nvSpPr>
          <p:spPr bwMode="auto">
            <a:xfrm>
              <a:off x="2257" y="832"/>
              <a:ext cx="1848"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45720" rIns="4572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pPr>
              <a:r>
                <a:rPr lang="en-US" altLang="en-US" sz="1400" b="1"/>
                <a:t>State Immunization Program</a:t>
              </a:r>
            </a:p>
          </p:txBody>
        </p:sp>
        <p:grpSp>
          <p:nvGrpSpPr>
            <p:cNvPr id="39967" name="Group 294"/>
            <p:cNvGrpSpPr>
              <a:grpSpLocks/>
            </p:cNvGrpSpPr>
            <p:nvPr/>
          </p:nvGrpSpPr>
          <p:grpSpPr bwMode="auto">
            <a:xfrm>
              <a:off x="2672" y="1119"/>
              <a:ext cx="706" cy="594"/>
              <a:chOff x="3920" y="1966"/>
              <a:chExt cx="706" cy="594"/>
            </a:xfrm>
          </p:grpSpPr>
          <p:pic>
            <p:nvPicPr>
              <p:cNvPr id="39968" name="Picture 295" descr="j00791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0" y="1966"/>
                <a:ext cx="706"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69" name="Text Box 296"/>
              <p:cNvSpPr txBox="1">
                <a:spLocks noChangeArrowheads="1"/>
              </p:cNvSpPr>
              <p:nvPr/>
            </p:nvSpPr>
            <p:spPr bwMode="auto">
              <a:xfrm rot="-189630">
                <a:off x="4127" y="2072"/>
                <a:ext cx="447" cy="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45720" rIns="4572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pPr>
                <a:r>
                  <a:rPr lang="en-US" altLang="en-US" sz="700"/>
                  <a:t>VFC Office.</a:t>
                </a:r>
              </a:p>
            </p:txBody>
          </p:sp>
        </p:grpSp>
      </p:grpSp>
      <p:sp>
        <p:nvSpPr>
          <p:cNvPr id="39944" name="Text Box 19"/>
          <p:cNvSpPr txBox="1">
            <a:spLocks noChangeArrowheads="1"/>
          </p:cNvSpPr>
          <p:nvPr/>
        </p:nvSpPr>
        <p:spPr bwMode="auto">
          <a:xfrm rot="-1156266">
            <a:off x="2063750" y="1519794"/>
            <a:ext cx="1220788" cy="7386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45720" rIns="4572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pPr>
            <a:r>
              <a:rPr lang="en-US" altLang="en-US" sz="1400" b="1"/>
              <a:t>Order is placed for each PIN</a:t>
            </a:r>
          </a:p>
        </p:txBody>
      </p:sp>
      <p:grpSp>
        <p:nvGrpSpPr>
          <p:cNvPr id="39945" name="Group 5"/>
          <p:cNvGrpSpPr>
            <a:grpSpLocks/>
          </p:cNvGrpSpPr>
          <p:nvPr/>
        </p:nvGrpSpPr>
        <p:grpSpPr bwMode="auto">
          <a:xfrm>
            <a:off x="350838" y="1866900"/>
            <a:ext cx="1930400" cy="1822450"/>
            <a:chOff x="3680369" y="4055972"/>
            <a:chExt cx="2654540" cy="2018075"/>
          </a:xfrm>
        </p:grpSpPr>
        <p:sp>
          <p:nvSpPr>
            <p:cNvPr id="39963" name="Text Box 19"/>
            <p:cNvSpPr txBox="1">
              <a:spLocks noChangeArrowheads="1"/>
            </p:cNvSpPr>
            <p:nvPr/>
          </p:nvSpPr>
          <p:spPr bwMode="auto">
            <a:xfrm>
              <a:off x="4243007" y="4055972"/>
              <a:ext cx="1672339" cy="3747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45720" rIns="4572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pPr>
              <a:r>
                <a:rPr lang="en-US" altLang="en-US" sz="1600" b="1"/>
                <a:t>Provider</a:t>
              </a:r>
            </a:p>
          </p:txBody>
        </p:sp>
        <p:sp>
          <p:nvSpPr>
            <p:cNvPr id="39964" name="Text Box 19"/>
            <p:cNvSpPr txBox="1">
              <a:spLocks noChangeArrowheads="1"/>
            </p:cNvSpPr>
            <p:nvPr/>
          </p:nvSpPr>
          <p:spPr bwMode="auto">
            <a:xfrm>
              <a:off x="3680369" y="5494914"/>
              <a:ext cx="2654540" cy="5791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45720" rIns="4572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US" altLang="en-US" sz="1400" b="1"/>
                <a:t>Submits a vaccine request </a:t>
              </a:r>
            </a:p>
          </p:txBody>
        </p:sp>
        <p:pic>
          <p:nvPicPr>
            <p:cNvPr id="39965" name="Picture 317" descr="C:\Program Files\Microsoft Office\MEDIA\CAGCAT10\j0195384.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8074" y="4443745"/>
              <a:ext cx="1007878" cy="102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46" name="Text Box 19"/>
          <p:cNvSpPr txBox="1">
            <a:spLocks noChangeArrowheads="1"/>
          </p:cNvSpPr>
          <p:nvPr/>
        </p:nvSpPr>
        <p:spPr bwMode="auto">
          <a:xfrm>
            <a:off x="3741738" y="2490792"/>
            <a:ext cx="1619250" cy="1169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45720" rIns="4572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US" altLang="en-US" sz="1400" b="1"/>
              <a:t>Reviews, approves, and submits vaccine order to CDC &amp; distributor</a:t>
            </a:r>
          </a:p>
        </p:txBody>
      </p:sp>
      <p:pic>
        <p:nvPicPr>
          <p:cNvPr id="39947" name="Picture 3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8154" y="1662113"/>
            <a:ext cx="663575" cy="749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9948" name="Picture 325" descr="C:\Documents and Settings\caguiluz\Local Settings\Temporary Internet Files\Content.IE5\O5E1DVB6\MC900185549[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4013" y="2190750"/>
            <a:ext cx="7032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9" name="Line 7"/>
          <p:cNvSpPr>
            <a:spLocks noChangeShapeType="1"/>
          </p:cNvSpPr>
          <p:nvPr/>
        </p:nvSpPr>
        <p:spPr bwMode="auto">
          <a:xfrm flipH="1">
            <a:off x="5376863" y="5510213"/>
            <a:ext cx="16383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45720" rIns="45720" anchor="ctr"/>
          <a:lstStyle/>
          <a:p>
            <a:endParaRPr lang="en-US"/>
          </a:p>
        </p:txBody>
      </p:sp>
      <p:grpSp>
        <p:nvGrpSpPr>
          <p:cNvPr id="39950" name="Group 6"/>
          <p:cNvGrpSpPr>
            <a:grpSpLocks/>
          </p:cNvGrpSpPr>
          <p:nvPr/>
        </p:nvGrpSpPr>
        <p:grpSpPr bwMode="auto">
          <a:xfrm>
            <a:off x="4294188" y="3870329"/>
            <a:ext cx="1770062" cy="1851025"/>
            <a:chOff x="4814984" y="4465357"/>
            <a:chExt cx="1915634" cy="1851878"/>
          </a:xfrm>
        </p:grpSpPr>
        <p:pic>
          <p:nvPicPr>
            <p:cNvPr id="39958" name="Picture 3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5633" y="5037414"/>
              <a:ext cx="734985" cy="3538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39959" name="Group 2"/>
            <p:cNvGrpSpPr>
              <a:grpSpLocks/>
            </p:cNvGrpSpPr>
            <p:nvPr/>
          </p:nvGrpSpPr>
          <p:grpSpPr bwMode="auto">
            <a:xfrm>
              <a:off x="4814984" y="4465357"/>
              <a:ext cx="1141413" cy="1851878"/>
              <a:chOff x="3576639" y="4272634"/>
              <a:chExt cx="1523999" cy="2075044"/>
            </a:xfrm>
          </p:grpSpPr>
          <p:pic>
            <p:nvPicPr>
              <p:cNvPr id="39960" name="Picture 3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6639" y="4272634"/>
                <a:ext cx="1523999" cy="20750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9961" name="Picture 30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9561" y="4612562"/>
                <a:ext cx="500851" cy="24360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9962" name="Picture 30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17371" y="4619911"/>
                <a:ext cx="355031" cy="23625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grpSp>
      <p:grpSp>
        <p:nvGrpSpPr>
          <p:cNvPr id="39951" name="Group 3"/>
          <p:cNvGrpSpPr>
            <a:grpSpLocks/>
          </p:cNvGrpSpPr>
          <p:nvPr/>
        </p:nvGrpSpPr>
        <p:grpSpPr bwMode="auto">
          <a:xfrm>
            <a:off x="7240588" y="4845054"/>
            <a:ext cx="1574800" cy="1330325"/>
            <a:chOff x="5558430" y="3717804"/>
            <a:chExt cx="2678270" cy="1493143"/>
          </a:xfrm>
        </p:grpSpPr>
        <p:pic>
          <p:nvPicPr>
            <p:cNvPr id="39955" name="Picture 312" descr="C:\Documents and Settings\caguiluz\Local Settings\Temporary Internet Files\Content.IE5\Z97FSU6G\MC900290306[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48433" y="3717804"/>
              <a:ext cx="1788267" cy="149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6" name="Picture 3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58430" y="4243031"/>
              <a:ext cx="1393363" cy="9236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9957" name="Picture 3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40378" y="4678649"/>
              <a:ext cx="688951" cy="3825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pic>
        <p:nvPicPr>
          <p:cNvPr id="39952" name="Picture 328" descr="C:\Documents and Settings\caguiluz\Local Settings\Temporary Internet Files\Content.IE5\ZWX8NIXC\MC900263358[1].wm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64388" y="4391029"/>
            <a:ext cx="14732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3" name="Picture 3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8350" y="4240217"/>
            <a:ext cx="598488" cy="1209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39954" name="Text Box 19"/>
          <p:cNvSpPr txBox="1">
            <a:spLocks noChangeArrowheads="1"/>
          </p:cNvSpPr>
          <p:nvPr/>
        </p:nvSpPr>
        <p:spPr bwMode="auto">
          <a:xfrm>
            <a:off x="2674938" y="4565654"/>
            <a:ext cx="1409700" cy="138499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45720" rIns="4572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spcBef>
                <a:spcPct val="50000"/>
              </a:spcBef>
            </a:pPr>
            <a:r>
              <a:rPr lang="en-US" altLang="en-US" sz="1400" b="1"/>
              <a:t>Eligibility screening  must occur prior to administering vaccines</a:t>
            </a:r>
          </a:p>
        </p:txBody>
      </p:sp>
    </p:spTree>
    <p:extLst>
      <p:ext uri="{BB962C8B-B14F-4D97-AF65-F5344CB8AC3E}">
        <p14:creationId xmlns:p14="http://schemas.microsoft.com/office/powerpoint/2010/main" val="481779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Order Frequency</a:t>
            </a:r>
          </a:p>
        </p:txBody>
      </p:sp>
      <p:sp>
        <p:nvSpPr>
          <p:cNvPr id="6" name="Content Placeholder 5"/>
          <p:cNvSpPr>
            <a:spLocks noGrp="1"/>
          </p:cNvSpPr>
          <p:nvPr>
            <p:ph idx="1"/>
          </p:nvPr>
        </p:nvSpPr>
        <p:spPr>
          <a:xfrm>
            <a:off x="581192" y="2228003"/>
            <a:ext cx="7989752" cy="1124797"/>
          </a:xfrm>
        </p:spPr>
        <p:txBody>
          <a:bodyPr>
            <a:normAutofit lnSpcReduction="10000"/>
          </a:bodyPr>
          <a:lstStyle/>
          <a:p>
            <a:r>
              <a:rPr lang="en-US" dirty="0"/>
              <a:t>Order frequency depends on the provider category and number of VFC-supplied doses ordered each year. Provider category is assessed annually as part of provider recertification, and order frequency is adjusted accordingly and displayed on the provider’s account page at MyVFCvaccines.org.</a:t>
            </a: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4" y="3437929"/>
            <a:ext cx="8658225" cy="3149707"/>
          </a:xfrm>
          <a:prstGeom prst="rect">
            <a:avLst/>
          </a:prstGeom>
        </p:spPr>
      </p:pic>
    </p:spTree>
    <p:extLst>
      <p:ext uri="{BB962C8B-B14F-4D97-AF65-F5344CB8AC3E}">
        <p14:creationId xmlns:p14="http://schemas.microsoft.com/office/powerpoint/2010/main" val="3573042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a:extLst/>
        </p:spPr>
        <p:txBody>
          <a:bodyPr/>
          <a:lstStyle/>
          <a:p>
            <a:pPr>
              <a:defRPr/>
            </a:pPr>
            <a:r>
              <a:rPr lang="en-US" dirty="0"/>
              <a:t>VFC </a:t>
            </a:r>
            <a:r>
              <a:rPr dirty="0"/>
              <a:t>Program Background</a:t>
            </a:r>
          </a:p>
        </p:txBody>
      </p:sp>
      <p:sp>
        <p:nvSpPr>
          <p:cNvPr id="8195" name="Text Placeholder 1"/>
          <p:cNvSpPr>
            <a:spLocks noGrp="1"/>
          </p:cNvSpPr>
          <p:nvPr>
            <p:ph type="body" idx="1"/>
          </p:nvPr>
        </p:nvSpPr>
        <p:spPr/>
        <p:txBody>
          <a:bodyPr/>
          <a:lstStyle/>
          <a:p>
            <a:pPr eaLnBrk="1" hangingPunct="1"/>
            <a:endParaRPr lang="en-US" altLang="en-US"/>
          </a:p>
        </p:txBody>
      </p:sp>
    </p:spTree>
    <p:extLst>
      <p:ext uri="{BB962C8B-B14F-4D97-AF65-F5344CB8AC3E}">
        <p14:creationId xmlns:p14="http://schemas.microsoft.com/office/powerpoint/2010/main" val="107113021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Vaccine Ordering AND Accountability</a:t>
            </a:r>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091304"/>
            <a:ext cx="3361732" cy="2980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t="12085" r="1762" b="2921"/>
          <a:stretch>
            <a:fillRect/>
          </a:stretch>
        </p:blipFill>
        <p:spPr bwMode="auto">
          <a:xfrm>
            <a:off x="2159750" y="3429000"/>
            <a:ext cx="4206660" cy="306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Turn Arrow 5"/>
          <p:cNvSpPr/>
          <p:nvPr/>
        </p:nvSpPr>
        <p:spPr>
          <a:xfrm>
            <a:off x="1371604" y="1673682"/>
            <a:ext cx="3339193" cy="462643"/>
          </a:xfrm>
          <a:prstGeom prst="uturnArrow">
            <a:avLst>
              <a:gd name="adj1" fmla="val 25000"/>
              <a:gd name="adj2" fmla="val 25000"/>
              <a:gd name="adj3" fmla="val 0"/>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wn Arrow 6"/>
          <p:cNvSpPr/>
          <p:nvPr/>
        </p:nvSpPr>
        <p:spPr>
          <a:xfrm>
            <a:off x="4482193" y="2057404"/>
            <a:ext cx="228600" cy="6123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34000" y="1666784"/>
            <a:ext cx="3048000" cy="1631216"/>
          </a:xfrm>
          <a:prstGeom prst="rect">
            <a:avLst/>
          </a:prstGeom>
          <a:noFill/>
        </p:spPr>
        <p:txBody>
          <a:bodyPr wrap="square" rtlCol="0">
            <a:spAutoFit/>
          </a:bodyPr>
          <a:lstStyle/>
          <a:p>
            <a:r>
              <a:rPr lang="en-US" sz="2000" dirty="0"/>
              <a:t>With every vaccine order, providers must account for all VFC doses received during the preceding ordering period.</a:t>
            </a:r>
          </a:p>
        </p:txBody>
      </p:sp>
    </p:spTree>
    <p:extLst>
      <p:ext uri="{BB962C8B-B14F-4D97-AF65-F5344CB8AC3E}">
        <p14:creationId xmlns:p14="http://schemas.microsoft.com/office/powerpoint/2010/main" val="1501618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687474"/>
            <a:ext cx="7989752" cy="579351"/>
          </a:xfrm>
        </p:spPr>
        <p:txBody>
          <a:bodyPr/>
          <a:lstStyle/>
          <a:p>
            <a:r>
              <a:rPr lang="en-US" dirty="0"/>
              <a:t>Vaccine Ordering Worksheet</a:t>
            </a:r>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779" y="1524003"/>
            <a:ext cx="3781425" cy="4894573"/>
          </a:xfrm>
          <a:prstGeom prst="rect">
            <a:avLst/>
          </a:prstGeom>
          <a:ln>
            <a:noFill/>
          </a:ln>
          <a:effectLst>
            <a:outerShdw blurRad="190500" algn="tl" rotWithShape="0">
              <a:srgbClr val="000000">
                <a:alpha val="70000"/>
              </a:srgbClr>
            </a:outerShdw>
          </a:effectLst>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5869" y="1714041"/>
            <a:ext cx="5961935" cy="46105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79384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236" y="1365500"/>
            <a:ext cx="5418364" cy="4654300"/>
          </a:xfrm>
          <a:prstGeom prst="rect">
            <a:avLst/>
          </a:prstGeom>
        </p:spPr>
      </p:pic>
      <p:sp>
        <p:nvSpPr>
          <p:cNvPr id="40962" name="Title 1"/>
          <p:cNvSpPr>
            <a:spLocks noGrp="1"/>
          </p:cNvSpPr>
          <p:nvPr>
            <p:ph type="title"/>
          </p:nvPr>
        </p:nvSpPr>
        <p:spPr>
          <a:xfrm>
            <a:off x="457200" y="152400"/>
            <a:ext cx="8229600" cy="1143000"/>
          </a:xfrm>
        </p:spPr>
        <p:txBody>
          <a:bodyPr/>
          <a:lstStyle/>
          <a:p>
            <a:pPr eaLnBrk="1" hangingPunct="1"/>
            <a:r>
              <a:rPr lang="en-US" altLang="en-US"/>
              <a:t>On-Line Ordering</a:t>
            </a:r>
          </a:p>
        </p:txBody>
      </p:sp>
      <p:sp>
        <p:nvSpPr>
          <p:cNvPr id="40964" name="Rectangle 2"/>
          <p:cNvSpPr>
            <a:spLocks noChangeArrowheads="1"/>
          </p:cNvSpPr>
          <p:nvPr/>
        </p:nvSpPr>
        <p:spPr bwMode="auto">
          <a:xfrm>
            <a:off x="533400" y="5943604"/>
            <a:ext cx="4203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a:t>http://eziz.org/myvfcvaccines/</a:t>
            </a:r>
          </a:p>
        </p:txBody>
      </p:sp>
      <p:grpSp>
        <p:nvGrpSpPr>
          <p:cNvPr id="5" name="Group 4"/>
          <p:cNvGrpSpPr/>
          <p:nvPr/>
        </p:nvGrpSpPr>
        <p:grpSpPr>
          <a:xfrm>
            <a:off x="2397125" y="4124325"/>
            <a:ext cx="2174875" cy="609600"/>
            <a:chOff x="2092325" y="4343400"/>
            <a:chExt cx="2174875" cy="609600"/>
          </a:xfrm>
        </p:grpSpPr>
        <p:sp>
          <p:nvSpPr>
            <p:cNvPr id="3" name="Right Arrow 2"/>
            <p:cNvSpPr/>
            <p:nvPr/>
          </p:nvSpPr>
          <p:spPr>
            <a:xfrm>
              <a:off x="2092325" y="4495800"/>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71800" y="4343400"/>
              <a:ext cx="12954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3799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t="12085" r="1762" b="2921"/>
          <a:stretch>
            <a:fillRect/>
          </a:stretch>
        </p:blipFill>
        <p:spPr bwMode="auto">
          <a:xfrm>
            <a:off x="30167" y="1354138"/>
            <a:ext cx="9121775"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Oval 10"/>
          <p:cNvSpPr>
            <a:spLocks noChangeArrowheads="1"/>
          </p:cNvSpPr>
          <p:nvPr/>
        </p:nvSpPr>
        <p:spPr bwMode="auto">
          <a:xfrm>
            <a:off x="685800" y="1760538"/>
            <a:ext cx="1371600" cy="762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41988" name="Oval 11"/>
          <p:cNvSpPr>
            <a:spLocks noChangeArrowheads="1"/>
          </p:cNvSpPr>
          <p:nvPr/>
        </p:nvSpPr>
        <p:spPr bwMode="auto">
          <a:xfrm>
            <a:off x="6400800" y="1912938"/>
            <a:ext cx="24384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41989" name="Oval 11"/>
          <p:cNvSpPr>
            <a:spLocks noChangeArrowheads="1"/>
          </p:cNvSpPr>
          <p:nvPr/>
        </p:nvSpPr>
        <p:spPr bwMode="auto">
          <a:xfrm>
            <a:off x="2667000" y="1901829"/>
            <a:ext cx="2438400" cy="6762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41990" name="Title 1"/>
          <p:cNvSpPr>
            <a:spLocks noGrp="1"/>
          </p:cNvSpPr>
          <p:nvPr>
            <p:ph type="title"/>
          </p:nvPr>
        </p:nvSpPr>
        <p:spPr>
          <a:xfrm>
            <a:off x="449036" y="211138"/>
            <a:ext cx="7932964" cy="1143000"/>
          </a:xfrm>
        </p:spPr>
        <p:txBody>
          <a:bodyPr/>
          <a:lstStyle/>
          <a:p>
            <a:r>
              <a:rPr lang="en-US" altLang="en-US" dirty="0"/>
              <a:t>VFC Order Form: Private Providers</a:t>
            </a:r>
          </a:p>
        </p:txBody>
      </p:sp>
    </p:spTree>
    <p:extLst>
      <p:ext uri="{BB962C8B-B14F-4D97-AF65-F5344CB8AC3E}">
        <p14:creationId xmlns:p14="http://schemas.microsoft.com/office/powerpoint/2010/main" val="324926181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533400" y="-33338"/>
            <a:ext cx="8229600" cy="1143001"/>
          </a:xfrm>
        </p:spPr>
        <p:txBody>
          <a:bodyPr/>
          <a:lstStyle/>
          <a:p>
            <a:r>
              <a:rPr lang="en-US" altLang="en-US"/>
              <a:t>Order Confirmation</a:t>
            </a:r>
          </a:p>
        </p:txBody>
      </p:sp>
      <p:pic>
        <p:nvPicPr>
          <p:cNvPr id="44036"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3742267" y="2466340"/>
            <a:ext cx="5020733" cy="3765550"/>
          </a:xfrm>
        </p:spPr>
      </p:pic>
      <p:pic>
        <p:nvPicPr>
          <p:cNvPr id="440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0"/>
            <a:ext cx="4724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896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152400"/>
            <a:ext cx="8229600" cy="1143000"/>
          </a:xfrm>
        </p:spPr>
        <p:txBody>
          <a:bodyPr/>
          <a:lstStyle/>
          <a:p>
            <a:pPr eaLnBrk="1" hangingPunct="1"/>
            <a:r>
              <a:rPr lang="en-US" altLang="en-US"/>
              <a:t>Receiving Vaccine Shipments   </a:t>
            </a:r>
          </a:p>
        </p:txBody>
      </p:sp>
      <p:sp>
        <p:nvSpPr>
          <p:cNvPr id="49155" name="Rectangle 3"/>
          <p:cNvSpPr>
            <a:spLocks noGrp="1" noChangeArrowheads="1"/>
          </p:cNvSpPr>
          <p:nvPr>
            <p:ph idx="1"/>
          </p:nvPr>
        </p:nvSpPr>
        <p:spPr>
          <a:xfrm>
            <a:off x="76200" y="1781175"/>
            <a:ext cx="5562600" cy="4953000"/>
          </a:xfrm>
        </p:spPr>
        <p:txBody>
          <a:bodyPr>
            <a:normAutofit/>
          </a:bodyPr>
          <a:lstStyle/>
          <a:p>
            <a:pPr eaLnBrk="1" hangingPunct="1">
              <a:lnSpc>
                <a:spcPct val="70000"/>
              </a:lnSpc>
            </a:pPr>
            <a:r>
              <a:rPr lang="en-US" altLang="en-US" sz="2000" dirty="0"/>
              <a:t>Providers are asked to carefully inspect the contents of the shipments upon receipt</a:t>
            </a:r>
          </a:p>
          <a:p>
            <a:pPr eaLnBrk="1" hangingPunct="1">
              <a:lnSpc>
                <a:spcPct val="70000"/>
              </a:lnSpc>
            </a:pPr>
            <a:endParaRPr lang="en-US" altLang="en-US" sz="2000" dirty="0"/>
          </a:p>
          <a:p>
            <a:pPr lvl="1" eaLnBrk="1" hangingPunct="1">
              <a:lnSpc>
                <a:spcPct val="70000"/>
              </a:lnSpc>
            </a:pPr>
            <a:r>
              <a:rPr lang="en-US" altLang="en-US" sz="1800" dirty="0">
                <a:solidFill>
                  <a:srgbClr val="FF9900"/>
                </a:solidFill>
              </a:rPr>
              <a:t>Cold chain integrity:</a:t>
            </a:r>
            <a:r>
              <a:rPr lang="en-US" altLang="en-US" sz="1800" dirty="0"/>
              <a:t> verify temperatures have been maintained while vaccine was in transit</a:t>
            </a:r>
          </a:p>
          <a:p>
            <a:pPr lvl="1" eaLnBrk="1" hangingPunct="1">
              <a:lnSpc>
                <a:spcPct val="70000"/>
              </a:lnSpc>
            </a:pPr>
            <a:r>
              <a:rPr lang="en-US" altLang="en-US" sz="1800" dirty="0">
                <a:solidFill>
                  <a:srgbClr val="FF9900"/>
                </a:solidFill>
              </a:rPr>
              <a:t>Contents: </a:t>
            </a:r>
            <a:r>
              <a:rPr lang="en-US" altLang="en-US" sz="1800" dirty="0"/>
              <a:t>verify vaccine doses received match doses outlined in the packing slip. </a:t>
            </a:r>
          </a:p>
          <a:p>
            <a:pPr lvl="1" eaLnBrk="1" hangingPunct="1">
              <a:lnSpc>
                <a:spcPct val="70000"/>
              </a:lnSpc>
            </a:pPr>
            <a:endParaRPr lang="en-US" altLang="en-US" sz="2000" dirty="0"/>
          </a:p>
          <a:p>
            <a:pPr eaLnBrk="1" hangingPunct="1">
              <a:lnSpc>
                <a:spcPct val="70000"/>
              </a:lnSpc>
            </a:pPr>
            <a:r>
              <a:rPr lang="en-US" altLang="en-US" sz="2000" dirty="0"/>
              <a:t>VFC must report all shipment incidents to VFC’s national vaccine distributor within 2 hours of vaccine delivery in order to ensure vaccine replacement costs (if due to a distributor or shipping error) is covered they the distributor, not the VFC program. </a:t>
            </a:r>
          </a:p>
          <a:p>
            <a:pPr eaLnBrk="1" hangingPunct="1">
              <a:lnSpc>
                <a:spcPct val="70000"/>
              </a:lnSpc>
            </a:pPr>
            <a:endParaRPr lang="en-US" altLang="en-US" sz="2000" dirty="0"/>
          </a:p>
          <a:p>
            <a:pPr eaLnBrk="1" hangingPunct="1">
              <a:lnSpc>
                <a:spcPct val="70000"/>
              </a:lnSpc>
            </a:pPr>
            <a:r>
              <a:rPr lang="en-US" altLang="en-US" sz="2000" dirty="0"/>
              <a:t>Vaccine shipments should NEVER be rejected without prior approval of the VFC Program.</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933574"/>
            <a:ext cx="3468958" cy="4486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501764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Program Integrity</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913015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Program Integrity (Fraud and Abuse)</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06415" y="2439803"/>
            <a:ext cx="8066087" cy="2873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6263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81000" y="152400"/>
            <a:ext cx="8229600" cy="1143000"/>
          </a:xfrm>
        </p:spPr>
        <p:txBody>
          <a:bodyPr/>
          <a:lstStyle/>
          <a:p>
            <a:pPr eaLnBrk="1" hangingPunct="1"/>
            <a:r>
              <a:rPr lang="en-US" altLang="en-US" dirty="0"/>
              <a:t>Vaccine Restitution Policy</a:t>
            </a:r>
          </a:p>
        </p:txBody>
      </p:sp>
      <p:sp>
        <p:nvSpPr>
          <p:cNvPr id="65539" name="Rectangle 3"/>
          <p:cNvSpPr>
            <a:spLocks noGrp="1" noChangeArrowheads="1"/>
          </p:cNvSpPr>
          <p:nvPr>
            <p:ph idx="1"/>
          </p:nvPr>
        </p:nvSpPr>
        <p:spPr>
          <a:xfrm>
            <a:off x="457200" y="1981200"/>
            <a:ext cx="8229600" cy="4389438"/>
          </a:xfrm>
        </p:spPr>
        <p:txBody>
          <a:bodyPr>
            <a:normAutofit fontScale="85000" lnSpcReduction="20000"/>
          </a:bodyPr>
          <a:lstStyle/>
          <a:p>
            <a:pPr marL="274320" indent="-274320">
              <a:lnSpc>
                <a:spcPct val="70000"/>
              </a:lnSpc>
              <a:buClr>
                <a:schemeClr val="accent3"/>
              </a:buClr>
              <a:buNone/>
              <a:defRPr/>
            </a:pPr>
            <a:r>
              <a:rPr lang="en-US" sz="2200" dirty="0"/>
              <a:t>Vaccine Loss Due to Provider Negligence</a:t>
            </a:r>
          </a:p>
          <a:p>
            <a:pPr marL="274320" indent="-274320">
              <a:lnSpc>
                <a:spcPct val="70000"/>
              </a:lnSpc>
              <a:buClr>
                <a:schemeClr val="accent3"/>
              </a:buClr>
              <a:buFont typeface="Wingdings 2"/>
              <a:buChar char=""/>
              <a:defRPr/>
            </a:pPr>
            <a:endParaRPr lang="en-US" sz="2200" dirty="0"/>
          </a:p>
          <a:p>
            <a:pPr>
              <a:lnSpc>
                <a:spcPct val="120000"/>
              </a:lnSpc>
              <a:buClr>
                <a:schemeClr val="accent3"/>
              </a:buClr>
              <a:defRPr/>
            </a:pPr>
            <a:r>
              <a:rPr lang="en-US" dirty="0"/>
              <a:t>Every provider signs an annual agreement that describes the provider’s financial liability to replace vaccine purchased with federal funds (VFC, 317) that are deemed non-viable due to provider negligence on a dose-for-dose basis </a:t>
            </a:r>
            <a:r>
              <a:rPr lang="en-US" sz="2200" dirty="0"/>
              <a:t>	 </a:t>
            </a:r>
          </a:p>
          <a:p>
            <a:r>
              <a:rPr lang="en-US" dirty="0"/>
              <a:t>Providers must replace the same number and type of vaccines that were lost—on a dose-for-dose basis. Providers must submit a receipt of vaccine purchase (reflecting a dose-for-dose replacement) to the VFC Program within 90 days of vaccine loss, or within an acceptable timeline as negotiated with the VFC Program. </a:t>
            </a:r>
          </a:p>
          <a:p>
            <a:r>
              <a:rPr lang="en-US" dirty="0"/>
              <a:t>In general, restitution requires the following actions:</a:t>
            </a:r>
          </a:p>
          <a:p>
            <a:pPr lvl="1"/>
            <a:r>
              <a:rPr lang="en-US" dirty="0"/>
              <a:t>Providers must sign a VFC Program vaccine restitution agreement.</a:t>
            </a:r>
          </a:p>
          <a:p>
            <a:pPr lvl="1"/>
            <a:r>
              <a:rPr lang="en-US" dirty="0"/>
              <a:t>Providers must provide copies of vaccine invoices for privately purchased vaccines to replace doses lost.</a:t>
            </a:r>
          </a:p>
          <a:p>
            <a:pPr lvl="1"/>
            <a:r>
              <a:rPr lang="en-US" dirty="0"/>
              <a:t>Providers must submit a detailed listing of vaccines for all VFC patients who received privately purchased vaccines.</a:t>
            </a:r>
          </a:p>
          <a:p>
            <a:pPr lvl="1"/>
            <a:r>
              <a:rPr lang="en-US" dirty="0"/>
              <a:t>The VFC Program might suspend provider vaccine ordering privileges.</a:t>
            </a:r>
            <a:endParaRPr lang="en-US" sz="2000" dirty="0"/>
          </a:p>
        </p:txBody>
      </p:sp>
    </p:spTree>
    <p:extLst>
      <p:ext uri="{BB962C8B-B14F-4D97-AF65-F5344CB8AC3E}">
        <p14:creationId xmlns:p14="http://schemas.microsoft.com/office/powerpoint/2010/main" val="80082690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Vaccine Restitution </a:t>
            </a:r>
          </a:p>
        </p:txBody>
      </p:sp>
      <p:sp>
        <p:nvSpPr>
          <p:cNvPr id="3" name="Content Placeholder 2"/>
          <p:cNvSpPr>
            <a:spLocks noGrp="1"/>
          </p:cNvSpPr>
          <p:nvPr>
            <p:ph idx="1"/>
          </p:nvPr>
        </p:nvSpPr>
        <p:spPr>
          <a:xfrm>
            <a:off x="581192" y="2008928"/>
            <a:ext cx="7989752" cy="2686897"/>
          </a:xfrm>
        </p:spPr>
        <p:txBody>
          <a:bodyPr>
            <a:normAutofit/>
          </a:bodyPr>
          <a:lstStyle/>
          <a:p>
            <a:pPr marL="0" indent="0">
              <a:buNone/>
            </a:pPr>
            <a:r>
              <a:rPr lang="en-US" b="1" dirty="0"/>
              <a:t>Dose by Dose replacement</a:t>
            </a:r>
          </a:p>
          <a:p>
            <a:r>
              <a:rPr lang="en-US" dirty="0"/>
              <a:t>Providers must agree to replace vaccine on a dose-for-dose basis that is purchased with federal funds and deemed non-viable due to provider negligence or misuse.</a:t>
            </a:r>
          </a:p>
          <a:p>
            <a:endParaRPr lang="en-US" dirty="0"/>
          </a:p>
          <a:p>
            <a:r>
              <a:rPr lang="en-US" dirty="0"/>
              <a:t>Once a provider meets the Program’s criterion for restitution, lost doses must be replaced with doses purchased at private pricing</a:t>
            </a:r>
          </a:p>
        </p:txBody>
      </p:sp>
      <p:graphicFrame>
        <p:nvGraphicFramePr>
          <p:cNvPr id="5" name="Table 4"/>
          <p:cNvGraphicFramePr>
            <a:graphicFrameLocks noGrp="1"/>
          </p:cNvGraphicFramePr>
          <p:nvPr>
            <p:extLst>
              <p:ext uri="{D42A27DB-BD31-4B8C-83A1-F6EECF244321}">
                <p14:modId xmlns:p14="http://schemas.microsoft.com/office/powerpoint/2010/main" val="749376616"/>
              </p:ext>
            </p:extLst>
          </p:nvPr>
        </p:nvGraphicFramePr>
        <p:xfrm>
          <a:off x="835470" y="4933950"/>
          <a:ext cx="7735475" cy="1599184"/>
        </p:xfrm>
        <a:graphic>
          <a:graphicData uri="http://schemas.openxmlformats.org/drawingml/2006/table">
            <a:tbl>
              <a:tblPr firstRow="1">
                <a:tableStyleId>{72833802-FEF1-4C79-8D5D-14CF1EAF98D9}</a:tableStyleId>
              </a:tblPr>
              <a:tblGrid>
                <a:gridCol w="1578622">
                  <a:extLst>
                    <a:ext uri="{9D8B030D-6E8A-4147-A177-3AD203B41FA5}">
                      <a16:colId xmlns:a16="http://schemas.microsoft.com/office/drawing/2014/main" val="2354666980"/>
                    </a:ext>
                  </a:extLst>
                </a:gridCol>
                <a:gridCol w="1211396">
                  <a:extLst>
                    <a:ext uri="{9D8B030D-6E8A-4147-A177-3AD203B41FA5}">
                      <a16:colId xmlns:a16="http://schemas.microsoft.com/office/drawing/2014/main" val="2341182500"/>
                    </a:ext>
                  </a:extLst>
                </a:gridCol>
                <a:gridCol w="1077719">
                  <a:extLst>
                    <a:ext uri="{9D8B030D-6E8A-4147-A177-3AD203B41FA5}">
                      <a16:colId xmlns:a16="http://schemas.microsoft.com/office/drawing/2014/main" val="1187708037"/>
                    </a:ext>
                  </a:extLst>
                </a:gridCol>
                <a:gridCol w="1289246">
                  <a:extLst>
                    <a:ext uri="{9D8B030D-6E8A-4147-A177-3AD203B41FA5}">
                      <a16:colId xmlns:a16="http://schemas.microsoft.com/office/drawing/2014/main" val="2802504633"/>
                    </a:ext>
                  </a:extLst>
                </a:gridCol>
                <a:gridCol w="1289246">
                  <a:extLst>
                    <a:ext uri="{9D8B030D-6E8A-4147-A177-3AD203B41FA5}">
                      <a16:colId xmlns:a16="http://schemas.microsoft.com/office/drawing/2014/main" val="1343522252"/>
                    </a:ext>
                  </a:extLst>
                </a:gridCol>
                <a:gridCol w="1289246">
                  <a:extLst>
                    <a:ext uri="{9D8B030D-6E8A-4147-A177-3AD203B41FA5}">
                      <a16:colId xmlns:a16="http://schemas.microsoft.com/office/drawing/2014/main" val="830099286"/>
                    </a:ext>
                  </a:extLst>
                </a:gridCol>
              </a:tblGrid>
              <a:tr h="422656">
                <a:tc>
                  <a:txBody>
                    <a:bodyPr/>
                    <a:lstStyle/>
                    <a:p>
                      <a:r>
                        <a:rPr lang="en-US" sz="1100" dirty="0">
                          <a:effectLst/>
                        </a:rPr>
                        <a:t>Vaccine</a:t>
                      </a:r>
                    </a:p>
                  </a:txBody>
                  <a:tcPr anchor="ctr"/>
                </a:tc>
                <a:tc>
                  <a:txBody>
                    <a:bodyPr/>
                    <a:lstStyle/>
                    <a:p>
                      <a:r>
                        <a:rPr lang="en-US" sz="1100">
                          <a:effectLst/>
                        </a:rPr>
                        <a:t>Brandname/ Tradename</a:t>
                      </a:r>
                    </a:p>
                  </a:txBody>
                  <a:tcPr anchor="ctr"/>
                </a:tc>
                <a:tc>
                  <a:txBody>
                    <a:bodyPr/>
                    <a:lstStyle/>
                    <a:p>
                      <a:r>
                        <a:rPr lang="en-US" sz="1100">
                          <a:effectLst/>
                        </a:rPr>
                        <a:t>NDC</a:t>
                      </a:r>
                    </a:p>
                  </a:txBody>
                  <a:tcPr anchor="ctr"/>
                </a:tc>
                <a:tc>
                  <a:txBody>
                    <a:bodyPr/>
                    <a:lstStyle/>
                    <a:p>
                      <a:r>
                        <a:rPr lang="en-US" sz="1100" dirty="0">
                          <a:effectLst/>
                        </a:rPr>
                        <a:t>Packaging</a:t>
                      </a:r>
                    </a:p>
                  </a:txBody>
                  <a:tcPr anchor="ctr"/>
                </a:tc>
                <a:tc>
                  <a:txBody>
                    <a:bodyPr/>
                    <a:lstStyle/>
                    <a:p>
                      <a:r>
                        <a:rPr lang="en-US" sz="1100">
                          <a:effectLst/>
                        </a:rPr>
                        <a:t>CDC Cost/ Dose</a:t>
                      </a:r>
                    </a:p>
                  </a:txBody>
                  <a:tcPr anchor="ctr"/>
                </a:tc>
                <a:tc>
                  <a:txBody>
                    <a:bodyPr/>
                    <a:lstStyle/>
                    <a:p>
                      <a:r>
                        <a:rPr lang="en-US" sz="1100">
                          <a:effectLst/>
                        </a:rPr>
                        <a:t>Private Sector Cost/ Dose</a:t>
                      </a:r>
                    </a:p>
                  </a:txBody>
                  <a:tcPr anchor="ctr"/>
                </a:tc>
                <a:extLst>
                  <a:ext uri="{0D108BD9-81ED-4DB2-BD59-A6C34878D82A}">
                    <a16:rowId xmlns:a16="http://schemas.microsoft.com/office/drawing/2014/main" val="311955426"/>
                  </a:ext>
                </a:extLst>
              </a:tr>
              <a:tr h="715264">
                <a:tc>
                  <a:txBody>
                    <a:bodyPr/>
                    <a:lstStyle/>
                    <a:p>
                      <a:r>
                        <a:rPr lang="en-US" sz="1200" dirty="0"/>
                        <a:t>Measles, Mumps and Rubella (MMR) [</a:t>
                      </a:r>
                      <a:r>
                        <a:rPr lang="en-US" sz="1200" dirty="0">
                          <a:hlinkClick r:id="rId3"/>
                        </a:rPr>
                        <a:t>1</a:t>
                      </a:r>
                      <a:r>
                        <a:rPr lang="en-US" sz="1200" dirty="0"/>
                        <a:t>]</a:t>
                      </a:r>
                    </a:p>
                  </a:txBody>
                  <a:tcPr anchor="ctr"/>
                </a:tc>
                <a:tc>
                  <a:txBody>
                    <a:bodyPr/>
                    <a:lstStyle/>
                    <a:p>
                      <a:r>
                        <a:rPr lang="en-US" sz="1200" dirty="0"/>
                        <a:t>M-M-R®II</a:t>
                      </a:r>
                    </a:p>
                  </a:txBody>
                  <a:tcPr anchor="ctr"/>
                </a:tc>
                <a:tc>
                  <a:txBody>
                    <a:bodyPr/>
                    <a:lstStyle/>
                    <a:p>
                      <a:r>
                        <a:rPr lang="en-US" sz="1200" dirty="0"/>
                        <a:t>00006-4681-00</a:t>
                      </a:r>
                    </a:p>
                  </a:txBody>
                  <a:tcPr anchor="ctr"/>
                </a:tc>
                <a:tc>
                  <a:txBody>
                    <a:bodyPr/>
                    <a:lstStyle/>
                    <a:p>
                      <a:r>
                        <a:rPr lang="en-US" sz="1200" dirty="0"/>
                        <a:t>10 pack – 1 dose vial</a:t>
                      </a:r>
                    </a:p>
                  </a:txBody>
                  <a:tcPr anchor="ctr"/>
                </a:tc>
                <a:tc>
                  <a:txBody>
                    <a:bodyPr/>
                    <a:lstStyle/>
                    <a:p>
                      <a:r>
                        <a:rPr lang="en-US" sz="1200" dirty="0"/>
                        <a:t>$21.05</a:t>
                      </a:r>
                    </a:p>
                  </a:txBody>
                  <a:tcPr anchor="ctr"/>
                </a:tc>
                <a:tc>
                  <a:txBody>
                    <a:bodyPr/>
                    <a:lstStyle/>
                    <a:p>
                      <a:r>
                        <a:rPr lang="en-US" sz="1200" dirty="0"/>
                        <a:t>$70.92</a:t>
                      </a:r>
                    </a:p>
                  </a:txBody>
                  <a:tcPr anchor="ctr"/>
                </a:tc>
                <a:extLst>
                  <a:ext uri="{0D108BD9-81ED-4DB2-BD59-A6C34878D82A}">
                    <a16:rowId xmlns:a16="http://schemas.microsoft.com/office/drawing/2014/main" val="771264832"/>
                  </a:ext>
                </a:extLst>
              </a:tr>
              <a:tr h="325120">
                <a:tc>
                  <a:txBody>
                    <a:bodyPr/>
                    <a:lstStyle/>
                    <a:p>
                      <a:r>
                        <a:rPr lang="en-US" sz="1200">
                          <a:effectLst/>
                        </a:rPr>
                        <a:t>MMR/Varicella [</a:t>
                      </a:r>
                      <a:r>
                        <a:rPr lang="en-US" sz="1200">
                          <a:effectLst/>
                          <a:hlinkClick r:id="rId4"/>
                        </a:rPr>
                        <a:t>2</a:t>
                      </a:r>
                      <a:r>
                        <a:rPr lang="en-US" sz="1200">
                          <a:effectLst/>
                        </a:rPr>
                        <a:t>]</a:t>
                      </a:r>
                    </a:p>
                  </a:txBody>
                  <a:tcPr anchor="ctr"/>
                </a:tc>
                <a:tc>
                  <a:txBody>
                    <a:bodyPr/>
                    <a:lstStyle/>
                    <a:p>
                      <a:r>
                        <a:rPr lang="en-US" sz="1200">
                          <a:effectLst/>
                        </a:rPr>
                        <a:t>ProQuad®</a:t>
                      </a:r>
                    </a:p>
                  </a:txBody>
                  <a:tcPr anchor="ctr"/>
                </a:tc>
                <a:tc>
                  <a:txBody>
                    <a:bodyPr/>
                    <a:lstStyle/>
                    <a:p>
                      <a:r>
                        <a:rPr lang="en-US" sz="1200">
                          <a:effectLst/>
                        </a:rPr>
                        <a:t>00006-4171-00</a:t>
                      </a:r>
                    </a:p>
                  </a:txBody>
                  <a:tcPr anchor="ctr"/>
                </a:tc>
                <a:tc>
                  <a:txBody>
                    <a:bodyPr/>
                    <a:lstStyle/>
                    <a:p>
                      <a:r>
                        <a:rPr lang="en-US" sz="1200">
                          <a:effectLst/>
                        </a:rPr>
                        <a:t>10 pack – 1 dose vial</a:t>
                      </a:r>
                    </a:p>
                  </a:txBody>
                  <a:tcPr anchor="ctr"/>
                </a:tc>
                <a:tc>
                  <a:txBody>
                    <a:bodyPr/>
                    <a:lstStyle/>
                    <a:p>
                      <a:r>
                        <a:rPr lang="en-US" sz="1200">
                          <a:effectLst/>
                        </a:rPr>
                        <a:t>$125.11</a:t>
                      </a:r>
                    </a:p>
                  </a:txBody>
                  <a:tcPr anchor="ctr"/>
                </a:tc>
                <a:tc>
                  <a:txBody>
                    <a:bodyPr/>
                    <a:lstStyle/>
                    <a:p>
                      <a:r>
                        <a:rPr lang="en-US" sz="1200" dirty="0">
                          <a:effectLst/>
                        </a:rPr>
                        <a:t>$202.41</a:t>
                      </a:r>
                    </a:p>
                  </a:txBody>
                  <a:tcPr anchor="ctr"/>
                </a:tc>
                <a:extLst>
                  <a:ext uri="{0D108BD9-81ED-4DB2-BD59-A6C34878D82A}">
                    <a16:rowId xmlns:a16="http://schemas.microsoft.com/office/drawing/2014/main" val="338598064"/>
                  </a:ext>
                </a:extLst>
              </a:tr>
            </a:tbl>
          </a:graphicData>
        </a:graphic>
      </p:graphicFrame>
    </p:spTree>
    <p:extLst>
      <p:ext uri="{BB962C8B-B14F-4D97-AF65-F5344CB8AC3E}">
        <p14:creationId xmlns:p14="http://schemas.microsoft.com/office/powerpoint/2010/main" val="3625774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35" y="622744"/>
            <a:ext cx="7910411" cy="6086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3215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228600"/>
            <a:ext cx="8229600" cy="1143000"/>
          </a:xfrm>
        </p:spPr>
        <p:txBody>
          <a:bodyPr/>
          <a:lstStyle/>
          <a:p>
            <a:r>
              <a:rPr lang="en-US" altLang="en-US"/>
              <a:t>Vaccine Returns</a:t>
            </a:r>
          </a:p>
        </p:txBody>
      </p:sp>
      <p:sp>
        <p:nvSpPr>
          <p:cNvPr id="51203" name="Content Placeholder 2"/>
          <p:cNvSpPr>
            <a:spLocks noGrp="1"/>
          </p:cNvSpPr>
          <p:nvPr>
            <p:ph idx="1"/>
          </p:nvPr>
        </p:nvSpPr>
        <p:spPr>
          <a:xfrm>
            <a:off x="171450" y="1971675"/>
            <a:ext cx="4705350" cy="4694238"/>
          </a:xfrm>
        </p:spPr>
        <p:txBody>
          <a:bodyPr>
            <a:normAutofit fontScale="85000" lnSpcReduction="20000"/>
          </a:bodyPr>
          <a:lstStyle/>
          <a:p>
            <a:r>
              <a:rPr lang="en-US" altLang="en-US" sz="2000" dirty="0"/>
              <a:t>All unused &amp; un-opened spoiled/expired vaccines must be returned to McKesson to recoup Federal Excise Tax</a:t>
            </a:r>
          </a:p>
          <a:p>
            <a:r>
              <a:rPr lang="en-US" altLang="en-US" sz="2000" dirty="0"/>
              <a:t>Procedure for returning vaccines</a:t>
            </a:r>
          </a:p>
          <a:p>
            <a:pPr lvl="1"/>
            <a:r>
              <a:rPr lang="en-US" altLang="en-US" sz="1800" dirty="0"/>
              <a:t>Complete and submit a Return form online by logging into your </a:t>
            </a:r>
            <a:r>
              <a:rPr lang="en-US" altLang="en-US" sz="1800" dirty="0" err="1"/>
              <a:t>MyVFCvaccines</a:t>
            </a:r>
            <a:r>
              <a:rPr lang="en-US" altLang="en-US" sz="1800" dirty="0"/>
              <a:t> account</a:t>
            </a:r>
          </a:p>
          <a:p>
            <a:pPr lvl="1"/>
            <a:r>
              <a:rPr lang="en-US" altLang="en-US" sz="1800" dirty="0"/>
              <a:t> Identify the vaccine funding source</a:t>
            </a:r>
          </a:p>
          <a:p>
            <a:pPr lvl="1"/>
            <a:r>
              <a:rPr lang="en-US" altLang="en-US" sz="1800" dirty="0"/>
              <a:t>Shipping labels can be requested by indicating the number of labels needed and selecting type</a:t>
            </a:r>
          </a:p>
          <a:p>
            <a:pPr lvl="2"/>
            <a:r>
              <a:rPr lang="en-US" altLang="en-US" sz="1500" dirty="0"/>
              <a:t>Electronic label sent by email</a:t>
            </a:r>
          </a:p>
          <a:p>
            <a:pPr lvl="2"/>
            <a:r>
              <a:rPr lang="en-US" altLang="en-US" sz="1500" dirty="0"/>
              <a:t>Label is valid for 30 days</a:t>
            </a:r>
          </a:p>
          <a:p>
            <a:pPr lvl="2"/>
            <a:r>
              <a:rPr lang="en-US" altLang="en-US" sz="1500" dirty="0"/>
              <a:t>To be used with vaccines in the return forms</a:t>
            </a:r>
          </a:p>
          <a:p>
            <a:pPr lvl="1"/>
            <a:r>
              <a:rPr lang="en-US" altLang="en-US" sz="1800" dirty="0"/>
              <a:t>Ship vaccines back as soon as possible (within 6 months of spoilage/expiration) </a:t>
            </a:r>
          </a:p>
          <a:p>
            <a:r>
              <a:rPr lang="en-US" dirty="0"/>
              <a:t>Electronic Return Labels are directly generated by UPS. Provider will receive email from </a:t>
            </a:r>
            <a:r>
              <a:rPr lang="en-US" b="1" dirty="0"/>
              <a:t>UPS Quantum View</a:t>
            </a:r>
            <a:r>
              <a:rPr lang="en-US" dirty="0"/>
              <a:t> with the subject line of </a:t>
            </a:r>
            <a:r>
              <a:rPr lang="en-US" b="1" i="1" dirty="0"/>
              <a:t>UPS Label Delivery</a:t>
            </a:r>
            <a:r>
              <a:rPr lang="en-US" dirty="0"/>
              <a:t>. </a:t>
            </a:r>
            <a:endParaRPr lang="en-US" altLang="en-US" sz="1800" dirty="0"/>
          </a:p>
        </p:txBody>
      </p:sp>
      <p:pic>
        <p:nvPicPr>
          <p:cNvPr id="5120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905000"/>
            <a:ext cx="4146550" cy="297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0584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2"/>
          <p:cNvSpPr>
            <a:spLocks noGrp="1"/>
          </p:cNvSpPr>
          <p:nvPr>
            <p:ph type="title"/>
          </p:nvPr>
        </p:nvSpPr>
        <p:spPr/>
        <p:txBody>
          <a:bodyPr/>
          <a:lstStyle/>
          <a:p>
            <a:endParaRPr lang="en-US" altLang="en-US"/>
          </a:p>
        </p:txBody>
      </p:sp>
      <p:grpSp>
        <p:nvGrpSpPr>
          <p:cNvPr id="52227" name="Group 5"/>
          <p:cNvGrpSpPr>
            <a:grpSpLocks noChangeAspect="1"/>
          </p:cNvGrpSpPr>
          <p:nvPr/>
        </p:nvGrpSpPr>
        <p:grpSpPr bwMode="auto">
          <a:xfrm>
            <a:off x="1524000" y="152400"/>
            <a:ext cx="6096000" cy="6540500"/>
            <a:chOff x="960" y="96"/>
            <a:chExt cx="3840" cy="4120"/>
          </a:xfrm>
        </p:grpSpPr>
        <p:sp>
          <p:nvSpPr>
            <p:cNvPr id="52228" name="AutoShape 4"/>
            <p:cNvSpPr>
              <a:spLocks noChangeAspect="1" noChangeArrowheads="1" noTextEdit="1"/>
            </p:cNvSpPr>
            <p:nvPr/>
          </p:nvSpPr>
          <p:spPr bwMode="auto">
            <a:xfrm>
              <a:off x="960" y="96"/>
              <a:ext cx="3840" cy="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102" name="Picture 6"/>
            <p:cNvPicPr>
              <a:picLocks noChangeAspect="1" noChangeArrowheads="1"/>
            </p:cNvPicPr>
            <p:nvPr/>
          </p:nvPicPr>
          <p:blipFill>
            <a:blip r:embed="rId3"/>
            <a:srcRect/>
            <a:stretch>
              <a:fillRect/>
            </a:stretch>
          </p:blipFill>
          <p:spPr bwMode="auto">
            <a:xfrm>
              <a:off x="960" y="96"/>
              <a:ext cx="3845" cy="412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grpSp>
    </p:spTree>
    <p:extLst>
      <p:ext uri="{BB962C8B-B14F-4D97-AF65-F5344CB8AC3E}">
        <p14:creationId xmlns:p14="http://schemas.microsoft.com/office/powerpoint/2010/main" val="1793194603"/>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2"/>
          <p:cNvSpPr>
            <a:spLocks noGrp="1" noChangeArrowheads="1"/>
          </p:cNvSpPr>
          <p:nvPr>
            <p:ph type="title"/>
          </p:nvPr>
        </p:nvSpPr>
        <p:spPr>
          <a:extLst/>
        </p:spPr>
        <p:txBody>
          <a:bodyPr>
            <a:noAutofit/>
          </a:bodyPr>
          <a:lstStyle/>
          <a:p>
            <a:pPr>
              <a:defRPr/>
            </a:pPr>
            <a:r>
              <a:rPr sz="4000" dirty="0"/>
              <a:t>Vaccine Management </a:t>
            </a:r>
          </a:p>
        </p:txBody>
      </p:sp>
      <p:sp>
        <p:nvSpPr>
          <p:cNvPr id="56323" name="Text Placeholder 1"/>
          <p:cNvSpPr>
            <a:spLocks noGrp="1"/>
          </p:cNvSpPr>
          <p:nvPr>
            <p:ph type="body" idx="1"/>
          </p:nvPr>
        </p:nvSpPr>
        <p:spPr/>
        <p:txBody>
          <a:bodyPr>
            <a:normAutofit lnSpcReduction="10000"/>
          </a:bodyPr>
          <a:lstStyle/>
          <a:p>
            <a:r>
              <a:rPr lang="en-US" sz="3500" dirty="0"/>
              <a:t>Storage and Handling</a:t>
            </a:r>
            <a:endParaRPr lang="en-US" altLang="en-US" sz="3500" dirty="0"/>
          </a:p>
        </p:txBody>
      </p:sp>
    </p:spTree>
    <p:extLst>
      <p:ext uri="{BB962C8B-B14F-4D97-AF65-F5344CB8AC3E}">
        <p14:creationId xmlns:p14="http://schemas.microsoft.com/office/powerpoint/2010/main" val="165036737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3"/>
          <p:cNvSpPr>
            <a:spLocks noGrp="1"/>
          </p:cNvSpPr>
          <p:nvPr>
            <p:ph type="title"/>
          </p:nvPr>
        </p:nvSpPr>
        <p:spPr>
          <a:xfrm>
            <a:off x="457200" y="152400"/>
            <a:ext cx="8229600" cy="1143000"/>
          </a:xfrm>
        </p:spPr>
        <p:txBody>
          <a:bodyPr/>
          <a:lstStyle/>
          <a:p>
            <a:pPr eaLnBrk="1" hangingPunct="1"/>
            <a:r>
              <a:rPr lang="en-US" altLang="en-US"/>
              <a:t>Our Goal  </a:t>
            </a:r>
          </a:p>
        </p:txBody>
      </p:sp>
      <p:sp>
        <p:nvSpPr>
          <p:cNvPr id="57347" name="Content Placeholder 4"/>
          <p:cNvSpPr>
            <a:spLocks noGrp="1"/>
          </p:cNvSpPr>
          <p:nvPr>
            <p:ph idx="1"/>
          </p:nvPr>
        </p:nvSpPr>
        <p:spPr/>
        <p:txBody>
          <a:bodyPr/>
          <a:lstStyle/>
          <a:p>
            <a:pPr eaLnBrk="1" hangingPunct="1"/>
            <a:r>
              <a:rPr lang="en-US" altLang="en-US" dirty="0"/>
              <a:t>Ensure providers improve the quality of they vaccine management from receipt to administration, including: </a:t>
            </a:r>
          </a:p>
          <a:p>
            <a:pPr lvl="1" eaLnBrk="1" hangingPunct="1"/>
            <a:r>
              <a:rPr lang="en-US" altLang="en-US" dirty="0"/>
              <a:t>Storing vaccines appropriately and in the right units</a:t>
            </a:r>
          </a:p>
          <a:p>
            <a:pPr lvl="1" eaLnBrk="1" hangingPunct="1"/>
            <a:r>
              <a:rPr lang="en-US" altLang="en-US" dirty="0"/>
              <a:t>Monitoring temperatures, and using the correct units</a:t>
            </a:r>
          </a:p>
          <a:p>
            <a:pPr lvl="1" eaLnBrk="1" hangingPunct="1"/>
            <a:r>
              <a:rPr lang="en-US" altLang="en-US" dirty="0"/>
              <a:t>Managing and monitoring inventory</a:t>
            </a:r>
          </a:p>
          <a:p>
            <a:pPr lvl="1" eaLnBrk="1" hangingPunct="1"/>
            <a:r>
              <a:rPr lang="en-US" altLang="en-US" dirty="0"/>
              <a:t>Accounting for vaccines received</a:t>
            </a:r>
          </a:p>
          <a:p>
            <a:pPr lvl="1" eaLnBrk="1" hangingPunct="1"/>
            <a:r>
              <a:rPr lang="en-US" altLang="en-US" dirty="0"/>
              <a:t>Preventing vaccine loss and wastage</a:t>
            </a:r>
          </a:p>
        </p:txBody>
      </p:sp>
    </p:spTree>
    <p:extLst>
      <p:ext uri="{BB962C8B-B14F-4D97-AF65-F5344CB8AC3E}">
        <p14:creationId xmlns:p14="http://schemas.microsoft.com/office/powerpoint/2010/main" val="414965113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Written Vaccine Management Plans</a:t>
            </a:r>
          </a:p>
        </p:txBody>
      </p:sp>
      <p:sp>
        <p:nvSpPr>
          <p:cNvPr id="3" name="Content Placeholder 2"/>
          <p:cNvSpPr>
            <a:spLocks noGrp="1"/>
          </p:cNvSpPr>
          <p:nvPr>
            <p:ph sz="half" idx="1"/>
          </p:nvPr>
        </p:nvSpPr>
        <p:spPr/>
        <p:txBody>
          <a:bodyPr>
            <a:normAutofit fontScale="92500" lnSpcReduction="10000"/>
          </a:bodyPr>
          <a:lstStyle/>
          <a:p>
            <a:r>
              <a:rPr lang="en-US" dirty="0"/>
              <a:t>All facilities storing and administering vaccines should have a Vaccine Management Plan</a:t>
            </a:r>
          </a:p>
          <a:p>
            <a:pPr lvl="1"/>
            <a:r>
              <a:rPr lang="en-US" dirty="0"/>
              <a:t>Required for participation in the VFC Program</a:t>
            </a:r>
          </a:p>
          <a:p>
            <a:r>
              <a:rPr lang="en-US" dirty="0"/>
              <a:t>VFC’s template Vaccine Management Plan has 2 components:</a:t>
            </a:r>
          </a:p>
          <a:p>
            <a:pPr marL="625475" lvl="1" indent="-260350">
              <a:buFont typeface="+mj-lt"/>
              <a:buAutoNum type="arabicPeriod"/>
            </a:pPr>
            <a:r>
              <a:rPr lang="en-US" dirty="0">
                <a:solidFill>
                  <a:srgbClr val="0070C0"/>
                </a:solidFill>
              </a:rPr>
              <a:t>Routine</a:t>
            </a:r>
            <a:r>
              <a:rPr lang="en-US" dirty="0">
                <a:solidFill>
                  <a:srgbClr val="FF0000"/>
                </a:solidFill>
              </a:rPr>
              <a:t> </a:t>
            </a:r>
            <a:r>
              <a:rPr lang="en-US" dirty="0"/>
              <a:t>– include all aspects of vaccine management, from ordering, storage conditions to temperature monitoring.</a:t>
            </a:r>
          </a:p>
          <a:p>
            <a:pPr marL="625475" lvl="1" indent="-260350">
              <a:buFont typeface="+mj-lt"/>
              <a:buAutoNum type="arabicPeriod"/>
            </a:pPr>
            <a:r>
              <a:rPr lang="en-US" dirty="0">
                <a:solidFill>
                  <a:srgbClr val="0070C0"/>
                </a:solidFill>
              </a:rPr>
              <a:t>Emergency – </a:t>
            </a:r>
            <a:r>
              <a:rPr lang="en-US" dirty="0"/>
              <a:t>Outline steps and key contacts in case of an emergency, such as a planed or unplanned power loss.</a:t>
            </a:r>
          </a:p>
        </p:txBody>
      </p:sp>
      <p:pic>
        <p:nvPicPr>
          <p:cNvPr id="5" name="Content Placeholder 4" descr="Screen Clipping"/>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09485" y="1993900"/>
            <a:ext cx="2903335" cy="37671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490186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and Handling</a:t>
            </a:r>
          </a:p>
        </p:txBody>
      </p:sp>
      <p:sp>
        <p:nvSpPr>
          <p:cNvPr id="3" name="Content Placeholder 2"/>
          <p:cNvSpPr>
            <a:spLocks noGrp="1"/>
          </p:cNvSpPr>
          <p:nvPr>
            <p:ph idx="1"/>
          </p:nvPr>
        </p:nvSpPr>
        <p:spPr>
          <a:xfrm>
            <a:off x="581192" y="1961303"/>
            <a:ext cx="3314533" cy="4344247"/>
          </a:xfrm>
        </p:spPr>
        <p:txBody>
          <a:bodyPr>
            <a:normAutofit/>
          </a:bodyPr>
          <a:lstStyle/>
          <a:p>
            <a:r>
              <a:rPr lang="en-US" dirty="0"/>
              <a:t>Storage and handling is a large part of all VFC site visits.  Reviewers ask questions from the CDC PEAR reviewer guide.  Provider responses are validated by looking either at vaccine storage units, temperature monitoring equipment or the vaccine inventory inside a unit.</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292" y="1812002"/>
            <a:ext cx="3827651" cy="4960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13284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Appropriate Vaccine Storage Units</a:t>
            </a:r>
          </a:p>
        </p:txBody>
      </p:sp>
      <p:sp>
        <p:nvSpPr>
          <p:cNvPr id="4" name="Content Placeholder 3"/>
          <p:cNvSpPr>
            <a:spLocks noGrp="1"/>
          </p:cNvSpPr>
          <p:nvPr>
            <p:ph sz="half" idx="1"/>
          </p:nvPr>
        </p:nvSpPr>
        <p:spPr>
          <a:xfrm>
            <a:off x="434545" y="1600204"/>
            <a:ext cx="3990324" cy="4525963"/>
          </a:xfrm>
        </p:spPr>
        <p:txBody>
          <a:bodyPr>
            <a:normAutofit/>
          </a:bodyPr>
          <a:lstStyle/>
          <a:p>
            <a:r>
              <a:rPr lang="en-US" sz="2600" dirty="0"/>
              <a:t>Vaccine storage units must be reliable,  maintaining adequate temperatures at all times to protect vaccine supply.</a:t>
            </a:r>
          </a:p>
          <a:p>
            <a:pPr lvl="1"/>
            <a:r>
              <a:rPr lang="en-US" sz="2200" dirty="0"/>
              <a:t>Go to </a:t>
            </a:r>
            <a:r>
              <a:rPr lang="en-US" sz="2200" dirty="0">
                <a:hlinkClick r:id="rId3"/>
              </a:rPr>
              <a:t>http://eziz.org/vaccine-storage/</a:t>
            </a:r>
            <a:r>
              <a:rPr lang="en-US" sz="2200" dirty="0"/>
              <a:t> for more specific information on vaccine storage requirements. </a:t>
            </a:r>
          </a:p>
          <a:p>
            <a:pPr marL="0" indent="0">
              <a:buNone/>
            </a:pPr>
            <a:r>
              <a:rPr lang="en-US" dirty="0"/>
              <a:t> </a:t>
            </a:r>
          </a:p>
        </p:txBody>
      </p:sp>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4869" y="1873067"/>
            <a:ext cx="4719131" cy="4253100"/>
          </a:xfrm>
          <a:prstGeom prst="rect">
            <a:avLst/>
          </a:prstGeom>
        </p:spPr>
      </p:pic>
    </p:spTree>
    <p:extLst>
      <p:ext uri="{BB962C8B-B14F-4D97-AF65-F5344CB8AC3E}">
        <p14:creationId xmlns:p14="http://schemas.microsoft.com/office/powerpoint/2010/main" val="488699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94" y="622917"/>
            <a:ext cx="5972175" cy="274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491" y="3962400"/>
            <a:ext cx="5915025" cy="2209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6349753" y="588890"/>
            <a:ext cx="2667000" cy="5293757"/>
          </a:xfrm>
          <a:prstGeom prst="rect">
            <a:avLst/>
          </a:prstGeom>
        </p:spPr>
        <p:txBody>
          <a:bodyPr wrap="square">
            <a:spAutoFit/>
          </a:bodyPr>
          <a:lstStyle/>
          <a:p>
            <a:r>
              <a:rPr lang="en-US" sz="1600" b="1" dirty="0">
                <a:solidFill>
                  <a:srgbClr val="0070C0"/>
                </a:solidFill>
              </a:rPr>
              <a:t>Key Terms</a:t>
            </a:r>
          </a:p>
          <a:p>
            <a:endParaRPr lang="en-US" sz="1400" b="1" dirty="0"/>
          </a:p>
          <a:p>
            <a:pPr marL="285750" indent="-285750">
              <a:buFont typeface="Arial" panose="020B0604020202020204" pitchFamily="34" charset="0"/>
              <a:buChar char="•"/>
            </a:pPr>
            <a:r>
              <a:rPr lang="en-US" sz="1400" b="1" i="1" dirty="0">
                <a:solidFill>
                  <a:srgbClr val="0070C0"/>
                </a:solidFill>
              </a:rPr>
              <a:t>Purpose-built.</a:t>
            </a:r>
            <a:r>
              <a:rPr lang="en-US" sz="1400" b="1" i="1" dirty="0"/>
              <a:t> </a:t>
            </a:r>
            <a:r>
              <a:rPr lang="en-US" sz="1400" dirty="0"/>
              <a:t>These grades are specifically designed to maintain consistent temperatures for storage of vaccines or biologics. They might be designed for pharmacy, biologic, or laboratory environments.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b="1" i="1" dirty="0">
                <a:solidFill>
                  <a:srgbClr val="0070C0"/>
                </a:solidFill>
              </a:rPr>
              <a:t>Commercial.</a:t>
            </a:r>
            <a:r>
              <a:rPr lang="en-US" sz="1400" b="1" i="1" dirty="0"/>
              <a:t> </a:t>
            </a:r>
            <a:r>
              <a:rPr lang="en-US" sz="1400" dirty="0"/>
              <a:t>These grades are intended to store food and beverages in commercial settings. They are often larger and more powerful than household units but are not designed to store biologics. They experience some temperature fluctuations.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b="1" i="1" dirty="0">
                <a:solidFill>
                  <a:srgbClr val="0070C0"/>
                </a:solidFill>
              </a:rPr>
              <a:t>Household.</a:t>
            </a:r>
            <a:r>
              <a:rPr lang="en-US" sz="1400" b="1" i="1" dirty="0"/>
              <a:t> </a:t>
            </a:r>
            <a:r>
              <a:rPr lang="en-US" sz="1400" dirty="0"/>
              <a:t>These grades are intended for food storage—typically in homes and offices.</a:t>
            </a:r>
          </a:p>
        </p:txBody>
      </p:sp>
      <p:sp>
        <p:nvSpPr>
          <p:cNvPr id="5" name="Rectangle 4"/>
          <p:cNvSpPr/>
          <p:nvPr/>
        </p:nvSpPr>
        <p:spPr>
          <a:xfrm>
            <a:off x="189390" y="622921"/>
            <a:ext cx="1029810" cy="2914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9" name="Rectangle 8"/>
          <p:cNvSpPr/>
          <p:nvPr/>
        </p:nvSpPr>
        <p:spPr>
          <a:xfrm>
            <a:off x="176073" y="3962404"/>
            <a:ext cx="1029810" cy="2914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24596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687474"/>
            <a:ext cx="7989752" cy="636501"/>
          </a:xfrm>
        </p:spPr>
        <p:txBody>
          <a:bodyPr/>
          <a:lstStyle/>
          <a:p>
            <a:r>
              <a:rPr lang="en-US" dirty="0"/>
              <a:t>Acceptable Vaccine Refrigerators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4" y="1447804"/>
            <a:ext cx="6410325" cy="534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676404"/>
            <a:ext cx="1198338" cy="2008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9" descr="C:\Users\caguiluz\AppData\Local\Microsoft\Windows\Temporary Internet Files\Content.IE5\IJAOTMTU\green_globe_ok_tic_58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1004" y="1995491"/>
            <a:ext cx="900113" cy="90011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2316" y="3676916"/>
            <a:ext cx="900113" cy="109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89094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687475"/>
            <a:ext cx="7989752" cy="741276"/>
          </a:xfrm>
        </p:spPr>
        <p:txBody>
          <a:bodyPr/>
          <a:lstStyle/>
          <a:p>
            <a:r>
              <a:rPr lang="en-US" dirty="0"/>
              <a:t>Acceptable Vaccine Freezers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042" y="1876425"/>
            <a:ext cx="6143625"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9" descr="C:\Users\caguiluz\AppData\Local\Microsoft\Windows\Temporary Internet Files\Content.IE5\IJAOTMTU\green_globe_ok_tic_58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0831" y="2077134"/>
            <a:ext cx="900113" cy="90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042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907543"/>
            <a:ext cx="7886700" cy="994172"/>
          </a:xfrm>
        </p:spPr>
        <p:txBody>
          <a:bodyPr/>
          <a:lstStyle/>
          <a:p>
            <a:r>
              <a:rPr lang="en-US" dirty="0"/>
              <a:t>CA VFC Eligible Population</a:t>
            </a:r>
          </a:p>
        </p:txBody>
      </p:sp>
      <p:pic>
        <p:nvPicPr>
          <p:cNvPr id="1331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625079" y="4730248"/>
            <a:ext cx="2921795" cy="1713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sz="half" idx="2"/>
          </p:nvPr>
        </p:nvSpPr>
        <p:spPr>
          <a:xfrm>
            <a:off x="5380566" y="2192866"/>
            <a:ext cx="3028950" cy="1430867"/>
          </a:xfrm>
        </p:spPr>
        <p:txBody>
          <a:bodyPr>
            <a:normAutofit fontScale="77500" lnSpcReduction="20000"/>
          </a:bodyPr>
          <a:lstStyle/>
          <a:p>
            <a:r>
              <a:rPr lang="en-US" dirty="0"/>
              <a:t>60% of CA children 0-18 years of age (6.3M) are VFC eligible</a:t>
            </a:r>
          </a:p>
          <a:p>
            <a:r>
              <a:rPr lang="en-US" dirty="0"/>
              <a:t>3,650 Active healthcare providers</a:t>
            </a:r>
          </a:p>
          <a:p>
            <a:pPr lvl="1"/>
            <a:r>
              <a:rPr lang="en-US" dirty="0"/>
              <a:t>35% Public facilities</a:t>
            </a:r>
          </a:p>
          <a:p>
            <a:pPr lvl="1"/>
            <a:r>
              <a:rPr lang="en-US" dirty="0"/>
              <a:t>65% Private facilities</a:t>
            </a:r>
          </a:p>
          <a:p>
            <a:endParaRPr lang="en-US" dirty="0"/>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812" y="2752065"/>
            <a:ext cx="2407444" cy="1321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stretch>
            <a:fillRect/>
          </a:stretch>
        </p:blipFill>
        <p:spPr>
          <a:xfrm>
            <a:off x="5253445" y="3820883"/>
            <a:ext cx="3103156" cy="2715602"/>
          </a:xfrm>
          <a:prstGeom prst="rect">
            <a:avLst/>
          </a:prstGeom>
        </p:spPr>
      </p:pic>
    </p:spTree>
    <p:extLst>
      <p:ext uri="{BB962C8B-B14F-4D97-AF65-F5344CB8AC3E}">
        <p14:creationId xmlns:p14="http://schemas.microsoft.com/office/powerpoint/2010/main" val="324775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687474"/>
            <a:ext cx="7989752" cy="598401"/>
          </a:xfrm>
        </p:spPr>
        <p:txBody>
          <a:bodyPr/>
          <a:lstStyle/>
          <a:p>
            <a:r>
              <a:rPr lang="en-US" dirty="0"/>
              <a:t>Unacceptable Units</a:t>
            </a:r>
          </a:p>
        </p:txBody>
      </p:sp>
      <p:pic>
        <p:nvPicPr>
          <p:cNvPr id="6"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4" y="1447800"/>
            <a:ext cx="5915255" cy="4876800"/>
          </a:xfrm>
        </p:spPr>
      </p:pic>
      <p:sp>
        <p:nvSpPr>
          <p:cNvPr id="5" name="Rectangle 1"/>
          <p:cNvSpPr>
            <a:spLocks noChangeArrowheads="1"/>
          </p:cNvSpPr>
          <p:nvPr/>
        </p:nvSpPr>
        <p:spPr bwMode="auto">
          <a:xfrm>
            <a:off x="6629400" y="2209800"/>
            <a:ext cx="2133600" cy="1705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158700" numCol="1" anchor="ctr" anchorCtr="0" compatLnSpc="1">
            <a:prstTxWarp prst="textNoShape">
              <a:avLst/>
            </a:prstTxWarp>
            <a:spAutoFit/>
          </a:bodyPr>
          <a:lstStyle/>
          <a:p>
            <a:pPr eaLnBrk="0" fontAlgn="base" hangingPunct="0">
              <a:spcBef>
                <a:spcPct val="0"/>
              </a:spcBef>
              <a:spcAft>
                <a:spcPct val="0"/>
              </a:spcAft>
            </a:pPr>
            <a:r>
              <a:rPr lang="en-US" dirty="0">
                <a:latin typeface="Arial" pitchFamily="34" charset="0"/>
                <a:cs typeface="Arial" pitchFamily="34" charset="0"/>
              </a:rPr>
              <a:t>These do not meet VFC specifications and may </a:t>
            </a:r>
            <a:r>
              <a:rPr lang="en-US" b="1" u="sng" dirty="0">
                <a:solidFill>
                  <a:srgbClr val="FF0000"/>
                </a:solidFill>
                <a:latin typeface="Arial" pitchFamily="34" charset="0"/>
                <a:cs typeface="Arial" pitchFamily="34" charset="0"/>
              </a:rPr>
              <a:t>not</a:t>
            </a:r>
            <a:r>
              <a:rPr lang="en-US" dirty="0">
                <a:solidFill>
                  <a:srgbClr val="FF0000"/>
                </a:solidFill>
                <a:latin typeface="Arial" pitchFamily="34" charset="0"/>
                <a:cs typeface="Arial" pitchFamily="34" charset="0"/>
              </a:rPr>
              <a:t> </a:t>
            </a:r>
            <a:r>
              <a:rPr lang="en-US" dirty="0">
                <a:latin typeface="Arial" pitchFamily="34" charset="0"/>
                <a:cs typeface="Arial" pitchFamily="34" charset="0"/>
              </a:rPr>
              <a:t>be used to store vaccines.</a:t>
            </a:r>
          </a:p>
        </p:txBody>
      </p:sp>
      <p:pic>
        <p:nvPicPr>
          <p:cNvPr id="3" name="Picture 2" descr="Clipart - check sign and &lt;strong&gt;cross&lt;/strong&gt; sign"/>
          <p:cNvPicPr>
            <a:picLocks noChangeAspect="1"/>
          </p:cNvPicPr>
          <p:nvPr/>
        </p:nvPicPr>
        <p:blipFill rotWithShape="1">
          <a:blip r:embed="rId4" cstate="print">
            <a:extLst>
              <a:ext uri="{28A0092B-C50C-407E-A947-70E740481C1C}">
                <a14:useLocalDpi xmlns:a14="http://schemas.microsoft.com/office/drawing/2010/main" val="0"/>
              </a:ext>
            </a:extLst>
          </a:blip>
          <a:srcRect l="59289"/>
          <a:stretch/>
        </p:blipFill>
        <p:spPr>
          <a:xfrm>
            <a:off x="6384472" y="1285875"/>
            <a:ext cx="927660" cy="985522"/>
          </a:xfrm>
          <a:prstGeom prst="rect">
            <a:avLst/>
          </a:prstGeom>
        </p:spPr>
      </p:pic>
    </p:spTree>
    <p:extLst>
      <p:ext uri="{BB962C8B-B14F-4D97-AF65-F5344CB8AC3E}">
        <p14:creationId xmlns:p14="http://schemas.microsoft.com/office/powerpoint/2010/main" val="30065643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Temperature Monitoring: Required use of Digital Data Loggers </a:t>
            </a:r>
          </a:p>
        </p:txBody>
      </p:sp>
      <p:sp>
        <p:nvSpPr>
          <p:cNvPr id="3" name="Content Placeholder 2"/>
          <p:cNvSpPr>
            <a:spLocks noGrp="1"/>
          </p:cNvSpPr>
          <p:nvPr>
            <p:ph sz="half" idx="1"/>
          </p:nvPr>
        </p:nvSpPr>
        <p:spPr>
          <a:xfrm>
            <a:off x="667820" y="2343150"/>
            <a:ext cx="3218380" cy="2259672"/>
          </a:xfrm>
        </p:spPr>
        <p:txBody>
          <a:bodyPr>
            <a:normAutofit/>
          </a:bodyPr>
          <a:lstStyle/>
          <a:p>
            <a:pPr marL="0" indent="0">
              <a:buNone/>
            </a:pPr>
            <a:r>
              <a:rPr lang="en-US" sz="2000" dirty="0"/>
              <a:t>Requirement: Required use of Digital Data Loggers to monitor temperatures of any unit storing VFC supplied vaccines</a:t>
            </a:r>
          </a:p>
          <a:p>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954" y="4243703"/>
            <a:ext cx="2918112" cy="2172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a:extLst>
              <a:ext uri="{FF2B5EF4-FFF2-40B4-BE49-F238E27FC236}">
                <a16:creationId xmlns:a16="http://schemas.microsoft.com/office/drawing/2014/main" id="{C33CAB6D-58CC-4D34-A62E-AC3A56EAB890}"/>
              </a:ext>
            </a:extLst>
          </p:cNvPr>
          <p:cNvPicPr>
            <a:picLocks noGrp="1"/>
          </p:cNvPicPr>
          <p:nvPr>
            <p:ph sz="half" idx="2"/>
          </p:nvPr>
        </p:nvPicPr>
        <p:blipFill rotWithShape="1">
          <a:blip r:embed="rId4"/>
          <a:srcRect l="20513" t="15679" r="21956" b="5644"/>
          <a:stretch/>
        </p:blipFill>
        <p:spPr bwMode="auto">
          <a:xfrm>
            <a:off x="4664075" y="2542219"/>
            <a:ext cx="3906838" cy="30038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09934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custDataLst>
              <p:tags r:id="rId1"/>
            </p:custDataLst>
          </p:nvPr>
        </p:nvSpPr>
        <p:spPr>
          <a:xfrm>
            <a:off x="675861" y="971550"/>
            <a:ext cx="6982239" cy="857250"/>
          </a:xfrm>
        </p:spPr>
        <p:txBody>
          <a:bodyPr>
            <a:normAutofit fontScale="90000"/>
          </a:bodyPr>
          <a:lstStyle/>
          <a:p>
            <a:r>
              <a:rPr lang="en-US" sz="3000" dirty="0" err="1">
                <a:latin typeface="Myriad Pro" pitchFamily="34" charset="0"/>
                <a:cs typeface="Arial" panose="020B0604020202020204" pitchFamily="34" charset="0"/>
              </a:rPr>
              <a:t>DDLs</a:t>
            </a:r>
            <a:r>
              <a:rPr lang="en-US" sz="3000" dirty="0">
                <a:latin typeface="Myriad Pro" pitchFamily="34" charset="0"/>
                <a:cs typeface="Arial" panose="020B0604020202020204" pitchFamily="34" charset="0"/>
              </a:rPr>
              <a:t> and temperature monitoring</a:t>
            </a:r>
          </a:p>
        </p:txBody>
      </p:sp>
      <p:sp>
        <p:nvSpPr>
          <p:cNvPr id="8" name="Content Placeholder 7"/>
          <p:cNvSpPr>
            <a:spLocks noGrp="1"/>
          </p:cNvSpPr>
          <p:nvPr>
            <p:ph sz="half" idx="1"/>
          </p:nvPr>
        </p:nvSpPr>
        <p:spPr>
          <a:xfrm>
            <a:off x="246580" y="1943100"/>
            <a:ext cx="5507375" cy="4800600"/>
          </a:xfrm>
        </p:spPr>
        <p:txBody>
          <a:bodyPr>
            <a:noAutofit/>
          </a:bodyPr>
          <a:lstStyle/>
          <a:p>
            <a:r>
              <a:rPr lang="en-US" sz="1500" dirty="0"/>
              <a:t>use digital data loggers or similar continuous temperature monitoring devices to monitor temperatures </a:t>
            </a:r>
            <a:r>
              <a:rPr lang="en-US" sz="1500" u="sng" dirty="0"/>
              <a:t>in any unit </a:t>
            </a:r>
            <a:r>
              <a:rPr lang="en-US" sz="1500" dirty="0"/>
              <a:t>(refrigerator, freezer, or transport cooler) </a:t>
            </a:r>
            <a:r>
              <a:rPr lang="en-US" sz="1500" u="sng" dirty="0"/>
              <a:t>storing VFC supplied vaccines. </a:t>
            </a:r>
            <a:endParaRPr lang="en-US" sz="1500" dirty="0"/>
          </a:p>
          <a:p>
            <a:r>
              <a:rPr lang="en-US" sz="1500" dirty="0"/>
              <a:t>Data loggers must comply with VFC temperature monitoring device requirements.  </a:t>
            </a:r>
          </a:p>
          <a:p>
            <a:r>
              <a:rPr lang="en-US" sz="1500" dirty="0"/>
              <a:t>At least one VFC-compliant back-up digital data logger device must be readily available on site for use during any instance of vaccine transport or when primary devices fail, or being calibrated. </a:t>
            </a:r>
          </a:p>
          <a:p>
            <a:r>
              <a:rPr lang="en-US" sz="1500" dirty="0"/>
              <a:t>Store the backup device’s buffered probe in the vaccine storage unit; store the digital display in a cabinet and document its location on the practice’s vaccine management plan. </a:t>
            </a:r>
          </a:p>
          <a:p>
            <a:r>
              <a:rPr lang="en-US" sz="1500" dirty="0"/>
              <a:t>All key practice staff monitoring storage unit temperatures must be trained;</a:t>
            </a:r>
          </a:p>
          <a:p>
            <a:pPr lvl="1">
              <a:spcBef>
                <a:spcPts val="0"/>
              </a:spcBef>
              <a:spcAft>
                <a:spcPts val="0"/>
              </a:spcAft>
            </a:pPr>
            <a:r>
              <a:rPr lang="en-US" sz="1200" dirty="0"/>
              <a:t>how to operate the practice’s data loggers</a:t>
            </a:r>
          </a:p>
          <a:p>
            <a:pPr lvl="1">
              <a:spcBef>
                <a:spcPts val="0"/>
              </a:spcBef>
              <a:spcAft>
                <a:spcPts val="0"/>
              </a:spcAft>
            </a:pPr>
            <a:r>
              <a:rPr lang="en-US" sz="1200" dirty="0"/>
              <a:t>interpret on-screen temperature readings</a:t>
            </a:r>
          </a:p>
          <a:p>
            <a:pPr lvl="1">
              <a:spcBef>
                <a:spcPts val="0"/>
              </a:spcBef>
              <a:spcAft>
                <a:spcPts val="0"/>
              </a:spcAft>
            </a:pPr>
            <a:r>
              <a:rPr lang="en-US" sz="1200" dirty="0"/>
              <a:t>download temperature reports</a:t>
            </a:r>
          </a:p>
          <a:p>
            <a:pPr lvl="1">
              <a:spcBef>
                <a:spcPts val="0"/>
              </a:spcBef>
              <a:spcAft>
                <a:spcPts val="0"/>
              </a:spcAft>
            </a:pPr>
            <a:r>
              <a:rPr lang="en-US" sz="1200" dirty="0"/>
              <a:t>properly configure HI and LO temperature alarm limits  </a:t>
            </a:r>
          </a:p>
        </p:txBody>
      </p:sp>
      <p:pic>
        <p:nvPicPr>
          <p:cNvPr id="11" name="Content Placeholder 5"/>
          <p:cNvPicPr>
            <a:picLocks noGrp="1" noChangeAspect="1"/>
          </p:cNvPicPr>
          <p:nvPr>
            <p:ph sz="half" idx="2"/>
          </p:nvPr>
        </p:nvPicPr>
        <p:blipFill>
          <a:blip r:embed="rId4"/>
          <a:stretch>
            <a:fillRect/>
          </a:stretch>
        </p:blipFill>
        <p:spPr>
          <a:xfrm>
            <a:off x="5753956" y="4770849"/>
            <a:ext cx="1657350" cy="1370818"/>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9656" y="2484849"/>
            <a:ext cx="2228850" cy="2218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2637" y="4552092"/>
            <a:ext cx="1657350" cy="126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753956" y="3399249"/>
            <a:ext cx="857250" cy="25391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050" dirty="0"/>
              <a:t>Day Use </a:t>
            </a:r>
          </a:p>
        </p:txBody>
      </p:sp>
      <p:sp>
        <p:nvSpPr>
          <p:cNvPr id="15" name="TextBox 14"/>
          <p:cNvSpPr txBox="1"/>
          <p:nvPr/>
        </p:nvSpPr>
        <p:spPr>
          <a:xfrm>
            <a:off x="6668357" y="2369432"/>
            <a:ext cx="1028699" cy="25391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050" dirty="0"/>
              <a:t>Main Fridge</a:t>
            </a:r>
          </a:p>
        </p:txBody>
      </p:sp>
      <p:sp>
        <p:nvSpPr>
          <p:cNvPr id="16" name="TextBox 15"/>
          <p:cNvSpPr txBox="1"/>
          <p:nvPr/>
        </p:nvSpPr>
        <p:spPr>
          <a:xfrm>
            <a:off x="7833719" y="4068805"/>
            <a:ext cx="1028699" cy="41549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050" dirty="0"/>
              <a:t>Vaccine Transport</a:t>
            </a:r>
          </a:p>
        </p:txBody>
      </p:sp>
    </p:spTree>
    <p:extLst>
      <p:ext uri="{BB962C8B-B14F-4D97-AF65-F5344CB8AC3E}">
        <p14:creationId xmlns:p14="http://schemas.microsoft.com/office/powerpoint/2010/main" val="2589588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Logger  Requirements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75939263"/>
              </p:ext>
            </p:extLst>
          </p:nvPr>
        </p:nvGraphicFramePr>
        <p:xfrm>
          <a:off x="685800" y="1983922"/>
          <a:ext cx="7885144" cy="4587194"/>
        </p:xfrm>
        <a:graphic>
          <a:graphicData uri="http://schemas.openxmlformats.org/drawingml/2006/table">
            <a:tbl>
              <a:tblPr firstRow="1" firstCol="1">
                <a:tableStyleId>{74C1A8A3-306A-4EB7-A6B1-4F7E0EB9C5D6}</a:tableStyleId>
              </a:tblPr>
              <a:tblGrid>
                <a:gridCol w="1533525">
                  <a:extLst>
                    <a:ext uri="{9D8B030D-6E8A-4147-A177-3AD203B41FA5}">
                      <a16:colId xmlns:a16="http://schemas.microsoft.com/office/drawing/2014/main" val="1135199295"/>
                    </a:ext>
                  </a:extLst>
                </a:gridCol>
                <a:gridCol w="6351619">
                  <a:extLst>
                    <a:ext uri="{9D8B030D-6E8A-4147-A177-3AD203B41FA5}">
                      <a16:colId xmlns:a16="http://schemas.microsoft.com/office/drawing/2014/main" val="1147544717"/>
                    </a:ext>
                  </a:extLst>
                </a:gridCol>
              </a:tblGrid>
              <a:tr h="336552">
                <a:tc>
                  <a:txBody>
                    <a:bodyPr/>
                    <a:lstStyle/>
                    <a:p>
                      <a:pPr algn="ctr"/>
                      <a:r>
                        <a:rPr lang="en-US" sz="1600" dirty="0">
                          <a:effectLst/>
                        </a:rPr>
                        <a:t>Feature</a:t>
                      </a:r>
                    </a:p>
                  </a:txBody>
                  <a:tcPr marL="0" marR="0" marT="0" marB="0" anchor="ctr"/>
                </a:tc>
                <a:tc>
                  <a:txBody>
                    <a:bodyPr/>
                    <a:lstStyle/>
                    <a:p>
                      <a:pPr algn="ctr"/>
                      <a:r>
                        <a:rPr lang="en-US" sz="1600" dirty="0">
                          <a:effectLst/>
                        </a:rPr>
                        <a:t>Description</a:t>
                      </a:r>
                    </a:p>
                  </a:txBody>
                  <a:tcPr marL="0" marR="0" marT="0" marB="0" anchor="ctr"/>
                </a:tc>
                <a:extLst>
                  <a:ext uri="{0D108BD9-81ED-4DB2-BD59-A6C34878D82A}">
                    <a16:rowId xmlns:a16="http://schemas.microsoft.com/office/drawing/2014/main" val="281919509"/>
                  </a:ext>
                </a:extLst>
              </a:tr>
              <a:tr h="204970">
                <a:tc>
                  <a:txBody>
                    <a:bodyPr/>
                    <a:lstStyle/>
                    <a:p>
                      <a:pPr algn="ctr"/>
                      <a:r>
                        <a:rPr lang="en-US" sz="1200" dirty="0">
                          <a:effectLst/>
                        </a:rPr>
                        <a:t>Accuracy</a:t>
                      </a:r>
                    </a:p>
                  </a:txBody>
                  <a:tcPr marL="0" marR="0" marT="0" marB="0" anchor="ctr"/>
                </a:tc>
                <a:tc>
                  <a:txBody>
                    <a:bodyPr/>
                    <a:lstStyle/>
                    <a:p>
                      <a:pPr marL="228600" indent="0"/>
                      <a:r>
                        <a:rPr lang="en-US" sz="1400" dirty="0">
                          <a:effectLst/>
                        </a:rPr>
                        <a:t>+/-1.0°F (+/-0.5°C)</a:t>
                      </a:r>
                    </a:p>
                  </a:txBody>
                  <a:tcPr marL="0" marR="0" marT="0" marB="0" anchor="ctr"/>
                </a:tc>
                <a:extLst>
                  <a:ext uri="{0D108BD9-81ED-4DB2-BD59-A6C34878D82A}">
                    <a16:rowId xmlns:a16="http://schemas.microsoft.com/office/drawing/2014/main" val="2550090306"/>
                  </a:ext>
                </a:extLst>
              </a:tr>
              <a:tr h="403728">
                <a:tc>
                  <a:txBody>
                    <a:bodyPr/>
                    <a:lstStyle/>
                    <a:p>
                      <a:pPr algn="ctr"/>
                      <a:r>
                        <a:rPr lang="en-US" sz="1200" dirty="0">
                          <a:effectLst/>
                        </a:rPr>
                        <a:t>Logging interval</a:t>
                      </a:r>
                    </a:p>
                  </a:txBody>
                  <a:tcPr marL="0" marR="0" marT="0" marB="0" anchor="ctr"/>
                </a:tc>
                <a:tc>
                  <a:txBody>
                    <a:bodyPr/>
                    <a:lstStyle/>
                    <a:p>
                      <a:pPr marL="228600" indent="0"/>
                      <a:r>
                        <a:rPr lang="en-US" sz="1400" dirty="0">
                          <a:effectLst/>
                        </a:rPr>
                        <a:t>Programmable (at least every 30 minutes)</a:t>
                      </a:r>
                    </a:p>
                  </a:txBody>
                  <a:tcPr marL="0" marR="0" marT="0" marB="0" anchor="ctr"/>
                </a:tc>
                <a:extLst>
                  <a:ext uri="{0D108BD9-81ED-4DB2-BD59-A6C34878D82A}">
                    <a16:rowId xmlns:a16="http://schemas.microsoft.com/office/drawing/2014/main" val="2860280857"/>
                  </a:ext>
                </a:extLst>
              </a:tr>
              <a:tr h="403728">
                <a:tc>
                  <a:txBody>
                    <a:bodyPr/>
                    <a:lstStyle/>
                    <a:p>
                      <a:pPr algn="ctr"/>
                      <a:r>
                        <a:rPr lang="en-US" sz="1200">
                          <a:effectLst/>
                        </a:rPr>
                        <a:t>Memory storage</a:t>
                      </a:r>
                    </a:p>
                  </a:txBody>
                  <a:tcPr marL="0" marR="0" marT="0" marB="0" anchor="ctr"/>
                </a:tc>
                <a:tc>
                  <a:txBody>
                    <a:bodyPr/>
                    <a:lstStyle/>
                    <a:p>
                      <a:pPr marL="228600" indent="0"/>
                      <a:r>
                        <a:rPr lang="en-US" sz="1400" dirty="0">
                          <a:effectLst/>
                        </a:rPr>
                        <a:t>4000 readings or more</a:t>
                      </a:r>
                    </a:p>
                  </a:txBody>
                  <a:tcPr marL="0" marR="0" marT="0" marB="0" anchor="ctr"/>
                </a:tc>
                <a:extLst>
                  <a:ext uri="{0D108BD9-81ED-4DB2-BD59-A6C34878D82A}">
                    <a16:rowId xmlns:a16="http://schemas.microsoft.com/office/drawing/2014/main" val="2876583196"/>
                  </a:ext>
                </a:extLst>
              </a:tr>
              <a:tr h="1614913">
                <a:tc>
                  <a:txBody>
                    <a:bodyPr/>
                    <a:lstStyle/>
                    <a:p>
                      <a:pPr algn="ctr"/>
                      <a:r>
                        <a:rPr lang="en-US" sz="1200">
                          <a:effectLst/>
                        </a:rPr>
                        <a:t>Buffered temperature probe</a:t>
                      </a:r>
                    </a:p>
                  </a:txBody>
                  <a:tcPr marL="0" marR="0" marT="0" marB="0" anchor="ctr"/>
                </a:tc>
                <a:tc>
                  <a:txBody>
                    <a:bodyPr/>
                    <a:lstStyle/>
                    <a:p>
                      <a:pPr marL="228600" indent="0">
                        <a:buFont typeface="Arial" panose="020B0604020202020204" pitchFamily="34" charset="0"/>
                        <a:buChar char="•"/>
                      </a:pPr>
                      <a:r>
                        <a:rPr lang="en-US" sz="1400" dirty="0">
                          <a:effectLst/>
                        </a:rPr>
                        <a:t>Only use the buffered probe bundled with the device</a:t>
                      </a:r>
                    </a:p>
                    <a:p>
                      <a:pPr marL="228600" indent="0">
                        <a:buFont typeface="Arial" panose="020B0604020202020204" pitchFamily="34" charset="0"/>
                        <a:buChar char="•"/>
                      </a:pPr>
                      <a:r>
                        <a:rPr lang="en-US" sz="1400" dirty="0">
                          <a:effectLst/>
                        </a:rPr>
                        <a:t>Detachable from unit, or permanently embedded in a buffer as long as the temperature monitoring system can be calibrated</a:t>
                      </a:r>
                    </a:p>
                    <a:p>
                      <a:pPr marL="228600" indent="0">
                        <a:buFont typeface="Arial" panose="020B0604020202020204" pitchFamily="34" charset="0"/>
                        <a:buChar char="•"/>
                      </a:pPr>
                      <a:r>
                        <a:rPr lang="en-US" sz="1400" dirty="0">
                          <a:effectLst/>
                        </a:rPr>
                        <a:t>Immersed in a vial filled with thermal buffer material, including liquid up to 60 mL (e.g., glycol, ethanol, or glycerin), loose media (e.g., sand or glass beads), or a solid block of material (e.g., Teflon® or aluminum)</a:t>
                      </a:r>
                    </a:p>
                  </a:txBody>
                  <a:tcPr marL="0" marR="0" marT="0" marB="0" anchor="ctr"/>
                </a:tc>
                <a:extLst>
                  <a:ext uri="{0D108BD9-81ED-4DB2-BD59-A6C34878D82A}">
                    <a16:rowId xmlns:a16="http://schemas.microsoft.com/office/drawing/2014/main" val="1716230813"/>
                  </a:ext>
                </a:extLst>
              </a:tr>
              <a:tr h="1009321">
                <a:tc>
                  <a:txBody>
                    <a:bodyPr/>
                    <a:lstStyle/>
                    <a:p>
                      <a:pPr algn="ctr"/>
                      <a:r>
                        <a:rPr lang="en-US" sz="1200">
                          <a:effectLst/>
                        </a:rPr>
                        <a:t>Digital display</a:t>
                      </a:r>
                    </a:p>
                  </a:txBody>
                  <a:tcPr marL="0" marR="0" marT="0" marB="0" anchor="ctr"/>
                </a:tc>
                <a:tc>
                  <a:txBody>
                    <a:bodyPr/>
                    <a:lstStyle/>
                    <a:p>
                      <a:pPr marL="228600" indent="0">
                        <a:buFont typeface="Arial" panose="020B0604020202020204" pitchFamily="34" charset="0"/>
                        <a:buChar char="•"/>
                      </a:pPr>
                      <a:r>
                        <a:rPr lang="en-US" sz="1400" dirty="0">
                          <a:effectLst/>
                        </a:rPr>
                        <a:t>Active external display</a:t>
                      </a:r>
                    </a:p>
                    <a:p>
                      <a:pPr marL="228600" indent="0">
                        <a:buFont typeface="Arial" panose="020B0604020202020204" pitchFamily="34" charset="0"/>
                        <a:buChar char="•"/>
                      </a:pPr>
                      <a:r>
                        <a:rPr lang="en-US" sz="1400" dirty="0">
                          <a:effectLst/>
                        </a:rPr>
                        <a:t>Must include current, MIN, and MAX temperatures</a:t>
                      </a:r>
                    </a:p>
                    <a:p>
                      <a:pPr marL="228600" indent="0">
                        <a:buFont typeface="Arial" panose="020B0604020202020204" pitchFamily="34" charset="0"/>
                        <a:buChar char="•"/>
                      </a:pPr>
                      <a:r>
                        <a:rPr lang="en-US" sz="1400" dirty="0">
                          <a:effectLst/>
                        </a:rPr>
                        <a:t>Must be in close proximity to the vaccine storage units and temperature logs</a:t>
                      </a:r>
                    </a:p>
                    <a:p>
                      <a:pPr marL="228600" indent="0">
                        <a:buFont typeface="Arial" panose="020B0604020202020204" pitchFamily="34" charset="0"/>
                        <a:buChar char="•"/>
                      </a:pPr>
                      <a:r>
                        <a:rPr lang="en-US" sz="1400" dirty="0">
                          <a:effectLst/>
                        </a:rPr>
                        <a:t>Low-battery indicator</a:t>
                      </a:r>
                    </a:p>
                  </a:txBody>
                  <a:tcPr marL="0" marR="0" marT="0" marB="0" anchor="ctr"/>
                </a:tc>
                <a:extLst>
                  <a:ext uri="{0D108BD9-81ED-4DB2-BD59-A6C34878D82A}">
                    <a16:rowId xmlns:a16="http://schemas.microsoft.com/office/drawing/2014/main" val="3590365283"/>
                  </a:ext>
                </a:extLst>
              </a:tr>
              <a:tr h="605592">
                <a:tc>
                  <a:txBody>
                    <a:bodyPr/>
                    <a:lstStyle/>
                    <a:p>
                      <a:pPr algn="ctr"/>
                      <a:r>
                        <a:rPr lang="en-US" sz="1200">
                          <a:effectLst/>
                        </a:rPr>
                        <a:t>Alarm capabilities</a:t>
                      </a:r>
                    </a:p>
                  </a:txBody>
                  <a:tcPr marL="0" marR="0" marT="0" marB="0" anchor="ctr"/>
                </a:tc>
                <a:tc>
                  <a:txBody>
                    <a:bodyPr/>
                    <a:lstStyle/>
                    <a:p>
                      <a:pPr marL="228600" indent="0">
                        <a:buFont typeface="Arial" panose="020B0604020202020204" pitchFamily="34" charset="0"/>
                        <a:buChar char="•"/>
                      </a:pPr>
                      <a:r>
                        <a:rPr lang="en-US" sz="1400" dirty="0">
                          <a:effectLst/>
                        </a:rPr>
                        <a:t>Programmable</a:t>
                      </a:r>
                    </a:p>
                    <a:p>
                      <a:pPr marL="228600" indent="0">
                        <a:buFont typeface="Arial" panose="020B0604020202020204" pitchFamily="34" charset="0"/>
                        <a:buChar char="•"/>
                      </a:pPr>
                      <a:r>
                        <a:rPr lang="en-US" sz="1400" dirty="0">
                          <a:effectLst/>
                        </a:rPr>
                        <a:t>Visual or audible alarm to signal out-of-range temperatures</a:t>
                      </a:r>
                    </a:p>
                  </a:txBody>
                  <a:tcPr marL="0" marR="0" marT="0" marB="0" anchor="ctr"/>
                </a:tc>
                <a:extLst>
                  <a:ext uri="{0D108BD9-81ED-4DB2-BD59-A6C34878D82A}">
                    <a16:rowId xmlns:a16="http://schemas.microsoft.com/office/drawing/2014/main" val="1024082278"/>
                  </a:ext>
                </a:extLst>
              </a:tr>
            </a:tbl>
          </a:graphicData>
        </a:graphic>
      </p:graphicFrame>
    </p:spTree>
    <p:extLst>
      <p:ext uri="{BB962C8B-B14F-4D97-AF65-F5344CB8AC3E}">
        <p14:creationId xmlns:p14="http://schemas.microsoft.com/office/powerpoint/2010/main" val="37199960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Logger Resources</a:t>
            </a:r>
          </a:p>
        </p:txBody>
      </p:sp>
      <p:pic>
        <p:nvPicPr>
          <p:cNvPr id="4" name="Content Placeholder 3" descr="Screen Clipping"/>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09575" y="2267105"/>
            <a:ext cx="4914900" cy="4590895"/>
          </a:xfrm>
        </p:spPr>
      </p:pic>
      <p:sp>
        <p:nvSpPr>
          <p:cNvPr id="5" name="TextBox 4"/>
          <p:cNvSpPr txBox="1"/>
          <p:nvPr/>
        </p:nvSpPr>
        <p:spPr>
          <a:xfrm>
            <a:off x="471865" y="1897773"/>
            <a:ext cx="4852610" cy="369332"/>
          </a:xfrm>
          <a:prstGeom prst="rect">
            <a:avLst/>
          </a:prstGeom>
          <a:noFill/>
        </p:spPr>
        <p:txBody>
          <a:bodyPr wrap="none" rtlCol="0">
            <a:spAutoFit/>
          </a:bodyPr>
          <a:lstStyle/>
          <a:p>
            <a:r>
              <a:rPr lang="en-US" dirty="0"/>
              <a:t>http://eziz.org/vaccine-storage/digital-data-loggers/</a:t>
            </a:r>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4490" y="4714874"/>
            <a:ext cx="4817110" cy="18480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43655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and Supervision</a:t>
            </a:r>
          </a:p>
        </p:txBody>
      </p:sp>
      <p:sp>
        <p:nvSpPr>
          <p:cNvPr id="3" name="Content Placeholder 2"/>
          <p:cNvSpPr>
            <a:spLocks noGrp="1"/>
          </p:cNvSpPr>
          <p:nvPr>
            <p:ph sz="half" idx="2"/>
          </p:nvPr>
        </p:nvSpPr>
        <p:spPr>
          <a:xfrm>
            <a:off x="4953000" y="1600200"/>
            <a:ext cx="4000500" cy="4800600"/>
          </a:xfrm>
        </p:spPr>
        <p:txBody>
          <a:bodyPr>
            <a:noAutofit/>
          </a:bodyPr>
          <a:lstStyle/>
          <a:p>
            <a:r>
              <a:rPr lang="en-US" sz="2000" dirty="0"/>
              <a:t>Temperature monitoring is not a purely mechanical exercise. </a:t>
            </a:r>
          </a:p>
          <a:p>
            <a:r>
              <a:rPr lang="en-US" sz="2000" dirty="0"/>
              <a:t>Understanding the impact of the activity is critical.</a:t>
            </a:r>
          </a:p>
          <a:p>
            <a:r>
              <a:rPr lang="en-US" sz="2000" dirty="0"/>
              <a:t>Responsible staff must know how to react effectively to problems as soon as they arise.</a:t>
            </a:r>
          </a:p>
          <a:p>
            <a:r>
              <a:rPr lang="en-US" sz="2000" dirty="0"/>
              <a:t>Training not only is essential to allow adequate time for initial training, but training should be on-going, and verified.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 y="1905000"/>
            <a:ext cx="443622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877585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normAutofit/>
          </a:bodyPr>
          <a:lstStyle/>
          <a:p>
            <a:r>
              <a:rPr lang="en-US" altLang="en-US" sz="3200" dirty="0"/>
              <a:t>Temperature Monitoring and Documentation</a:t>
            </a:r>
          </a:p>
        </p:txBody>
      </p:sp>
      <p:sp>
        <p:nvSpPr>
          <p:cNvPr id="4" name="Content Placeholder 3"/>
          <p:cNvSpPr>
            <a:spLocks noGrp="1"/>
          </p:cNvSpPr>
          <p:nvPr>
            <p:ph sz="half" idx="1"/>
          </p:nvPr>
        </p:nvSpPr>
        <p:spPr/>
        <p:txBody>
          <a:bodyPr>
            <a:normAutofit fontScale="92500"/>
          </a:bodyPr>
          <a:lstStyle/>
          <a:p>
            <a:r>
              <a:rPr lang="en-US" dirty="0"/>
              <a:t>Read and document CURRENT, MIN &amp; MAX temperatures twice daily</a:t>
            </a:r>
          </a:p>
          <a:p>
            <a:r>
              <a:rPr lang="en-US" dirty="0"/>
              <a:t>Document names and initials of staff members with temperature monitoring responsibilities</a:t>
            </a:r>
          </a:p>
          <a:p>
            <a:r>
              <a:rPr lang="en-US" dirty="0"/>
              <a:t>Supervisory review of completed logs</a:t>
            </a:r>
          </a:p>
          <a:p>
            <a:r>
              <a:rPr lang="en-US" dirty="0"/>
              <a:t>Check if thermometer alarms have been triggered</a:t>
            </a:r>
          </a:p>
          <a:p>
            <a:r>
              <a:rPr lang="en-US" dirty="0"/>
              <a:t>Online documentation of actions taken when temperature excursions are identified (record SHOTS ID)</a:t>
            </a:r>
          </a:p>
        </p:txBody>
      </p:sp>
      <p:pic>
        <p:nvPicPr>
          <p:cNvPr id="3" name="Content Placeholder 2" descr="Screen Clippi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60152" y="1947380"/>
            <a:ext cx="3717098" cy="4812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29973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152400"/>
            <a:ext cx="8229600" cy="1143000"/>
          </a:xfrm>
        </p:spPr>
        <p:txBody>
          <a:bodyPr/>
          <a:lstStyle/>
          <a:p>
            <a:r>
              <a:rPr lang="en-US" altLang="en-US"/>
              <a:t>Vaccine Transfers</a:t>
            </a:r>
          </a:p>
        </p:txBody>
      </p:sp>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4" y="1219200"/>
            <a:ext cx="411956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0"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381000" y="1638300"/>
            <a:ext cx="5834084" cy="449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5328" y="1219200"/>
            <a:ext cx="4265572" cy="5548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7965" y="1638300"/>
            <a:ext cx="6510789" cy="5029200"/>
          </a:xfrm>
          <a:prstGeom prst="rect">
            <a:avLst/>
          </a:prstGeom>
          <a:ln>
            <a:noFill/>
          </a:ln>
          <a:effectLst>
            <a:outerShdw blurRad="190500" algn="tl" rotWithShape="0">
              <a:srgbClr val="000000">
                <a:alpha val="70000"/>
              </a:srgbClr>
            </a:outerShdw>
          </a:effectLst>
        </p:spPr>
      </p:pic>
      <p:pic>
        <p:nvPicPr>
          <p:cNvPr id="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4" y="4419600"/>
            <a:ext cx="477202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052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fade">
                                      <p:cBhvr>
                                        <p:cTn id="7" dur="500"/>
                                        <p:tgtEl>
                                          <p:spTgt spid="5529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5300"/>
                                        </p:tgtEl>
                                        <p:attrNameLst>
                                          <p:attrName>style.visibility</p:attrName>
                                        </p:attrNameLst>
                                      </p:cBhvr>
                                      <p:to>
                                        <p:strVal val="visible"/>
                                      </p:to>
                                    </p:set>
                                    <p:animEffect transition="in" filter="fade">
                                      <p:cBhvr>
                                        <p:cTn id="16" dur="500"/>
                                        <p:tgtEl>
                                          <p:spTgt spid="5530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Storage and handling incidents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8413371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685800"/>
            <a:ext cx="8229600" cy="990600"/>
          </a:xfrm>
        </p:spPr>
        <p:txBody>
          <a:bodyPr>
            <a:noAutofit/>
          </a:bodyPr>
          <a:lstStyle/>
          <a:p>
            <a:pPr>
              <a:defRPr/>
            </a:pPr>
            <a:r>
              <a:rPr lang="en-US" sz="3200" dirty="0"/>
              <a:t>Common Reasons S&amp;H Incidents are Occurring</a:t>
            </a:r>
          </a:p>
        </p:txBody>
      </p:sp>
      <p:sp>
        <p:nvSpPr>
          <p:cNvPr id="14339" name="Content Placeholder 2"/>
          <p:cNvSpPr>
            <a:spLocks noGrp="1"/>
          </p:cNvSpPr>
          <p:nvPr>
            <p:ph sz="half" idx="1"/>
          </p:nvPr>
        </p:nvSpPr>
        <p:spPr/>
        <p:txBody>
          <a:bodyPr>
            <a:normAutofit fontScale="77500" lnSpcReduction="20000"/>
          </a:bodyPr>
          <a:lstStyle/>
          <a:p>
            <a:pPr eaLnBrk="1" hangingPunct="1"/>
            <a:r>
              <a:rPr lang="en-US" altLang="en-US" sz="2400" dirty="0"/>
              <a:t>Unit cycling</a:t>
            </a:r>
          </a:p>
          <a:p>
            <a:pPr eaLnBrk="1" hangingPunct="1"/>
            <a:r>
              <a:rPr lang="en-US" altLang="en-US" sz="2400" dirty="0"/>
              <a:t>Conducting inventory</a:t>
            </a:r>
          </a:p>
          <a:p>
            <a:pPr eaLnBrk="1" hangingPunct="1"/>
            <a:r>
              <a:rPr lang="en-US" altLang="en-US" sz="2400" dirty="0"/>
              <a:t>Storage unit malfunctions</a:t>
            </a:r>
          </a:p>
          <a:p>
            <a:pPr eaLnBrk="1" hangingPunct="1"/>
            <a:r>
              <a:rPr lang="en-US" altLang="en-US" sz="2400" dirty="0"/>
              <a:t>Power outage</a:t>
            </a:r>
          </a:p>
          <a:p>
            <a:pPr eaLnBrk="1" hangingPunct="1"/>
            <a:r>
              <a:rPr lang="en-US" altLang="en-US" sz="2400" dirty="0"/>
              <a:t>Unit set too cold/too warm</a:t>
            </a:r>
          </a:p>
          <a:p>
            <a:pPr eaLnBrk="1" hangingPunct="1"/>
            <a:r>
              <a:rPr lang="en-US" altLang="en-US" sz="2400" dirty="0"/>
              <a:t>Unit unplugged</a:t>
            </a:r>
          </a:p>
          <a:p>
            <a:pPr eaLnBrk="1" hangingPunct="1"/>
            <a:r>
              <a:rPr lang="en-US" altLang="en-US" sz="2400" dirty="0"/>
              <a:t>Door ajar</a:t>
            </a:r>
          </a:p>
          <a:p>
            <a:pPr eaLnBrk="1" hangingPunct="1"/>
            <a:r>
              <a:rPr lang="en-US" altLang="en-US" sz="2400" dirty="0"/>
              <a:t>Temperatures not recorded</a:t>
            </a:r>
          </a:p>
          <a:p>
            <a:pPr eaLnBrk="1" hangingPunct="1"/>
            <a:r>
              <a:rPr lang="en-US" altLang="en-US" sz="2400" dirty="0"/>
              <a:t>Vaccines left out/stored in the wrong unit</a:t>
            </a:r>
          </a:p>
          <a:p>
            <a:pPr lvl="1" eaLnBrk="1" hangingPunct="1"/>
            <a:endParaRPr lang="en-US" altLang="en-US" sz="2000" dirty="0"/>
          </a:p>
          <a:p>
            <a:pPr lvl="1" eaLnBrk="1" hangingPunct="1"/>
            <a:endParaRPr lang="en-US" altLang="en-US" sz="2000" dirty="0"/>
          </a:p>
        </p:txBody>
      </p:sp>
      <p:graphicFrame>
        <p:nvGraphicFramePr>
          <p:cNvPr id="4" name="Content Placeholder 3"/>
          <p:cNvGraphicFramePr>
            <a:graphicFrameLocks noGrp="1"/>
          </p:cNvGraphicFramePr>
          <p:nvPr>
            <p:ph sz="half" idx="2"/>
            <p:extLst/>
          </p:nvPr>
        </p:nvGraphicFramePr>
        <p:xfrm>
          <a:off x="5029200" y="1606296"/>
          <a:ext cx="3886200" cy="4565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2428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47675" y="228600"/>
            <a:ext cx="8229600" cy="1143000"/>
          </a:xfrm>
        </p:spPr>
        <p:txBody>
          <a:bodyPr/>
          <a:lstStyle/>
          <a:p>
            <a:r>
              <a:rPr lang="en-US" dirty="0"/>
              <a:t>Vaccine Budgets  </a:t>
            </a:r>
          </a:p>
        </p:txBody>
      </p:sp>
      <p:sp>
        <p:nvSpPr>
          <p:cNvPr id="6" name="Text Placeholder 5"/>
          <p:cNvSpPr>
            <a:spLocks noGrp="1"/>
          </p:cNvSpPr>
          <p:nvPr>
            <p:ph type="body" idx="1"/>
          </p:nvPr>
        </p:nvSpPr>
        <p:spPr>
          <a:xfrm>
            <a:off x="447675" y="1524004"/>
            <a:ext cx="4040188" cy="659352"/>
          </a:xfrm>
        </p:spPr>
        <p:txBody>
          <a:bodyPr/>
          <a:lstStyle/>
          <a:p>
            <a:r>
              <a:rPr lang="en-US" dirty="0"/>
              <a:t>VFC</a:t>
            </a:r>
          </a:p>
        </p:txBody>
      </p:sp>
      <p:sp>
        <p:nvSpPr>
          <p:cNvPr id="7" name="Content Placeholder 6"/>
          <p:cNvSpPr>
            <a:spLocks noGrp="1"/>
          </p:cNvSpPr>
          <p:nvPr>
            <p:ph sz="half" idx="2"/>
          </p:nvPr>
        </p:nvSpPr>
        <p:spPr>
          <a:xfrm>
            <a:off x="516971" y="2168764"/>
            <a:ext cx="4040188" cy="3845720"/>
          </a:xfrm>
        </p:spPr>
        <p:txBody>
          <a:bodyPr/>
          <a:lstStyle/>
          <a:p>
            <a:r>
              <a:rPr lang="en-US" dirty="0"/>
              <a:t>2017: $558M	</a:t>
            </a:r>
          </a:p>
          <a:p>
            <a:r>
              <a:rPr lang="en-US" dirty="0"/>
              <a:t>2018: $640M</a:t>
            </a:r>
          </a:p>
        </p:txBody>
      </p:sp>
      <p:sp>
        <p:nvSpPr>
          <p:cNvPr id="10" name="Text Placeholder 9"/>
          <p:cNvSpPr>
            <a:spLocks noGrp="1"/>
          </p:cNvSpPr>
          <p:nvPr>
            <p:ph type="body" sz="quarter" idx="3"/>
          </p:nvPr>
        </p:nvSpPr>
        <p:spPr>
          <a:xfrm>
            <a:off x="4581529" y="1524004"/>
            <a:ext cx="4041775" cy="654843"/>
          </a:xfrm>
        </p:spPr>
        <p:txBody>
          <a:bodyPr/>
          <a:lstStyle/>
          <a:p>
            <a:r>
              <a:rPr lang="en-US" dirty="0"/>
              <a:t>Section 317</a:t>
            </a:r>
          </a:p>
        </p:txBody>
      </p:sp>
      <p:sp>
        <p:nvSpPr>
          <p:cNvPr id="9" name="Content Placeholder 8"/>
          <p:cNvSpPr>
            <a:spLocks noGrp="1"/>
          </p:cNvSpPr>
          <p:nvPr>
            <p:ph sz="quarter" idx="4"/>
          </p:nvPr>
        </p:nvSpPr>
        <p:spPr>
          <a:xfrm>
            <a:off x="4645029" y="2174875"/>
            <a:ext cx="4346575" cy="3951288"/>
          </a:xfrm>
        </p:spPr>
        <p:txBody>
          <a:bodyPr/>
          <a:lstStyle/>
          <a:p>
            <a:r>
              <a:rPr lang="en-US" dirty="0"/>
              <a:t>2017: $8.6M</a:t>
            </a:r>
          </a:p>
          <a:p>
            <a:r>
              <a:rPr lang="en-US" dirty="0"/>
              <a:t>2018: $8.6M</a:t>
            </a:r>
          </a:p>
        </p:txBody>
      </p:sp>
      <p:pic>
        <p:nvPicPr>
          <p:cNvPr id="9218" name="Picture 2" descr="C:\Users\caguiluz\AppData\Local\Microsoft\Windows\Temporary Internet Files\Content.IE5\UWSW3SXU\blockpage[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475" y="3424241"/>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caguiluz\AppData\Local\Microsoft\Windows\Temporary Internet Files\Content.IE5\UHTC01JV\blockpage[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475" y="3424241"/>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caguiluz\AppData\Local\Microsoft\Windows\Temporary Internet Files\Content.IE5\W3PX5GE8\childre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276604"/>
            <a:ext cx="3280954" cy="2587795"/>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descr="C:\Users\caguiluz\AppData\Local\Microsoft\Windows\Temporary Internet Files\Content.IE5\A5DJONWP\diversitypepl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0003" y="3124200"/>
            <a:ext cx="4025565" cy="24072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38175" y="5864399"/>
            <a:ext cx="3252380" cy="646331"/>
          </a:xfrm>
          <a:prstGeom prst="rect">
            <a:avLst/>
          </a:prstGeom>
          <a:solidFill>
            <a:schemeClr val="bg1"/>
          </a:solidFill>
        </p:spPr>
        <p:txBody>
          <a:bodyPr wrap="square" rtlCol="0">
            <a:spAutoFit/>
          </a:bodyPr>
          <a:lstStyle/>
          <a:p>
            <a:r>
              <a:rPr lang="en-US" dirty="0"/>
              <a:t>Entitlement; supports VFC Program</a:t>
            </a:r>
          </a:p>
        </p:txBody>
      </p:sp>
      <p:sp>
        <p:nvSpPr>
          <p:cNvPr id="20" name="TextBox 19"/>
          <p:cNvSpPr txBox="1"/>
          <p:nvPr/>
        </p:nvSpPr>
        <p:spPr>
          <a:xfrm>
            <a:off x="4719999" y="5558135"/>
            <a:ext cx="4195402" cy="923330"/>
          </a:xfrm>
          <a:prstGeom prst="rect">
            <a:avLst/>
          </a:prstGeom>
          <a:solidFill>
            <a:schemeClr val="bg1"/>
          </a:solidFill>
        </p:spPr>
        <p:txBody>
          <a:bodyPr wrap="square" rtlCol="0">
            <a:spAutoFit/>
          </a:bodyPr>
          <a:lstStyle/>
          <a:p>
            <a:r>
              <a:rPr lang="en-US" dirty="0"/>
              <a:t>Discretionary; supports uninsured adult immunization efforts @ LHDs, and VFA sites; outbreak prevention efforts. </a:t>
            </a:r>
          </a:p>
        </p:txBody>
      </p:sp>
    </p:spTree>
    <p:extLst>
      <p:ext uri="{BB962C8B-B14F-4D97-AF65-F5344CB8AC3E}">
        <p14:creationId xmlns:p14="http://schemas.microsoft.com/office/powerpoint/2010/main" val="16927426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Storage and Handling Incidents</a:t>
            </a:r>
          </a:p>
        </p:txBody>
      </p:sp>
      <p:sp>
        <p:nvSpPr>
          <p:cNvPr id="3" name="Content Placeholder 2"/>
          <p:cNvSpPr>
            <a:spLocks noGrp="1"/>
          </p:cNvSpPr>
          <p:nvPr>
            <p:ph idx="1"/>
          </p:nvPr>
        </p:nvSpPr>
        <p:spPr>
          <a:xfrm>
            <a:off x="802386" y="2626416"/>
            <a:ext cx="2686050" cy="2907554"/>
          </a:xfrm>
        </p:spPr>
        <p:txBody>
          <a:bodyPr>
            <a:normAutofit fontScale="92500" lnSpcReduction="20000"/>
          </a:bodyPr>
          <a:lstStyle/>
          <a:p>
            <a:pPr marL="0" indent="0">
              <a:buNone/>
            </a:pPr>
            <a:r>
              <a:rPr lang="en-US" dirty="0"/>
              <a:t>In 2017 alone, the VFC Program reviewed 1,600  S&amp; H incidents  </a:t>
            </a:r>
          </a:p>
          <a:p>
            <a:pPr lvl="1"/>
            <a:r>
              <a:rPr lang="en-US" dirty="0"/>
              <a:t>Door left open</a:t>
            </a:r>
          </a:p>
          <a:p>
            <a:pPr lvl="1"/>
            <a:r>
              <a:rPr lang="en-US" dirty="0"/>
              <a:t>Power outages</a:t>
            </a:r>
          </a:p>
          <a:p>
            <a:pPr lvl="1"/>
            <a:r>
              <a:rPr lang="en-US" dirty="0"/>
              <a:t>Unit malfunction</a:t>
            </a:r>
          </a:p>
          <a:p>
            <a:pPr lvl="1"/>
            <a:r>
              <a:rPr lang="en-US" dirty="0"/>
              <a:t>Temperature set too cold/too warm</a:t>
            </a:r>
          </a:p>
          <a:p>
            <a:pPr lvl="1"/>
            <a:r>
              <a:rPr lang="en-US" dirty="0"/>
              <a:t>No temperatures recorded</a:t>
            </a:r>
          </a:p>
          <a:p>
            <a:pPr marL="342900" lvl="1" indent="0">
              <a:buNone/>
            </a:pPr>
            <a:endParaRPr lang="en-US" dirty="0"/>
          </a:p>
          <a:p>
            <a:endParaRPr lang="en-US"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2427732"/>
            <a:ext cx="3557588"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03321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vert="horz" lIns="91440" tIns="45720" rIns="91440" bIns="45720" rtlCol="0" anchor="ctr">
            <a:normAutofit/>
          </a:bodyPr>
          <a:lstStyle/>
          <a:p>
            <a:r>
              <a:rPr lang="en-US" altLang="en-US" sz="3200" dirty="0"/>
              <a:t>Storage and Handling Temperature Excursions </a:t>
            </a:r>
          </a:p>
        </p:txBody>
      </p:sp>
      <p:sp>
        <p:nvSpPr>
          <p:cNvPr id="16387" name="Content Placeholder 2"/>
          <p:cNvSpPr>
            <a:spLocks noGrp="1"/>
          </p:cNvSpPr>
          <p:nvPr>
            <p:ph sz="half" idx="1"/>
          </p:nvPr>
        </p:nvSpPr>
        <p:spPr>
          <a:xfrm>
            <a:off x="343067" y="2047027"/>
            <a:ext cx="3749159" cy="4258523"/>
          </a:xfrm>
        </p:spPr>
        <p:txBody>
          <a:bodyPr>
            <a:normAutofit fontScale="70000" lnSpcReduction="20000"/>
          </a:bodyPr>
          <a:lstStyle/>
          <a:p>
            <a:r>
              <a:rPr lang="en-US" altLang="en-US" sz="2400" dirty="0"/>
              <a:t>If vaccine storage units are identified to be outside of the recommended temperature range, (temperatures excursions), providers must:</a:t>
            </a:r>
          </a:p>
          <a:p>
            <a:pPr lvl="1"/>
            <a:r>
              <a:rPr lang="en-US" altLang="en-US" sz="2000" dirty="0"/>
              <a:t>Store vaccine under correct temperature storage conditions</a:t>
            </a:r>
          </a:p>
          <a:p>
            <a:pPr lvl="1"/>
            <a:r>
              <a:rPr lang="en-US" altLang="en-US" sz="2000" dirty="0"/>
              <a:t>Label the vaccine “DO NOT USE” so the vaccine is not administered until a response indicating the vaccine is acceptable for use has been received</a:t>
            </a:r>
          </a:p>
          <a:p>
            <a:pPr lvl="1"/>
            <a:r>
              <a:rPr lang="en-US" altLang="en-US" sz="2000" dirty="0"/>
              <a:t>Notify your clinic supervisor</a:t>
            </a:r>
          </a:p>
          <a:p>
            <a:pPr lvl="1"/>
            <a:r>
              <a:rPr lang="en-US" altLang="en-US" sz="2100" dirty="0"/>
              <a:t>Document the excursion into VFC’s Storage and Handling Online Triage System (SHOTS)</a:t>
            </a:r>
          </a:p>
          <a:p>
            <a:pPr lvl="1"/>
            <a:r>
              <a:rPr lang="en-US" altLang="en-US" sz="2000" dirty="0"/>
              <a:t>Contact individual vaccine manufacturers for a determination of vaccine viability if instructed</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226" y="2232024"/>
            <a:ext cx="4832700" cy="3949701"/>
          </a:xfrm>
          <a:prstGeom prst="rect">
            <a:avLst/>
          </a:prstGeom>
        </p:spPr>
      </p:pic>
      <p:sp>
        <p:nvSpPr>
          <p:cNvPr id="9" name="Shape 136"/>
          <p:cNvSpPr/>
          <p:nvPr/>
        </p:nvSpPr>
        <p:spPr>
          <a:xfrm>
            <a:off x="7140637" y="5143500"/>
            <a:ext cx="1669987" cy="819150"/>
          </a:xfrm>
          <a:prstGeom prst="rect">
            <a:avLst/>
          </a:prstGeom>
          <a:ln w="38100">
            <a:solidFill>
              <a:srgbClr val="FF0000"/>
            </a:solidFill>
          </a:ln>
        </p:spPr>
        <p:txBody>
          <a:bodyPr lIns="0" tIns="0" rIns="0" bIns="0" anchor="ctr"/>
          <a:lstStyle/>
          <a:p>
            <a:pPr lvl="0" algn="ctr">
              <a:defRPr b="1">
                <a:solidFill>
                  <a:srgbClr val="FFFFFF"/>
                </a:solidFill>
                <a:latin typeface="Franklin Gothic Medium"/>
                <a:ea typeface="Franklin Gothic Medium"/>
                <a:cs typeface="Franklin Gothic Medium"/>
                <a:sym typeface="Franklin Gothic Medium"/>
              </a:defRPr>
            </a:pPr>
            <a:endParaRPr dirty="0"/>
          </a:p>
        </p:txBody>
      </p:sp>
    </p:spTree>
    <p:extLst>
      <p:ext uri="{BB962C8B-B14F-4D97-AF65-F5344CB8AC3E}">
        <p14:creationId xmlns:p14="http://schemas.microsoft.com/office/powerpoint/2010/main" val="19477402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sz="half" idx="1"/>
          </p:nvPr>
        </p:nvSpPr>
        <p:spPr>
          <a:xfrm>
            <a:off x="381000" y="2019300"/>
            <a:ext cx="4343400" cy="4695825"/>
          </a:xfrm>
          <a:prstGeom prst="rect">
            <a:avLst/>
          </a:prstGeom>
        </p:spPr>
        <p:txBody>
          <a:bodyPr>
            <a:noAutofit/>
          </a:bodyPr>
          <a:lstStyle/>
          <a:p>
            <a:pPr lvl="0">
              <a:defRPr sz="1800" b="0" spc="0">
                <a:solidFill>
                  <a:srgbClr val="000000"/>
                </a:solidFill>
              </a:defRPr>
            </a:pPr>
            <a:r>
              <a:rPr sz="1600" dirty="0"/>
              <a:t>Providers document and report excursions </a:t>
            </a:r>
            <a:r>
              <a:rPr lang="en-US" sz="1600" dirty="0"/>
              <a:t>via VFC’s Storage and Handling Online Triage System (SHOTS), accessible through M</a:t>
            </a:r>
            <a:r>
              <a:rPr sz="1600" dirty="0"/>
              <a:t>yVFCVaccines.org</a:t>
            </a:r>
            <a:r>
              <a:rPr lang="en-US" sz="1600" dirty="0"/>
              <a:t> </a:t>
            </a:r>
            <a:endParaRPr sz="1600" dirty="0"/>
          </a:p>
          <a:p>
            <a:pPr lvl="0">
              <a:defRPr sz="1800" b="0" spc="0">
                <a:solidFill>
                  <a:srgbClr val="000000"/>
                </a:solidFill>
              </a:defRPr>
            </a:pPr>
            <a:r>
              <a:rPr lang="en-US" sz="1600" dirty="0"/>
              <a:t>Upon documentation of temperature excursion information, </a:t>
            </a:r>
            <a:r>
              <a:rPr sz="1600" dirty="0"/>
              <a:t>SHOTS guide</a:t>
            </a:r>
            <a:r>
              <a:rPr lang="en-US" sz="1600" dirty="0"/>
              <a:t>s</a:t>
            </a:r>
            <a:r>
              <a:rPr sz="1600" dirty="0"/>
              <a:t> providers </a:t>
            </a:r>
            <a:r>
              <a:rPr lang="en-US" sz="1600" dirty="0"/>
              <a:t>on </a:t>
            </a:r>
            <a:r>
              <a:rPr sz="1600" dirty="0"/>
              <a:t>whether or not they can resume using their vaccines or if they need to contact vaccine manufacturers</a:t>
            </a:r>
            <a:r>
              <a:rPr lang="en-US" sz="1600" dirty="0"/>
              <a:t> </a:t>
            </a:r>
            <a:endParaRPr sz="1600" dirty="0"/>
          </a:p>
          <a:p>
            <a:pPr lvl="0">
              <a:defRPr sz="1800" b="0" spc="0">
                <a:solidFill>
                  <a:srgbClr val="000000"/>
                </a:solidFill>
              </a:defRPr>
            </a:pPr>
            <a:r>
              <a:rPr sz="1600" dirty="0"/>
              <a:t>This minimize</a:t>
            </a:r>
            <a:r>
              <a:rPr lang="en-US" sz="1600" dirty="0"/>
              <a:t>s</a:t>
            </a:r>
            <a:r>
              <a:rPr sz="1600" dirty="0"/>
              <a:t> the need to call the VFC Customer Service Center or wait for open VFC business hours before taking action when a temperature excursion is discovered. </a:t>
            </a:r>
          </a:p>
          <a:p>
            <a:pPr lvl="0">
              <a:defRPr sz="1800" b="0" spc="0">
                <a:solidFill>
                  <a:srgbClr val="000000"/>
                </a:solidFill>
              </a:defRPr>
            </a:pPr>
            <a:r>
              <a:rPr sz="1600" dirty="0"/>
              <a:t>After entering a temperature excursion on SHOTS, providers receive specific recommendations and best practices for vaccine storage and handling to help prevent future excursions from occurring. </a:t>
            </a:r>
          </a:p>
        </p:txBody>
      </p:sp>
      <p:pic>
        <p:nvPicPr>
          <p:cNvPr id="5"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1367"/>
          <a:stretch/>
        </p:blipFill>
        <p:spPr bwMode="auto">
          <a:xfrm>
            <a:off x="4953000" y="1820809"/>
            <a:ext cx="3886200" cy="1214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3"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4684039"/>
            <a:ext cx="4038600" cy="2031086"/>
          </a:xfrm>
          <a:prstGeom prst="rect">
            <a:avLst/>
          </a:prstGeom>
        </p:spPr>
      </p:pic>
      <p:pic>
        <p:nvPicPr>
          <p:cNvPr id="7" name="image7.png" descr="Screen Clipping"/>
          <p:cNvPicPr/>
          <p:nvPr/>
        </p:nvPicPr>
        <p:blipFill rotWithShape="1">
          <a:blip r:embed="rId5">
            <a:extLst/>
          </a:blip>
          <a:srcRect b="76876"/>
          <a:stretch/>
        </p:blipFill>
        <p:spPr>
          <a:xfrm>
            <a:off x="4953000" y="3152775"/>
            <a:ext cx="4038600" cy="1295400"/>
          </a:xfrm>
          <a:prstGeom prst="rect">
            <a:avLst/>
          </a:prstGeom>
          <a:ln w="12700">
            <a:solidFill>
              <a:schemeClr val="tx1"/>
            </a:solidFill>
            <a:miter lim="400000"/>
          </a:ln>
        </p:spPr>
      </p:pic>
      <p:sp>
        <p:nvSpPr>
          <p:cNvPr id="2" name="Title 1"/>
          <p:cNvSpPr>
            <a:spLocks noGrp="1"/>
          </p:cNvSpPr>
          <p:nvPr>
            <p:ph type="title"/>
          </p:nvPr>
        </p:nvSpPr>
        <p:spPr/>
        <p:txBody>
          <a:bodyPr/>
          <a:lstStyle/>
          <a:p>
            <a:r>
              <a:rPr lang="en-US" dirty="0"/>
              <a:t>Documentation of temperature excursions</a:t>
            </a:r>
          </a:p>
        </p:txBody>
      </p:sp>
    </p:spTree>
    <p:extLst>
      <p:ext uri="{BB962C8B-B14F-4D97-AF65-F5344CB8AC3E}">
        <p14:creationId xmlns:p14="http://schemas.microsoft.com/office/powerpoint/2010/main" val="19463615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p:cNvSpPr>
          <p:nvPr>
            <p:ph type="title"/>
          </p:nvPr>
        </p:nvSpPr>
        <p:spPr>
          <a:prstGeom prst="rect">
            <a:avLst/>
          </a:prstGeom>
        </p:spPr>
        <p:txBody>
          <a:bodyPr>
            <a:normAutofit/>
          </a:bodyPr>
          <a:lstStyle/>
          <a:p>
            <a:pPr lvl="0">
              <a:defRPr sz="1800"/>
            </a:pPr>
            <a:r>
              <a:rPr lang="en-US" sz="3200" dirty="0"/>
              <a:t>Active </a:t>
            </a:r>
            <a:r>
              <a:rPr sz="3200" dirty="0"/>
              <a:t>Temperature Monitoring</a:t>
            </a:r>
          </a:p>
        </p:txBody>
      </p:sp>
      <p:sp>
        <p:nvSpPr>
          <p:cNvPr id="112" name="Shape 112"/>
          <p:cNvSpPr>
            <a:spLocks noGrp="1"/>
          </p:cNvSpPr>
          <p:nvPr>
            <p:ph idx="1"/>
          </p:nvPr>
        </p:nvSpPr>
        <p:spPr>
          <a:xfrm>
            <a:off x="5391150" y="2228003"/>
            <a:ext cx="3179794" cy="3630795"/>
          </a:xfrm>
          <a:prstGeom prst="rect">
            <a:avLst/>
          </a:prstGeom>
        </p:spPr>
        <p:txBody>
          <a:bodyPr>
            <a:normAutofit/>
          </a:bodyPr>
          <a:lstStyle/>
          <a:p>
            <a:pPr lvl="0">
              <a:defRPr sz="1800"/>
            </a:pPr>
            <a:r>
              <a:rPr sz="2000" dirty="0"/>
              <a:t>Temperature Log Review- Random provider selection upon order submission</a:t>
            </a:r>
          </a:p>
        </p:txBody>
      </p:sp>
      <p:pic>
        <p:nvPicPr>
          <p:cNvPr id="113" name="image5.png"/>
          <p:cNvPicPr/>
          <p:nvPr/>
        </p:nvPicPr>
        <p:blipFill>
          <a:blip r:embed="rId3">
            <a:extLst/>
          </a:blip>
          <a:stretch>
            <a:fillRect/>
          </a:stretch>
        </p:blipFill>
        <p:spPr>
          <a:xfrm>
            <a:off x="295275" y="2228003"/>
            <a:ext cx="5211764" cy="3652839"/>
          </a:xfrm>
          <a:prstGeom prst="rect">
            <a:avLst/>
          </a:prstGeom>
          <a:ln w="12700">
            <a:miter lim="400000"/>
          </a:ln>
        </p:spPr>
      </p:pic>
    </p:spTree>
    <p:extLst>
      <p:ext uri="{BB962C8B-B14F-4D97-AF65-F5344CB8AC3E}">
        <p14:creationId xmlns:p14="http://schemas.microsoft.com/office/powerpoint/2010/main" val="9623334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Would the VFC Program consider Vaccines spoiled</a:t>
            </a:r>
          </a:p>
        </p:txBody>
      </p:sp>
      <p:sp>
        <p:nvSpPr>
          <p:cNvPr id="3" name="Content Placeholder 2"/>
          <p:cNvSpPr>
            <a:spLocks noGrp="1"/>
          </p:cNvSpPr>
          <p:nvPr>
            <p:ph idx="1"/>
          </p:nvPr>
        </p:nvSpPr>
        <p:spPr/>
        <p:txBody>
          <a:bodyPr>
            <a:normAutofit/>
          </a:bodyPr>
          <a:lstStyle/>
          <a:p>
            <a:r>
              <a:rPr lang="en-US" sz="3200" dirty="0"/>
              <a:t>Temperatures not monitored and documented</a:t>
            </a:r>
          </a:p>
          <a:p>
            <a:r>
              <a:rPr lang="en-US" sz="3200" dirty="0"/>
              <a:t>No data logger reported available</a:t>
            </a:r>
          </a:p>
          <a:p>
            <a:r>
              <a:rPr lang="en-US" sz="3200" dirty="0"/>
              <a:t>Vaccines transported without a data logger</a:t>
            </a:r>
          </a:p>
          <a:p>
            <a:r>
              <a:rPr lang="en-US" sz="3200" dirty="0"/>
              <a:t>Log falsification</a:t>
            </a:r>
          </a:p>
        </p:txBody>
      </p:sp>
    </p:spTree>
    <p:extLst>
      <p:ext uri="{BB962C8B-B14F-4D97-AF65-F5344CB8AC3E}">
        <p14:creationId xmlns:p14="http://schemas.microsoft.com/office/powerpoint/2010/main" val="9316265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Talking Points for families should revaccination be recommended due to a storage and handling incident</a:t>
            </a:r>
          </a:p>
        </p:txBody>
      </p:sp>
      <p:sp>
        <p:nvSpPr>
          <p:cNvPr id="3" name="Content Placeholder 2"/>
          <p:cNvSpPr>
            <a:spLocks noGrp="1"/>
          </p:cNvSpPr>
          <p:nvPr>
            <p:ph idx="1"/>
          </p:nvPr>
        </p:nvSpPr>
        <p:spPr/>
        <p:txBody>
          <a:bodyPr/>
          <a:lstStyle/>
          <a:p>
            <a:r>
              <a:rPr lang="en-US" dirty="0"/>
              <a:t>Many children end up receiving additional doses of routine immunizations, most commonly after their immunization records have been lost, but also when they have received doses that are weakened after being stored too cold or too warm. </a:t>
            </a:r>
          </a:p>
          <a:p>
            <a:r>
              <a:rPr lang="en-US" dirty="0"/>
              <a:t>Receiving extra doses is recommended by national authorities (e.g., ACIP, AAP, AAFP) in these situations to make sure that children are protected against dangerous diseases. </a:t>
            </a:r>
          </a:p>
          <a:p>
            <a:r>
              <a:rPr lang="en-US" dirty="0"/>
              <a:t>The possible reactions that might occur after extra doses of vaccines are the same as those seen after the usual doses, such as temporary swelling and pain where the shot was injected. These possible reactions are described on the </a:t>
            </a:r>
            <a:r>
              <a:rPr lang="en-US" u="sng" dirty="0">
                <a:hlinkClick r:id="rId3"/>
              </a:rPr>
              <a:t>Vaccine Information Statements</a:t>
            </a:r>
            <a:r>
              <a:rPr lang="en-US" dirty="0"/>
              <a:t> given during routine immunization.</a:t>
            </a:r>
          </a:p>
        </p:txBody>
      </p:sp>
    </p:spTree>
    <p:extLst>
      <p:ext uri="{BB962C8B-B14F-4D97-AF65-F5344CB8AC3E}">
        <p14:creationId xmlns:p14="http://schemas.microsoft.com/office/powerpoint/2010/main" val="23548349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talking points on revaccination</a:t>
            </a:r>
          </a:p>
        </p:txBody>
      </p:sp>
      <p:sp>
        <p:nvSpPr>
          <p:cNvPr id="3" name="Content Placeholder 2"/>
          <p:cNvSpPr>
            <a:spLocks noGrp="1"/>
          </p:cNvSpPr>
          <p:nvPr>
            <p:ph idx="1"/>
          </p:nvPr>
        </p:nvSpPr>
        <p:spPr/>
        <p:txBody>
          <a:bodyPr/>
          <a:lstStyle/>
          <a:p>
            <a:r>
              <a:rPr lang="en-US" dirty="0"/>
              <a:t>Throughout our lives we are frequently exposed to germs that we have seen before, often by having no symptoms, sometimes by having mild symptoms, and sometimes by having a boost to our immune systems.  An extra vaccine dose has similar effects.</a:t>
            </a:r>
          </a:p>
          <a:p>
            <a:r>
              <a:rPr lang="en-US" dirty="0"/>
              <a:t>Routine vaccines can require five or more doses in childhood. Repeating one of these doses is just as safe as receiving the next routine dose in the series. </a:t>
            </a:r>
          </a:p>
        </p:txBody>
      </p:sp>
    </p:spTree>
    <p:extLst>
      <p:ext uri="{BB962C8B-B14F-4D97-AF65-F5344CB8AC3E}">
        <p14:creationId xmlns:p14="http://schemas.microsoft.com/office/powerpoint/2010/main" val="4299944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extLst/>
        </p:spPr>
        <p:txBody>
          <a:bodyPr>
            <a:noAutofit/>
          </a:bodyPr>
          <a:lstStyle/>
          <a:p>
            <a:pPr>
              <a:defRPr/>
            </a:pPr>
            <a:r>
              <a:rPr dirty="0"/>
              <a:t>Communication, Education &amp; Training Opportunities</a:t>
            </a:r>
          </a:p>
        </p:txBody>
      </p:sp>
      <p:sp>
        <p:nvSpPr>
          <p:cNvPr id="72707" name="Text Placeholder 4"/>
          <p:cNvSpPr>
            <a:spLocks noGrp="1"/>
          </p:cNvSpPr>
          <p:nvPr>
            <p:ph type="body" idx="1"/>
          </p:nvPr>
        </p:nvSpPr>
        <p:spPr/>
        <p:txBody>
          <a:bodyPr/>
          <a:lstStyle/>
          <a:p>
            <a:pPr eaLnBrk="1" hangingPunct="1"/>
            <a:endParaRPr lang="en-US" altLang="en-US"/>
          </a:p>
        </p:txBody>
      </p:sp>
    </p:spTree>
    <p:extLst>
      <p:ext uri="{BB962C8B-B14F-4D97-AF65-F5344CB8AC3E}">
        <p14:creationId xmlns:p14="http://schemas.microsoft.com/office/powerpoint/2010/main" val="79377015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81000" y="152400"/>
            <a:ext cx="8229600" cy="1143000"/>
          </a:xfrm>
        </p:spPr>
        <p:txBody>
          <a:bodyPr/>
          <a:lstStyle/>
          <a:p>
            <a:pPr eaLnBrk="1" hangingPunct="1"/>
            <a:r>
              <a:rPr lang="en-US" altLang="en-US"/>
              <a:t>Provider Communications</a:t>
            </a:r>
          </a:p>
        </p:txBody>
      </p:sp>
      <p:sp>
        <p:nvSpPr>
          <p:cNvPr id="73731" name="Rectangle 3"/>
          <p:cNvSpPr>
            <a:spLocks noGrp="1" noChangeArrowheads="1"/>
          </p:cNvSpPr>
          <p:nvPr>
            <p:ph idx="1"/>
          </p:nvPr>
        </p:nvSpPr>
        <p:spPr>
          <a:xfrm>
            <a:off x="351418" y="1952625"/>
            <a:ext cx="5715000" cy="4800600"/>
          </a:xfrm>
        </p:spPr>
        <p:txBody>
          <a:bodyPr>
            <a:normAutofit fontScale="92500" lnSpcReduction="10000"/>
          </a:bodyPr>
          <a:lstStyle/>
          <a:p>
            <a:pPr eaLnBrk="1" hangingPunct="1">
              <a:lnSpc>
                <a:spcPct val="80000"/>
              </a:lnSpc>
            </a:pPr>
            <a:r>
              <a:rPr lang="en-US" altLang="en-US" sz="2000" dirty="0"/>
              <a:t>The program has several formats for communicating different types of information with enrolled providers and clinic staff</a:t>
            </a:r>
          </a:p>
          <a:p>
            <a:pPr eaLnBrk="1" hangingPunct="1">
              <a:lnSpc>
                <a:spcPct val="80000"/>
              </a:lnSpc>
            </a:pPr>
            <a:endParaRPr lang="en-US" altLang="en-US" dirty="0"/>
          </a:p>
          <a:p>
            <a:pPr lvl="1" eaLnBrk="1" hangingPunct="1">
              <a:lnSpc>
                <a:spcPct val="80000"/>
              </a:lnSpc>
            </a:pPr>
            <a:r>
              <a:rPr lang="en-US" altLang="en-US" sz="1400" b="1" dirty="0"/>
              <a:t>Program letters</a:t>
            </a:r>
            <a:r>
              <a:rPr lang="en-US" altLang="en-US" sz="1400" dirty="0"/>
              <a:t> </a:t>
            </a:r>
          </a:p>
          <a:p>
            <a:pPr lvl="2" eaLnBrk="1" hangingPunct="1">
              <a:lnSpc>
                <a:spcPct val="80000"/>
              </a:lnSpc>
            </a:pPr>
            <a:r>
              <a:rPr lang="en-US" altLang="en-US" dirty="0"/>
              <a:t>are the formal format for communicating critical program changes, requirements, new vaccines, recommendations, etc. </a:t>
            </a:r>
          </a:p>
          <a:p>
            <a:pPr lvl="2" eaLnBrk="1" hangingPunct="1">
              <a:lnSpc>
                <a:spcPct val="80000"/>
              </a:lnSpc>
            </a:pPr>
            <a:r>
              <a:rPr lang="en-US" altLang="en-US" sz="1600" dirty="0">
                <a:solidFill>
                  <a:srgbClr val="FF9900"/>
                </a:solidFill>
              </a:rPr>
              <a:t>Target audience:</a:t>
            </a:r>
            <a:r>
              <a:rPr lang="en-US" altLang="en-US" sz="1600" dirty="0"/>
              <a:t> Providers</a:t>
            </a:r>
          </a:p>
          <a:p>
            <a:pPr lvl="2" eaLnBrk="1" hangingPunct="1">
              <a:lnSpc>
                <a:spcPct val="80000"/>
              </a:lnSpc>
            </a:pPr>
            <a:endParaRPr lang="en-US" altLang="en-US" dirty="0"/>
          </a:p>
          <a:p>
            <a:pPr lvl="1" eaLnBrk="1" hangingPunct="1">
              <a:lnSpc>
                <a:spcPct val="80000"/>
              </a:lnSpc>
            </a:pPr>
            <a:r>
              <a:rPr lang="en-US" altLang="en-US" sz="1400" b="1" dirty="0"/>
              <a:t>FAX Blasts &amp; Email Broadcasts</a:t>
            </a:r>
            <a:endParaRPr lang="en-US" altLang="en-US" sz="1400" dirty="0"/>
          </a:p>
          <a:p>
            <a:pPr lvl="2" eaLnBrk="1" hangingPunct="1">
              <a:lnSpc>
                <a:spcPct val="80000"/>
              </a:lnSpc>
            </a:pPr>
            <a:r>
              <a:rPr lang="en-US" altLang="en-US" dirty="0"/>
              <a:t>are used to alert providers of critical communications, provide quick program updates, or share monthly VFC Tips on a variety of different topics</a:t>
            </a:r>
          </a:p>
          <a:p>
            <a:pPr lvl="2" eaLnBrk="1" hangingPunct="1">
              <a:lnSpc>
                <a:spcPct val="80000"/>
              </a:lnSpc>
            </a:pPr>
            <a:r>
              <a:rPr lang="en-US" altLang="en-US" sz="1600" dirty="0">
                <a:solidFill>
                  <a:srgbClr val="FF9900"/>
                </a:solidFill>
              </a:rPr>
              <a:t>Target Audience:</a:t>
            </a:r>
            <a:r>
              <a:rPr lang="en-US" altLang="en-US" sz="1600" dirty="0"/>
              <a:t> Clinic managers, Vaccine Managers, MAs</a:t>
            </a:r>
          </a:p>
          <a:p>
            <a:pPr lvl="2" eaLnBrk="1" hangingPunct="1">
              <a:lnSpc>
                <a:spcPct val="80000"/>
              </a:lnSpc>
            </a:pPr>
            <a:endParaRPr lang="en-US" altLang="en-US" dirty="0"/>
          </a:p>
          <a:p>
            <a:pPr lvl="1" eaLnBrk="1" hangingPunct="1"/>
            <a:r>
              <a:rPr lang="en-US" altLang="en-US" b="1" dirty="0"/>
              <a:t>Order Confirmation  &amp;  Order Approval E-mails</a:t>
            </a:r>
            <a:r>
              <a:rPr lang="en-US" altLang="en-US" dirty="0"/>
              <a:t> </a:t>
            </a:r>
          </a:p>
          <a:p>
            <a:pPr lvl="2" eaLnBrk="1" hangingPunct="1"/>
            <a:r>
              <a:rPr lang="en-US" altLang="en-US" dirty="0"/>
              <a:t>are used to alert vaccine managers of vaccine shipments</a:t>
            </a:r>
          </a:p>
          <a:p>
            <a:pPr lvl="2" eaLnBrk="1" hangingPunct="1"/>
            <a:r>
              <a:rPr lang="en-US" altLang="en-US" dirty="0">
                <a:solidFill>
                  <a:srgbClr val="FF9900"/>
                </a:solidFill>
              </a:rPr>
              <a:t>Target Audience:</a:t>
            </a:r>
            <a:r>
              <a:rPr lang="en-US" altLang="en-US" dirty="0"/>
              <a:t> Vaccine Managers</a:t>
            </a:r>
          </a:p>
          <a:p>
            <a:pPr lvl="2" eaLnBrk="1" hangingPunct="1">
              <a:lnSpc>
                <a:spcPct val="80000"/>
              </a:lnSpc>
            </a:pPr>
            <a:endParaRPr lang="en-US" altLang="en-US" sz="1800" dirty="0"/>
          </a:p>
        </p:txBody>
      </p:sp>
      <p:pic>
        <p:nvPicPr>
          <p:cNvPr id="4" name="Picture 2"/>
          <p:cNvPicPr>
            <a:picLocks noChangeAspect="1" noChangeArrowheads="1"/>
          </p:cNvPicPr>
          <p:nvPr/>
        </p:nvPicPr>
        <p:blipFill>
          <a:blip r:embed="rId3"/>
          <a:srcRect/>
          <a:stretch>
            <a:fillRect/>
          </a:stretch>
        </p:blipFill>
        <p:spPr bwMode="auto">
          <a:xfrm>
            <a:off x="6172200" y="1371600"/>
            <a:ext cx="2516188" cy="312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4"/>
          <a:srcRect/>
          <a:stretch>
            <a:fillRect/>
          </a:stretch>
        </p:blipFill>
        <p:spPr bwMode="auto">
          <a:xfrm rot="621802">
            <a:off x="6313488" y="3276604"/>
            <a:ext cx="2322512" cy="2957513"/>
          </a:xfrm>
          <a:prstGeom prst="rect">
            <a:avLst/>
          </a:prstGeom>
          <a:ln w="9525">
            <a:solidFill>
              <a:schemeClr val="tx1"/>
            </a:solid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1374575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normAutofit fontScale="90000"/>
          </a:bodyPr>
          <a:lstStyle/>
          <a:p>
            <a:pPr>
              <a:defRPr/>
            </a:pPr>
            <a:r>
              <a:rPr lang="en-US" sz="3600" dirty="0">
                <a:effectLst>
                  <a:outerShdw blurRad="38100" dist="38100" dir="2700000" algn="tl">
                    <a:srgbClr val="FFFFFF"/>
                  </a:outerShdw>
                </a:effectLst>
              </a:rPr>
              <a:t>EZ-IZ</a:t>
            </a:r>
            <a:r>
              <a:rPr lang="en-US" sz="3600" dirty="0"/>
              <a:t>: One EZ Stop for lots of IZ Resources!</a:t>
            </a:r>
          </a:p>
        </p:txBody>
      </p:sp>
      <p:pic>
        <p:nvPicPr>
          <p:cNvPr id="3" name="Content Placeholder 2" descr="Screen Clippi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90725" y="1853332"/>
            <a:ext cx="5010150" cy="3936836"/>
          </a:xfrm>
        </p:spPr>
      </p:pic>
      <p:sp>
        <p:nvSpPr>
          <p:cNvPr id="74756" name="Rectangle 4"/>
          <p:cNvSpPr>
            <a:spLocks noChangeArrowheads="1"/>
          </p:cNvSpPr>
          <p:nvPr/>
        </p:nvSpPr>
        <p:spPr bwMode="auto">
          <a:xfrm>
            <a:off x="432282" y="5872697"/>
            <a:ext cx="87630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nSpc>
                <a:spcPct val="90000"/>
              </a:lnSpc>
              <a:spcBef>
                <a:spcPct val="20000"/>
              </a:spcBef>
              <a:buClr>
                <a:srgbClr val="FF8000"/>
              </a:buClr>
            </a:pPr>
            <a:r>
              <a:rPr lang="en-US" altLang="en-US" b="1" dirty="0"/>
              <a:t>Platform for provider education, communication and completion of program requirements</a:t>
            </a:r>
          </a:p>
        </p:txBody>
      </p:sp>
    </p:spTree>
    <p:extLst>
      <p:ext uri="{BB962C8B-B14F-4D97-AF65-F5344CB8AC3E}">
        <p14:creationId xmlns:p14="http://schemas.microsoft.com/office/powerpoint/2010/main" val="291230706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81000" y="748937"/>
            <a:ext cx="8229600" cy="838200"/>
          </a:xfrm>
        </p:spPr>
        <p:txBody>
          <a:bodyPr>
            <a:normAutofit fontScale="90000"/>
          </a:bodyPr>
          <a:lstStyle/>
          <a:p>
            <a:pPr>
              <a:defRPr/>
            </a:pPr>
            <a:br>
              <a:rPr lang="en-US" sz="3800" dirty="0"/>
            </a:br>
            <a:r>
              <a:rPr lang="en-US" sz="3600" dirty="0">
                <a:latin typeface="Arial" pitchFamily="34" charset="0"/>
              </a:rPr>
              <a:t>VFC Program Highlights</a:t>
            </a:r>
          </a:p>
        </p:txBody>
      </p:sp>
      <p:sp>
        <p:nvSpPr>
          <p:cNvPr id="6147" name="Rectangle 3"/>
          <p:cNvSpPr>
            <a:spLocks noGrp="1" noChangeArrowheads="1"/>
          </p:cNvSpPr>
          <p:nvPr>
            <p:ph idx="1"/>
          </p:nvPr>
        </p:nvSpPr>
        <p:spPr>
          <a:xfrm>
            <a:off x="457200" y="1994262"/>
            <a:ext cx="8153400" cy="4778829"/>
          </a:xfrm>
        </p:spPr>
        <p:txBody>
          <a:bodyPr>
            <a:normAutofit lnSpcReduction="10000"/>
          </a:bodyPr>
          <a:lstStyle/>
          <a:p>
            <a:pPr marL="274320" indent="-274320">
              <a:buClr>
                <a:schemeClr val="accent3"/>
              </a:buClr>
              <a:buFont typeface="Wingdings 2"/>
              <a:buChar char=""/>
              <a:defRPr/>
            </a:pPr>
            <a:r>
              <a:rPr lang="en-US" sz="2000" dirty="0"/>
              <a:t>The Vaccines for Children (VFC) program is a federally funded program </a:t>
            </a:r>
            <a:r>
              <a:rPr lang="en-US" b="1" dirty="0"/>
              <a:t>created by </a:t>
            </a:r>
            <a:r>
              <a:rPr lang="en-US" dirty="0"/>
              <a:t>the </a:t>
            </a:r>
            <a:r>
              <a:rPr lang="en-US" dirty="0">
                <a:hlinkClick r:id="rId3" action="ppaction://hlinkfile" tooltip="Omnibus Budget Reconciliation Act of 1993"/>
              </a:rPr>
              <a:t>Omnibus Budget Reconciliation Act of 1993</a:t>
            </a:r>
            <a:r>
              <a:rPr lang="en-US" dirty="0"/>
              <a:t> </a:t>
            </a:r>
            <a:r>
              <a:rPr lang="en-US" b="1" dirty="0"/>
              <a:t>as an </a:t>
            </a:r>
            <a:r>
              <a:rPr lang="en-US" dirty="0"/>
              <a:t>entitlement* </a:t>
            </a:r>
            <a:r>
              <a:rPr lang="en-US" b="1" dirty="0"/>
              <a:t>and a required part of each state's Medicaid plan </a:t>
            </a:r>
          </a:p>
          <a:p>
            <a:pPr marL="274320" indent="-274320">
              <a:buClr>
                <a:schemeClr val="accent3"/>
              </a:buClr>
              <a:buFont typeface="Wingdings 2"/>
              <a:buChar char=""/>
              <a:defRPr/>
            </a:pPr>
            <a:r>
              <a:rPr lang="en-US" sz="2000" dirty="0"/>
              <a:t>The program was officially implemented in October 1994 </a:t>
            </a:r>
          </a:p>
          <a:p>
            <a:pPr marL="274320" indent="-274320">
              <a:buClr>
                <a:schemeClr val="accent3"/>
              </a:buClr>
              <a:buFont typeface="Wingdings 2"/>
              <a:buChar char=""/>
              <a:defRPr/>
            </a:pPr>
            <a:r>
              <a:rPr lang="en-US" sz="2000" dirty="0"/>
              <a:t>It provides public-purchased vaccine for eligible children at no charge to VFC-enrolled public and private providers</a:t>
            </a:r>
          </a:p>
          <a:p>
            <a:pPr marL="274320" indent="-274320">
              <a:buClr>
                <a:schemeClr val="accent3"/>
              </a:buClr>
              <a:buFont typeface="Wingdings 2"/>
              <a:buChar char=""/>
              <a:defRPr/>
            </a:pPr>
            <a:r>
              <a:rPr lang="en-US" sz="2000" dirty="0"/>
              <a:t>Covers vaccines recommended by the Advisory Committee on Immunization Practices (ACIP)</a:t>
            </a:r>
          </a:p>
          <a:p>
            <a:pPr marL="640080" lvl="1" indent="-246888">
              <a:buFont typeface="Wingdings 2"/>
              <a:buChar char=""/>
              <a:defRPr/>
            </a:pPr>
            <a:r>
              <a:rPr lang="en-US" sz="1800" b="1" dirty="0"/>
              <a:t>VFC resolutions</a:t>
            </a:r>
          </a:p>
          <a:p>
            <a:pPr marL="273367" indent="-246888">
              <a:buFont typeface="Wingdings 2"/>
              <a:buChar char=""/>
              <a:defRPr/>
            </a:pPr>
            <a:r>
              <a:rPr lang="en-US" sz="2000" dirty="0"/>
              <a:t>Since it’s implementation, VFC has been a great public-private partnership!</a:t>
            </a:r>
          </a:p>
          <a:p>
            <a:pPr marL="0" indent="0">
              <a:buClr>
                <a:schemeClr val="accent3"/>
              </a:buClr>
              <a:buNone/>
              <a:defRPr/>
            </a:pPr>
            <a:endParaRPr lang="en-US" dirty="0"/>
          </a:p>
          <a:p>
            <a:pPr marL="0" indent="0">
              <a:buNone/>
              <a:defRPr/>
            </a:pPr>
            <a:r>
              <a:rPr lang="en-US" sz="1900" dirty="0"/>
              <a:t>*An entitlement is a guarantee of access to </a:t>
            </a:r>
            <a:r>
              <a:rPr lang="en-US" sz="1900" dirty="0">
                <a:solidFill>
                  <a:schemeClr val="accent2"/>
                </a:solidFill>
                <a:hlinkClick r:id="rId4" action="ppaction://hlinkfile" tooltip="Welfare"/>
              </a:rPr>
              <a:t>benefits</a:t>
            </a:r>
            <a:r>
              <a:rPr lang="en-US" sz="1900" dirty="0">
                <a:solidFill>
                  <a:schemeClr val="accent2"/>
                </a:solidFill>
              </a:rPr>
              <a:t> </a:t>
            </a:r>
            <a:r>
              <a:rPr lang="en-US" sz="1900" dirty="0"/>
              <a:t>based on established </a:t>
            </a:r>
            <a:r>
              <a:rPr lang="en-US" sz="1900" dirty="0">
                <a:hlinkClick r:id="rId5" action="ppaction://hlinkfile" tooltip="Rights"/>
              </a:rPr>
              <a:t>rights</a:t>
            </a:r>
            <a:r>
              <a:rPr lang="en-US" sz="1900" dirty="0"/>
              <a:t> or by </a:t>
            </a:r>
            <a:r>
              <a:rPr lang="en-US" sz="1900" dirty="0">
                <a:hlinkClick r:id="rId6" action="ppaction://hlinkfile" tooltip="Legislation"/>
              </a:rPr>
              <a:t>legislation</a:t>
            </a:r>
            <a:r>
              <a:rPr lang="en-US" sz="1900" dirty="0"/>
              <a:t>. VFC is an entitlement to the eligible child.</a:t>
            </a:r>
          </a:p>
          <a:p>
            <a:pPr marL="274320" indent="-274320">
              <a:buClr>
                <a:schemeClr val="accent3"/>
              </a:buClr>
              <a:buFont typeface="Wingdings 2"/>
              <a:buChar char=""/>
              <a:defRPr/>
            </a:pPr>
            <a:endParaRPr lang="en-US" dirty="0"/>
          </a:p>
        </p:txBody>
      </p:sp>
    </p:spTree>
    <p:extLst>
      <p:ext uri="{BB962C8B-B14F-4D97-AF65-F5344CB8AC3E}">
        <p14:creationId xmlns:p14="http://schemas.microsoft.com/office/powerpoint/2010/main" val="204224888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VFC Afternoon </a:t>
            </a:r>
            <a:r>
              <a:rPr lang="en-US" dirty="0" err="1"/>
              <a:t>TEAch</a:t>
            </a:r>
            <a:endParaRPr lang="en-US" dirty="0"/>
          </a:p>
        </p:txBody>
      </p:sp>
      <p:sp>
        <p:nvSpPr>
          <p:cNvPr id="6" name="Content Placeholder 5"/>
          <p:cNvSpPr>
            <a:spLocks noGrp="1"/>
          </p:cNvSpPr>
          <p:nvPr>
            <p:ph idx="1"/>
          </p:nvPr>
        </p:nvSpPr>
        <p:spPr>
          <a:xfrm>
            <a:off x="295275" y="2029969"/>
            <a:ext cx="4295775" cy="3304031"/>
          </a:xfrm>
        </p:spPr>
        <p:txBody>
          <a:bodyPr>
            <a:normAutofit lnSpcReduction="10000"/>
          </a:bodyPr>
          <a:lstStyle/>
          <a:p>
            <a:r>
              <a:rPr lang="en-US" b="1" i="1" dirty="0"/>
              <a:t>Afternoon </a:t>
            </a:r>
            <a:r>
              <a:rPr lang="en-US" b="1" i="1" dirty="0" err="1"/>
              <a:t>TEAch</a:t>
            </a:r>
            <a:r>
              <a:rPr lang="en-US" b="1" i="1" dirty="0"/>
              <a:t> with VFC</a:t>
            </a:r>
            <a:r>
              <a:rPr lang="en-US" dirty="0"/>
              <a:t> is a new webinar series offered to California VFC program providers and their staff</a:t>
            </a:r>
          </a:p>
          <a:p>
            <a:pPr lvl="1"/>
            <a:r>
              <a:rPr lang="en-US" dirty="0"/>
              <a:t>held at noon for an hour  </a:t>
            </a:r>
          </a:p>
          <a:p>
            <a:pPr lvl="1"/>
            <a:r>
              <a:rPr lang="en-US" dirty="0"/>
              <a:t>Online webinars will cover a variety of immunization topics to help VFC provider staff in daily immunization efforts    </a:t>
            </a:r>
          </a:p>
          <a:p>
            <a:pPr lvl="1"/>
            <a:r>
              <a:rPr lang="en-US" dirty="0"/>
              <a:t>Future webinars may will discuss:  </a:t>
            </a:r>
          </a:p>
          <a:p>
            <a:pPr lvl="2"/>
            <a:r>
              <a:rPr lang="en-US" dirty="0"/>
              <a:t>Pediatric vaccination schedule</a:t>
            </a:r>
          </a:p>
          <a:p>
            <a:pPr lvl="2"/>
            <a:r>
              <a:rPr lang="en-US" dirty="0"/>
              <a:t>Adolescent vaccination schedule</a:t>
            </a:r>
          </a:p>
          <a:p>
            <a:pPr lvl="2"/>
            <a:r>
              <a:rPr lang="en-US" dirty="0"/>
              <a:t>Injection safety and many more topics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477" y="2029969"/>
            <a:ext cx="4068792" cy="3555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464" y="5484042"/>
            <a:ext cx="3552825" cy="1321125"/>
          </a:xfrm>
          <a:prstGeom prst="rect">
            <a:avLst/>
          </a:prstGeom>
        </p:spPr>
      </p:pic>
    </p:spTree>
    <p:extLst>
      <p:ext uri="{BB962C8B-B14F-4D97-AF65-F5344CB8AC3E}">
        <p14:creationId xmlns:p14="http://schemas.microsoft.com/office/powerpoint/2010/main" val="39761139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dirty="0"/>
              <a:t>2019 Storage &amp; Handling Toolkit</a:t>
            </a:r>
          </a:p>
        </p:txBody>
      </p:sp>
      <p:sp>
        <p:nvSpPr>
          <p:cNvPr id="13" name="Text Placeholder 12"/>
          <p:cNvSpPr>
            <a:spLocks noGrp="1"/>
          </p:cNvSpPr>
          <p:nvPr>
            <p:ph type="body" idx="1"/>
          </p:nvPr>
        </p:nvSpPr>
        <p:spPr/>
        <p:txBody>
          <a:bodyPr>
            <a:normAutofit/>
          </a:bodyPr>
          <a:lstStyle/>
          <a:p>
            <a:endParaRPr lang="en-US" dirty="0"/>
          </a:p>
        </p:txBody>
      </p:sp>
      <p:pic>
        <p:nvPicPr>
          <p:cNvPr id="16" name="Content Placeholder 15"/>
          <p:cNvPicPr>
            <a:picLocks noGrp="1" noChangeAspect="1"/>
          </p:cNvPicPr>
          <p:nvPr>
            <p:ph sz="half" idx="2"/>
          </p:nvPr>
        </p:nvPicPr>
        <p:blipFill>
          <a:blip r:embed="rId3"/>
          <a:stretch>
            <a:fillRect/>
          </a:stretch>
        </p:blipFill>
        <p:spPr>
          <a:xfrm>
            <a:off x="1355755" y="2925763"/>
            <a:ext cx="2351028" cy="2935287"/>
          </a:xfrm>
          <a:prstGeom prst="rect">
            <a:avLst/>
          </a:prstGeom>
        </p:spPr>
      </p:pic>
      <p:sp>
        <p:nvSpPr>
          <p:cNvPr id="15" name="Text Placeholder 14"/>
          <p:cNvSpPr>
            <a:spLocks noGrp="1"/>
          </p:cNvSpPr>
          <p:nvPr>
            <p:ph type="body" sz="quarter" idx="3"/>
          </p:nvPr>
        </p:nvSpPr>
        <p:spPr/>
        <p:txBody>
          <a:bodyPr>
            <a:normAutofit/>
          </a:bodyPr>
          <a:lstStyle/>
          <a:p>
            <a:endParaRPr lang="en-US" dirty="0"/>
          </a:p>
        </p:txBody>
      </p:sp>
      <p:sp>
        <p:nvSpPr>
          <p:cNvPr id="2" name="Content Placeholder 1"/>
          <p:cNvSpPr>
            <a:spLocks noGrp="1"/>
          </p:cNvSpPr>
          <p:nvPr>
            <p:ph sz="quarter" idx="4"/>
          </p:nvPr>
        </p:nvSpPr>
        <p:spPr/>
        <p:txBody>
          <a:bodyPr>
            <a:normAutofit fontScale="85000" lnSpcReduction="10000"/>
          </a:bodyPr>
          <a:lstStyle/>
          <a:p>
            <a:r>
              <a:rPr lang="en-US" dirty="0">
                <a:hlinkClick r:id="rId4"/>
              </a:rPr>
              <a:t>https://www.cdc.gov/vaccines/hcp/admin/storage/toolkit/storage-handling-toolkit.pdf</a:t>
            </a:r>
            <a:r>
              <a:rPr lang="en-US" dirty="0"/>
              <a:t> </a:t>
            </a:r>
          </a:p>
          <a:p>
            <a:r>
              <a:rPr lang="en-US" dirty="0"/>
              <a:t>Revisions include:</a:t>
            </a:r>
          </a:p>
          <a:p>
            <a:r>
              <a:rPr lang="en-US" dirty="0"/>
              <a:t>A reorganized layout with color coded sections to help better navigate the toolkit</a:t>
            </a:r>
          </a:p>
          <a:p>
            <a:r>
              <a:rPr lang="en-US" dirty="0"/>
              <a:t>Updated job aids and resource documents</a:t>
            </a:r>
          </a:p>
          <a:p>
            <a:r>
              <a:rPr lang="en-US" dirty="0"/>
              <a:t>Updated visuals for the vaccine storage and handling recommendations and best</a:t>
            </a:r>
          </a:p>
          <a:p>
            <a:endParaRPr lang="en-US" dirty="0"/>
          </a:p>
          <a:p>
            <a:endParaRPr lang="en-US" dirty="0"/>
          </a:p>
        </p:txBody>
      </p:sp>
      <p:sp>
        <p:nvSpPr>
          <p:cNvPr id="9" name="Slide Number Placeholder 8"/>
          <p:cNvSpPr>
            <a:spLocks noGrp="1"/>
          </p:cNvSpPr>
          <p:nvPr>
            <p:ph type="sldNum" sz="quarter" idx="12"/>
          </p:nvPr>
        </p:nvSpPr>
        <p:spPr/>
        <p:txBody>
          <a:bodyPr/>
          <a:lstStyle/>
          <a:p>
            <a:fld id="{B67B645E-C5E5-4727-B977-D372A0AA71D9}" type="slidenum">
              <a:rPr lang="en-US" smtClean="0"/>
              <a:pPr/>
              <a:t>71</a:t>
            </a:fld>
            <a:endParaRPr lang="en-US" dirty="0"/>
          </a:p>
        </p:txBody>
      </p:sp>
    </p:spTree>
    <p:extLst>
      <p:ext uri="{BB962C8B-B14F-4D97-AF65-F5344CB8AC3E}">
        <p14:creationId xmlns:p14="http://schemas.microsoft.com/office/powerpoint/2010/main" val="37897653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 2019 Provider </a:t>
            </a:r>
            <a:r>
              <a:rPr lang="en-US"/>
              <a:t>Operations Manual</a:t>
            </a:r>
            <a:endParaRPr lang="en-US"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57155" y="2180767"/>
            <a:ext cx="3345841" cy="43207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2970" y="2099813"/>
            <a:ext cx="3338589" cy="43474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470802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2019 Immunization Schedules</a:t>
            </a:r>
          </a:p>
        </p:txBody>
      </p:sp>
      <p:sp>
        <p:nvSpPr>
          <p:cNvPr id="4" name="Slide Number Placeholder 3"/>
          <p:cNvSpPr>
            <a:spLocks noGrp="1"/>
          </p:cNvSpPr>
          <p:nvPr>
            <p:ph type="sldNum" sz="quarter" idx="12"/>
          </p:nvPr>
        </p:nvSpPr>
        <p:spPr/>
        <p:txBody>
          <a:bodyPr/>
          <a:lstStyle/>
          <a:p>
            <a:pPr algn="ctr"/>
            <a:fld id="{B67B645E-C5E5-4727-B977-D372A0AA71D9}" type="slidenum">
              <a:rPr lang="en-US" smtClean="0"/>
              <a:pPr algn="ctr"/>
              <a:t>73</a:t>
            </a:fld>
            <a:endParaRPr lang="en-US" dirty="0"/>
          </a:p>
        </p:txBody>
      </p:sp>
      <p:pic>
        <p:nvPicPr>
          <p:cNvPr id="11" name="Picture 10"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212" y="2088458"/>
            <a:ext cx="3994232" cy="4529328"/>
          </a:xfrm>
          <a:prstGeom prst="rect">
            <a:avLst/>
          </a:prstGeom>
        </p:spPr>
      </p:pic>
      <p:sp>
        <p:nvSpPr>
          <p:cNvPr id="2" name="TextBox 1"/>
          <p:cNvSpPr txBox="1"/>
          <p:nvPr/>
        </p:nvSpPr>
        <p:spPr>
          <a:xfrm>
            <a:off x="423333" y="2209800"/>
            <a:ext cx="4368800" cy="3139321"/>
          </a:xfrm>
          <a:prstGeom prst="rect">
            <a:avLst/>
          </a:prstGeom>
          <a:noFill/>
        </p:spPr>
        <p:txBody>
          <a:bodyPr wrap="square" rtlCol="0">
            <a:spAutoFit/>
          </a:bodyPr>
          <a:lstStyle/>
          <a:p>
            <a:pPr marL="285750" indent="-285750">
              <a:buFont typeface="Wingdings" panose="05000000000000000000" pitchFamily="2" charset="2"/>
              <a:buChar char="§"/>
            </a:pPr>
            <a:r>
              <a:rPr lang="en-US" dirty="0">
                <a:solidFill>
                  <a:schemeClr val="tx2"/>
                </a:solidFill>
              </a:rPr>
              <a:t>CDC has released the 2019 adult and child/adolescent immunization schedule.</a:t>
            </a:r>
          </a:p>
          <a:p>
            <a:pPr marL="285750" indent="-285750">
              <a:buFont typeface="Wingdings" panose="05000000000000000000" pitchFamily="2" charset="2"/>
              <a:buChar char="§"/>
            </a:pPr>
            <a:r>
              <a:rPr lang="en-US" dirty="0">
                <a:solidFill>
                  <a:schemeClr val="tx2"/>
                </a:solidFill>
              </a:rPr>
              <a:t>Along with the schedules, CDC is introducing:</a:t>
            </a:r>
          </a:p>
          <a:p>
            <a:pPr marL="742950" lvl="1" indent="-285750">
              <a:buFont typeface="Wingdings" panose="05000000000000000000" pitchFamily="2" charset="2"/>
              <a:buChar char="§"/>
            </a:pPr>
            <a:r>
              <a:rPr lang="en-US" dirty="0">
                <a:solidFill>
                  <a:schemeClr val="tx2"/>
                </a:solidFill>
              </a:rPr>
              <a:t>A schedule website redesign</a:t>
            </a:r>
          </a:p>
          <a:p>
            <a:pPr marL="742950" lvl="1" indent="-285750">
              <a:buFont typeface="Wingdings" panose="05000000000000000000" pitchFamily="2" charset="2"/>
              <a:buChar char="§"/>
            </a:pPr>
            <a:r>
              <a:rPr lang="en-US" dirty="0">
                <a:solidFill>
                  <a:schemeClr val="tx2"/>
                </a:solidFill>
              </a:rPr>
              <a:t>There is a link on the electronic version of the schedule to the full ACIP recommendation which also includes storage and handling administration and other relevant information for the vaccine</a:t>
            </a:r>
          </a:p>
        </p:txBody>
      </p:sp>
    </p:spTree>
    <p:extLst>
      <p:ext uri="{BB962C8B-B14F-4D97-AF65-F5344CB8AC3E}">
        <p14:creationId xmlns:p14="http://schemas.microsoft.com/office/powerpoint/2010/main" val="34146108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World Health Organization (Who) publishes list of “Ten Threats to Global Health in 2019” : vaccine Hesitancy Makes the List	</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9652" y="2345657"/>
            <a:ext cx="7941965" cy="351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0180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extLst/>
        </p:spPr>
        <p:txBody>
          <a:bodyPr/>
          <a:lstStyle/>
          <a:p>
            <a:pPr>
              <a:defRPr/>
            </a:pPr>
            <a:r>
              <a:rPr lang="en-US" dirty="0"/>
              <a:t>Questions?</a:t>
            </a:r>
          </a:p>
        </p:txBody>
      </p:sp>
      <p:sp>
        <p:nvSpPr>
          <p:cNvPr id="2" name="Content Placeholder 1"/>
          <p:cNvSpPr>
            <a:spLocks noGrp="1"/>
          </p:cNvSpPr>
          <p:nvPr>
            <p:ph idx="1"/>
          </p:nvPr>
        </p:nvSpPr>
        <p:spPr/>
        <p:txBody>
          <a:bodyPr>
            <a:normAutofit fontScale="70000" lnSpcReduction="20000"/>
          </a:bodyPr>
          <a:lstStyle/>
          <a:p>
            <a:pPr marL="0" indent="0">
              <a:buNone/>
            </a:pPr>
            <a:r>
              <a:rPr lang="en-US" sz="5500" b="1" dirty="0"/>
              <a:t>Karen Turner</a:t>
            </a:r>
          </a:p>
          <a:p>
            <a:pPr marL="0" indent="0">
              <a:buNone/>
            </a:pPr>
            <a:r>
              <a:rPr lang="en-US" sz="3600" dirty="0"/>
              <a:t>Chief, Field Services Section</a:t>
            </a:r>
          </a:p>
          <a:p>
            <a:pPr marL="0" indent="0">
              <a:buNone/>
            </a:pPr>
            <a:r>
              <a:rPr lang="en-US" sz="3600" dirty="0"/>
              <a:t>CA Department of Public Health, Immunization Branch</a:t>
            </a:r>
          </a:p>
          <a:p>
            <a:pPr marL="0" indent="0">
              <a:buNone/>
            </a:pPr>
            <a:r>
              <a:rPr lang="en-US" sz="3600" dirty="0">
                <a:solidFill>
                  <a:srgbClr val="0070C0"/>
                </a:solidFill>
              </a:rPr>
              <a:t>Phone: (559) 228-5840</a:t>
            </a:r>
          </a:p>
          <a:p>
            <a:pPr marL="0" indent="0">
              <a:buNone/>
            </a:pPr>
            <a:r>
              <a:rPr lang="en-US" sz="3600" dirty="0">
                <a:solidFill>
                  <a:srgbClr val="0070C0"/>
                </a:solidFill>
              </a:rPr>
              <a:t>Cell: (559) 779-1788</a:t>
            </a:r>
          </a:p>
          <a:p>
            <a:pPr marL="0" indent="0">
              <a:buNone/>
            </a:pPr>
            <a:r>
              <a:rPr lang="en-US" sz="3600" dirty="0">
                <a:solidFill>
                  <a:srgbClr val="0070C0"/>
                </a:solidFill>
              </a:rPr>
              <a:t>Fax: (559) 228-5840</a:t>
            </a:r>
          </a:p>
          <a:p>
            <a:pPr marL="0" indent="0">
              <a:buNone/>
            </a:pPr>
            <a:r>
              <a:rPr lang="en-US" sz="3600" u="sng" dirty="0">
                <a:solidFill>
                  <a:srgbClr val="0070C0"/>
                </a:solidFill>
              </a:rPr>
              <a:t>Karen.Turner@cdph.ca.gov</a:t>
            </a:r>
          </a:p>
          <a:p>
            <a:pPr marL="0" indent="0">
              <a:buNone/>
            </a:pPr>
            <a:endParaRPr lang="en-US" sz="3600" dirty="0"/>
          </a:p>
          <a:p>
            <a:endParaRPr lang="en-US" dirty="0"/>
          </a:p>
        </p:txBody>
      </p:sp>
    </p:spTree>
    <p:extLst>
      <p:ext uri="{BB962C8B-B14F-4D97-AF65-F5344CB8AC3E}">
        <p14:creationId xmlns:p14="http://schemas.microsoft.com/office/powerpoint/2010/main" val="2593856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76200"/>
            <a:ext cx="8229600" cy="1143000"/>
          </a:xfrm>
        </p:spPr>
        <p:txBody>
          <a:bodyPr/>
          <a:lstStyle/>
          <a:p>
            <a:pPr eaLnBrk="1" hangingPunct="1"/>
            <a:r>
              <a:rPr lang="en-US" altLang="en-US"/>
              <a:t>Program Administration</a:t>
            </a:r>
          </a:p>
        </p:txBody>
      </p:sp>
      <p:sp>
        <p:nvSpPr>
          <p:cNvPr id="10243" name="Rectangle 3"/>
          <p:cNvSpPr>
            <a:spLocks noGrp="1" noChangeArrowheads="1"/>
          </p:cNvSpPr>
          <p:nvPr>
            <p:ph idx="1"/>
          </p:nvPr>
        </p:nvSpPr>
        <p:spPr>
          <a:xfrm>
            <a:off x="457200" y="2057400"/>
            <a:ext cx="8153400" cy="3855203"/>
          </a:xfrm>
        </p:spPr>
        <p:txBody>
          <a:bodyPr>
            <a:normAutofit/>
          </a:bodyPr>
          <a:lstStyle/>
          <a:p>
            <a:pPr eaLnBrk="1" hangingPunct="1">
              <a:lnSpc>
                <a:spcPct val="70000"/>
              </a:lnSpc>
            </a:pPr>
            <a:r>
              <a:rPr lang="en-US" altLang="en-US" sz="2200" dirty="0"/>
              <a:t>CDC’s National Center for Immunizations and Respiratory Diseases (NCIRD) administers the program nationally</a:t>
            </a:r>
          </a:p>
          <a:p>
            <a:pPr eaLnBrk="1" hangingPunct="1">
              <a:lnSpc>
                <a:spcPct val="70000"/>
              </a:lnSpc>
            </a:pPr>
            <a:endParaRPr lang="en-US" altLang="en-US" sz="2200" dirty="0"/>
          </a:p>
          <a:p>
            <a:pPr eaLnBrk="1" hangingPunct="1">
              <a:lnSpc>
                <a:spcPct val="70000"/>
              </a:lnSpc>
            </a:pPr>
            <a:r>
              <a:rPr lang="en-US" altLang="en-US" sz="2200" dirty="0"/>
              <a:t>In CA, the Program is administered by the CDPH, Immunization Branch</a:t>
            </a:r>
          </a:p>
          <a:p>
            <a:pPr eaLnBrk="1" hangingPunct="1">
              <a:lnSpc>
                <a:spcPct val="70000"/>
              </a:lnSpc>
            </a:pPr>
            <a:endParaRPr lang="en-US" altLang="en-US" sz="2200" dirty="0"/>
          </a:p>
          <a:p>
            <a:pPr>
              <a:lnSpc>
                <a:spcPct val="70000"/>
              </a:lnSpc>
            </a:pPr>
            <a:r>
              <a:rPr lang="en-US" altLang="en-US" sz="2200" dirty="0"/>
              <a:t>CA’s VFC Vaccine Budget is ~ $640 M</a:t>
            </a:r>
          </a:p>
          <a:p>
            <a:pPr eaLnBrk="1" hangingPunct="1">
              <a:lnSpc>
                <a:spcPct val="70000"/>
              </a:lnSpc>
            </a:pPr>
            <a:endParaRPr lang="en-US" altLang="en-US" sz="2200" dirty="0"/>
          </a:p>
          <a:p>
            <a:pPr eaLnBrk="1" hangingPunct="1">
              <a:lnSpc>
                <a:spcPct val="70000"/>
              </a:lnSpc>
            </a:pPr>
            <a:endParaRPr lang="en-US" altLang="en-US" sz="2200" dirty="0"/>
          </a:p>
          <a:p>
            <a:pPr eaLnBrk="1" hangingPunct="1">
              <a:lnSpc>
                <a:spcPct val="70000"/>
              </a:lnSpc>
              <a:buFontTx/>
              <a:buNone/>
            </a:pPr>
            <a:endParaRPr lang="en-US" altLang="en-US" sz="2200" dirty="0"/>
          </a:p>
        </p:txBody>
      </p:sp>
    </p:spTree>
    <p:extLst>
      <p:ext uri="{BB962C8B-B14F-4D97-AF65-F5344CB8AC3E}">
        <p14:creationId xmlns:p14="http://schemas.microsoft.com/office/powerpoint/2010/main" val="226609774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3" descr="C:\Users\caguiluz\AppData\Local\Microsoft\Windows\Temporary Internet Files\Content.IE5\KG12Q9PP\MP900448643[1].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000" cy="6858001"/>
          </a:xfrm>
        </p:spPr>
      </p:pic>
      <p:sp>
        <p:nvSpPr>
          <p:cNvPr id="2" name="Title 1"/>
          <p:cNvSpPr>
            <a:spLocks noGrp="1"/>
          </p:cNvSpPr>
          <p:nvPr>
            <p:ph type="title"/>
          </p:nvPr>
        </p:nvSpPr>
        <p:spPr>
          <a:xfrm>
            <a:off x="69477" y="0"/>
            <a:ext cx="8153400" cy="56253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About CA’s VFC Program</a:t>
            </a:r>
          </a:p>
        </p:txBody>
      </p:sp>
      <p:graphicFrame>
        <p:nvGraphicFramePr>
          <p:cNvPr id="4" name="Diagram 3"/>
          <p:cNvGraphicFramePr/>
          <p:nvPr>
            <p:extLst>
              <p:ext uri="{D42A27DB-BD31-4B8C-83A1-F6EECF244321}">
                <p14:modId xmlns:p14="http://schemas.microsoft.com/office/powerpoint/2010/main" val="2337583323"/>
              </p:ext>
            </p:extLst>
          </p:nvPr>
        </p:nvGraphicFramePr>
        <p:xfrm>
          <a:off x="0" y="682950"/>
          <a:ext cx="9144000" cy="60546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093230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DCDCuser\AppData\Local\Temp\PR\data\asimages\{DE92F4E6-A27F-45C6-9028-7F9F74E05973}_5.png&quot;/&gt;&lt;left val=&quot;18&quot;/&gt;&lt;top val=&quot;12&quot;/&gt;&lt;width val=&quot;665&quot;/&gt;&lt;height val=&quot;99&quot;/&gt;&lt;hasText val=&quot;1&quot;/&gt;&lt;/Image&gt;&lt;/ThreeDShapeInfo&gt;"/>
  <p:tag name="PRESENTER_SHAPETEXTINFO" val="&lt;ShapeTextInfo&gt;&lt;TableIndex row=&quot;-1&quot; col=&quot;-1&quot;&gt;&lt;linesCount val=&quot;1&quot;/&gt;&lt;lineCharCount val=&quot;20&quot;/&gt;&lt;/TableIndex&gt;&lt;/ShapeTextInfo&gt;"/>
</p:tagLst>
</file>

<file path=ppt/theme/theme1.xml><?xml version="1.0" encoding="utf-8"?>
<a:theme xmlns:a="http://schemas.openxmlformats.org/drawingml/2006/main" name="Dividend">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3565</TotalTime>
  <Words>4720</Words>
  <Application>Microsoft Office PowerPoint</Application>
  <PresentationFormat>On-screen Show (4:3)</PresentationFormat>
  <Paragraphs>582</Paragraphs>
  <Slides>75</Slides>
  <Notes>75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75</vt:i4>
      </vt:variant>
    </vt:vector>
  </HeadingPairs>
  <TitlesOfParts>
    <vt:vector size="85" baseType="lpstr">
      <vt:lpstr>Arial</vt:lpstr>
      <vt:lpstr>Calibri</vt:lpstr>
      <vt:lpstr>Franklin Gothic Medium</vt:lpstr>
      <vt:lpstr>Gill Sans MT</vt:lpstr>
      <vt:lpstr>Myriad Pro</vt:lpstr>
      <vt:lpstr>Times</vt:lpstr>
      <vt:lpstr>Times New Roman</vt:lpstr>
      <vt:lpstr>Wingdings</vt:lpstr>
      <vt:lpstr>Wingdings 2</vt:lpstr>
      <vt:lpstr>Dividend</vt:lpstr>
      <vt:lpstr>PowerPoint Presentation</vt:lpstr>
      <vt:lpstr>Content Overview  VFC Update</vt:lpstr>
      <vt:lpstr>VFC Program Background</vt:lpstr>
      <vt:lpstr>PowerPoint Presentation</vt:lpstr>
      <vt:lpstr>CA VFC Eligible Population</vt:lpstr>
      <vt:lpstr>Vaccine Budgets  </vt:lpstr>
      <vt:lpstr> VFC Program Highlights</vt:lpstr>
      <vt:lpstr>Program Administration</vt:lpstr>
      <vt:lpstr>About CA’s VFC Program</vt:lpstr>
      <vt:lpstr>VFC Eligibility</vt:lpstr>
      <vt:lpstr>VFC Eligibility</vt:lpstr>
      <vt:lpstr>VFC Eligibility: Insured Exceptions</vt:lpstr>
      <vt:lpstr>VFC Enrollment</vt:lpstr>
      <vt:lpstr>Enrollment in VFC</vt:lpstr>
      <vt:lpstr>Enrollment of Non-Traditional Providers</vt:lpstr>
      <vt:lpstr>New Enrollments</vt:lpstr>
      <vt:lpstr>Enrollment in Other State Programs</vt:lpstr>
      <vt:lpstr>2019 VFC Program Requirements </vt:lpstr>
      <vt:lpstr>EZIZ Lessons:</vt:lpstr>
      <vt:lpstr>Annual VFC recertification </vt:lpstr>
      <vt:lpstr>VFC Vaccines</vt:lpstr>
      <vt:lpstr>ACIP &amp; VFC Resolutions</vt:lpstr>
      <vt:lpstr>Vaccines Available Through VFC</vt:lpstr>
      <vt:lpstr>VFC Program Requirement:  Vaccine Availability  </vt:lpstr>
      <vt:lpstr>Billing, Reimbursements and Administration Fees</vt:lpstr>
      <vt:lpstr>Vaccine OrderS &amp; Distribution</vt:lpstr>
      <vt:lpstr>Vaccine Ordering</vt:lpstr>
      <vt:lpstr>PowerPoint Presentation</vt:lpstr>
      <vt:lpstr>Order Frequency</vt:lpstr>
      <vt:lpstr>Vaccine Ordering AND Accountability</vt:lpstr>
      <vt:lpstr>Vaccine Ordering Worksheet</vt:lpstr>
      <vt:lpstr>On-Line Ordering</vt:lpstr>
      <vt:lpstr>VFC Order Form: Private Providers</vt:lpstr>
      <vt:lpstr>Order Confirmation</vt:lpstr>
      <vt:lpstr>Receiving Vaccine Shipments   </vt:lpstr>
      <vt:lpstr>Program Integrity</vt:lpstr>
      <vt:lpstr>Program Integrity (Fraud and Abuse)</vt:lpstr>
      <vt:lpstr>Vaccine Restitution Policy</vt:lpstr>
      <vt:lpstr>Vaccine Restitution </vt:lpstr>
      <vt:lpstr>Vaccine Returns</vt:lpstr>
      <vt:lpstr>PowerPoint Presentation</vt:lpstr>
      <vt:lpstr>Vaccine Management </vt:lpstr>
      <vt:lpstr>Our Goal  </vt:lpstr>
      <vt:lpstr>Written Vaccine Management Plans</vt:lpstr>
      <vt:lpstr>Storage and Handling</vt:lpstr>
      <vt:lpstr>Appropriate Vaccine Storage Units</vt:lpstr>
      <vt:lpstr>PowerPoint Presentation</vt:lpstr>
      <vt:lpstr>Acceptable Vaccine Refrigerators</vt:lpstr>
      <vt:lpstr>Acceptable Vaccine Freezers</vt:lpstr>
      <vt:lpstr>Unacceptable Units</vt:lpstr>
      <vt:lpstr>Temperature Monitoring: Required use of Digital Data Loggers </vt:lpstr>
      <vt:lpstr>DDLs and temperature monitoring</vt:lpstr>
      <vt:lpstr>Data Logger  Requirements</vt:lpstr>
      <vt:lpstr>Data Logger Resources</vt:lpstr>
      <vt:lpstr>Training and Supervision</vt:lpstr>
      <vt:lpstr>Temperature Monitoring and Documentation</vt:lpstr>
      <vt:lpstr>Vaccine Transfers</vt:lpstr>
      <vt:lpstr>Storage and handling incidents</vt:lpstr>
      <vt:lpstr>Common Reasons S&amp;H Incidents are Occurring</vt:lpstr>
      <vt:lpstr>Storage and Handling Incidents</vt:lpstr>
      <vt:lpstr>Storage and Handling Temperature Excursions </vt:lpstr>
      <vt:lpstr>Documentation of temperature excursions</vt:lpstr>
      <vt:lpstr>Active Temperature Monitoring</vt:lpstr>
      <vt:lpstr>When Would the VFC Program consider Vaccines spoiled</vt:lpstr>
      <vt:lpstr>Talking Points for families should revaccination be recommended due to a storage and handling incident</vt:lpstr>
      <vt:lpstr>Additional talking points on revaccination</vt:lpstr>
      <vt:lpstr>Communication, Education &amp; Training Opportunities</vt:lpstr>
      <vt:lpstr>Provider Communications</vt:lpstr>
      <vt:lpstr>EZ-IZ: One EZ Stop for lots of IZ Resources!</vt:lpstr>
      <vt:lpstr>VFC Afternoon TEAch</vt:lpstr>
      <vt:lpstr>2019 Storage &amp; Handling Toolkit</vt:lpstr>
      <vt:lpstr>CA 2019 Provider Operations Manual</vt:lpstr>
      <vt:lpstr>2019 Immunization Schedules</vt:lpstr>
      <vt:lpstr>The World Health Organization (Who) publishes list of “Ten Threats to Global Health in 2019” : vaccine Hesitancy Makes the List </vt:lpstr>
      <vt:lpstr>Questions?</vt:lpstr>
    </vt:vector>
  </TitlesOfParts>
  <Company>CDPH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Sapad, Christina@CDPH</dc:creator>
  <cp:lastModifiedBy>Erika Perez</cp:lastModifiedBy>
  <cp:revision>85</cp:revision>
  <cp:lastPrinted>2019-02-07T21:57:05Z</cp:lastPrinted>
  <dcterms:created xsi:type="dcterms:W3CDTF">2018-08-09T23:15:55Z</dcterms:created>
  <dcterms:modified xsi:type="dcterms:W3CDTF">2019-02-26T23:08:27Z</dcterms:modified>
</cp:coreProperties>
</file>