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10" r:id="rId2"/>
  </p:sldMasterIdLst>
  <p:notesMasterIdLst>
    <p:notesMasterId r:id="rId20"/>
  </p:notesMasterIdLst>
  <p:sldIdLst>
    <p:sldId id="891" r:id="rId3"/>
    <p:sldId id="1198" r:id="rId4"/>
    <p:sldId id="1199" r:id="rId5"/>
    <p:sldId id="1200" r:id="rId6"/>
    <p:sldId id="1156" r:id="rId7"/>
    <p:sldId id="932" r:id="rId8"/>
    <p:sldId id="1161" r:id="rId9"/>
    <p:sldId id="933" r:id="rId10"/>
    <p:sldId id="1175" r:id="rId11"/>
    <p:sldId id="1178" r:id="rId12"/>
    <p:sldId id="1176" r:id="rId13"/>
    <p:sldId id="1179" r:id="rId14"/>
    <p:sldId id="1177" r:id="rId15"/>
    <p:sldId id="1171" r:id="rId16"/>
    <p:sldId id="936" r:id="rId17"/>
    <p:sldId id="1093" r:id="rId18"/>
    <p:sldId id="1197"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1B366D-03BE-48FA-9701-91CD3D8980DA}">
          <p14:sldIdLst/>
        </p14:section>
        <p14:section name="Untitled Section" id="{D18D4745-3A4C-4F58-A565-EC6C44B252EC}">
          <p14:sldIdLst/>
        </p14:section>
        <p14:section name="Untitled Section" id="{7B8121E7-7DDB-40C6-8A3C-8C774BC5B2CB}">
          <p14:sldIdLst>
            <p14:sldId id="891"/>
            <p14:sldId id="1198"/>
            <p14:sldId id="1199"/>
            <p14:sldId id="1200"/>
            <p14:sldId id="1156"/>
            <p14:sldId id="932"/>
            <p14:sldId id="1161"/>
            <p14:sldId id="933"/>
            <p14:sldId id="1175"/>
            <p14:sldId id="1178"/>
            <p14:sldId id="1176"/>
            <p14:sldId id="1179"/>
            <p14:sldId id="1177"/>
            <p14:sldId id="1171"/>
            <p14:sldId id="936"/>
            <p14:sldId id="1093"/>
            <p14:sldId id="11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49" userDrawn="1">
          <p15:clr>
            <a:srgbClr val="A4A3A4"/>
          </p15:clr>
        </p15:guide>
        <p15:guide id="3"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F0E"/>
    <a:srgbClr val="FFFE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4" autoAdjust="0"/>
    <p:restoredTop sz="65663" autoAdjust="0"/>
  </p:normalViewPr>
  <p:slideViewPr>
    <p:cSldViewPr>
      <p:cViewPr varScale="1">
        <p:scale>
          <a:sx n="47" d="100"/>
          <a:sy n="47" d="100"/>
        </p:scale>
        <p:origin x="2082" y="60"/>
      </p:cViewPr>
      <p:guideLst>
        <p:guide orient="horz" pos="2160"/>
        <p:guide pos="2880"/>
      </p:guideLst>
    </p:cSldViewPr>
  </p:slideViewPr>
  <p:outlineViewPr>
    <p:cViewPr>
      <p:scale>
        <a:sx n="33" d="100"/>
        <a:sy n="33" d="100"/>
      </p:scale>
      <p:origin x="0" y="18677"/>
    </p:cViewPr>
  </p:outlineViewPr>
  <p:notesTextViewPr>
    <p:cViewPr>
      <p:scale>
        <a:sx n="1" d="1"/>
        <a:sy n="1" d="1"/>
      </p:scale>
      <p:origin x="0" y="0"/>
    </p:cViewPr>
  </p:notesTextViewPr>
  <p:sorterViewPr>
    <p:cViewPr varScale="1">
      <p:scale>
        <a:sx n="100" d="100"/>
        <a:sy n="100" d="100"/>
      </p:scale>
      <p:origin x="0" y="-14052"/>
    </p:cViewPr>
  </p:sorterViewPr>
  <p:notesViewPr>
    <p:cSldViewPr>
      <p:cViewPr varScale="1">
        <p:scale>
          <a:sx n="67" d="100"/>
          <a:sy n="67" d="100"/>
        </p:scale>
        <p:origin x="-3120" y="-86"/>
      </p:cViewPr>
      <p:guideLst>
        <p:guide orient="horz" pos="2909"/>
        <p:guide pos="214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758" tIns="45879" rIns="91758" bIns="45879"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1758" tIns="45879" rIns="91758" bIns="45879" rtlCol="0"/>
          <a:lstStyle>
            <a:lvl1pPr algn="r">
              <a:defRPr sz="1200"/>
            </a:lvl1pPr>
          </a:lstStyle>
          <a:p>
            <a:fld id="{51A30BA1-E07D-4881-85BE-E3118F864FCC}" type="datetimeFigureOut">
              <a:rPr lang="en-US" smtClean="0"/>
              <a:t>2/26/2019</a:t>
            </a:fld>
            <a:endParaRPr lang="en-US" dirty="0"/>
          </a:p>
        </p:txBody>
      </p:sp>
      <p:sp>
        <p:nvSpPr>
          <p:cNvPr id="4" name="Slide Image Placeholder 3"/>
          <p:cNvSpPr>
            <a:spLocks noGrp="1" noRot="1" noChangeAspect="1"/>
          </p:cNvSpPr>
          <p:nvPr>
            <p:ph type="sldImg" idx="2"/>
          </p:nvPr>
        </p:nvSpPr>
        <p:spPr>
          <a:xfrm>
            <a:off x="1168400" y="693738"/>
            <a:ext cx="4614863" cy="3462337"/>
          </a:xfrm>
          <a:prstGeom prst="rect">
            <a:avLst/>
          </a:prstGeom>
          <a:noFill/>
          <a:ln w="12700">
            <a:solidFill>
              <a:prstClr val="black"/>
            </a:solidFill>
          </a:ln>
        </p:spPr>
        <p:txBody>
          <a:bodyPr vert="horz" lIns="91758" tIns="45879" rIns="91758" bIns="45879" rtlCol="0" anchor="ctr"/>
          <a:lstStyle/>
          <a:p>
            <a:endParaRPr lang="en-US" dirty="0"/>
          </a:p>
        </p:txBody>
      </p:sp>
      <p:sp>
        <p:nvSpPr>
          <p:cNvPr id="5" name="Notes Placeholder 4"/>
          <p:cNvSpPr>
            <a:spLocks noGrp="1"/>
          </p:cNvSpPr>
          <p:nvPr>
            <p:ph type="body" sz="quarter" idx="3"/>
          </p:nvPr>
        </p:nvSpPr>
        <p:spPr>
          <a:xfrm>
            <a:off x="695009" y="4387136"/>
            <a:ext cx="5560060" cy="4156234"/>
          </a:xfrm>
          <a:prstGeom prst="rect">
            <a:avLst/>
          </a:prstGeom>
        </p:spPr>
        <p:txBody>
          <a:bodyPr vert="horz" lIns="91758" tIns="45879" rIns="91758" bIns="45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1804"/>
          </a:xfrm>
          <a:prstGeom prst="rect">
            <a:avLst/>
          </a:prstGeom>
        </p:spPr>
        <p:txBody>
          <a:bodyPr vert="horz" lIns="91758" tIns="45879" rIns="91758" bIns="45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1758" tIns="45879" rIns="91758" bIns="45879" rtlCol="0" anchor="b"/>
          <a:lstStyle>
            <a:lvl1pPr algn="r">
              <a:defRPr sz="1200"/>
            </a:lvl1pPr>
          </a:lstStyle>
          <a:p>
            <a:fld id="{DDBA8D30-06B9-4F42-870D-BA4DAF0D312C}" type="slidenum">
              <a:rPr lang="en-US" smtClean="0"/>
              <a:t>‹#›</a:t>
            </a:fld>
            <a:endParaRPr lang="en-US" dirty="0"/>
          </a:p>
        </p:txBody>
      </p:sp>
    </p:spTree>
    <p:extLst>
      <p:ext uri="{BB962C8B-B14F-4D97-AF65-F5344CB8AC3E}">
        <p14:creationId xmlns:p14="http://schemas.microsoft.com/office/powerpoint/2010/main" val="389964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BA8D30-06B9-4F42-870D-BA4DAF0D312C}" type="slidenum">
              <a:rPr lang="en-US" smtClean="0"/>
              <a:t>1</a:t>
            </a:fld>
            <a:endParaRPr lang="en-US" dirty="0"/>
          </a:p>
        </p:txBody>
      </p:sp>
    </p:spTree>
    <p:extLst>
      <p:ext uri="{BB962C8B-B14F-4D97-AF65-F5344CB8AC3E}">
        <p14:creationId xmlns:p14="http://schemas.microsoft.com/office/powerpoint/2010/main" val="414656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A8D30-06B9-4F42-870D-BA4DAF0D312C}" type="slidenum">
              <a:rPr lang="en-US" smtClean="0"/>
              <a:t>10</a:t>
            </a:fld>
            <a:endParaRPr lang="en-US" dirty="0"/>
          </a:p>
        </p:txBody>
      </p:sp>
    </p:spTree>
    <p:extLst>
      <p:ext uri="{BB962C8B-B14F-4D97-AF65-F5344CB8AC3E}">
        <p14:creationId xmlns:p14="http://schemas.microsoft.com/office/powerpoint/2010/main" val="331149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a:t>
            </a:r>
            <a:r>
              <a:rPr lang="en-US"/>
              <a:t>this to the </a:t>
            </a:r>
            <a:r>
              <a:rPr lang="en-US" dirty="0"/>
              <a:t>end?</a:t>
            </a:r>
          </a:p>
        </p:txBody>
      </p:sp>
      <p:sp>
        <p:nvSpPr>
          <p:cNvPr id="4" name="Slide Number Placeholder 3"/>
          <p:cNvSpPr>
            <a:spLocks noGrp="1"/>
          </p:cNvSpPr>
          <p:nvPr>
            <p:ph type="sldNum" sz="quarter" idx="10"/>
          </p:nvPr>
        </p:nvSpPr>
        <p:spPr/>
        <p:txBody>
          <a:bodyPr/>
          <a:lstStyle/>
          <a:p>
            <a:pPr defTabSz="453799" fontAlgn="base">
              <a:spcBef>
                <a:spcPct val="0"/>
              </a:spcBef>
              <a:spcAft>
                <a:spcPct val="0"/>
              </a:spcAft>
              <a:defRPr/>
            </a:pPr>
            <a:fld id="{F81ED9DE-470F-124B-A0E0-7F794ECA600F}" type="slidenum">
              <a:rPr lang="en-US">
                <a:solidFill>
                  <a:prstClr val="black"/>
                </a:solidFill>
                <a:latin typeface="Arial" charset="0"/>
              </a:rPr>
              <a:pPr defTabSz="453799" fontAlgn="base">
                <a:spcBef>
                  <a:spcPct val="0"/>
                </a:spcBef>
                <a:spcAft>
                  <a:spcPct val="0"/>
                </a:spcAft>
                <a:defRPr/>
              </a:pPr>
              <a:t>11</a:t>
            </a:fld>
            <a:endParaRPr lang="en-US">
              <a:solidFill>
                <a:prstClr val="black"/>
              </a:solidFill>
              <a:latin typeface="Arial" charset="0"/>
            </a:endParaRPr>
          </a:p>
        </p:txBody>
      </p:sp>
    </p:spTree>
    <p:extLst>
      <p:ext uri="{BB962C8B-B14F-4D97-AF65-F5344CB8AC3E}">
        <p14:creationId xmlns:p14="http://schemas.microsoft.com/office/powerpoint/2010/main" val="289072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a:t>
            </a:r>
            <a:r>
              <a:rPr lang="en-US"/>
              <a:t>this to the </a:t>
            </a:r>
            <a:r>
              <a:rPr lang="en-US" dirty="0"/>
              <a:t>end?</a:t>
            </a:r>
          </a:p>
        </p:txBody>
      </p:sp>
      <p:sp>
        <p:nvSpPr>
          <p:cNvPr id="4" name="Slide Number Placeholder 3"/>
          <p:cNvSpPr>
            <a:spLocks noGrp="1"/>
          </p:cNvSpPr>
          <p:nvPr>
            <p:ph type="sldNum" sz="quarter" idx="10"/>
          </p:nvPr>
        </p:nvSpPr>
        <p:spPr/>
        <p:txBody>
          <a:bodyPr/>
          <a:lstStyle/>
          <a:p>
            <a:pPr defTabSz="453799" fontAlgn="base">
              <a:spcBef>
                <a:spcPct val="0"/>
              </a:spcBef>
              <a:spcAft>
                <a:spcPct val="0"/>
              </a:spcAft>
              <a:defRPr/>
            </a:pPr>
            <a:fld id="{F81ED9DE-470F-124B-A0E0-7F794ECA600F}" type="slidenum">
              <a:rPr lang="en-US">
                <a:solidFill>
                  <a:prstClr val="black"/>
                </a:solidFill>
                <a:latin typeface="Arial" charset="0"/>
              </a:rPr>
              <a:pPr defTabSz="453799" fontAlgn="base">
                <a:spcBef>
                  <a:spcPct val="0"/>
                </a:spcBef>
                <a:spcAft>
                  <a:spcPct val="0"/>
                </a:spcAft>
                <a:defRPr/>
              </a:pPr>
              <a:t>12</a:t>
            </a:fld>
            <a:endParaRPr lang="en-US">
              <a:solidFill>
                <a:prstClr val="black"/>
              </a:solidFill>
              <a:latin typeface="Arial" charset="0"/>
            </a:endParaRPr>
          </a:p>
        </p:txBody>
      </p:sp>
    </p:spTree>
    <p:extLst>
      <p:ext uri="{BB962C8B-B14F-4D97-AF65-F5344CB8AC3E}">
        <p14:creationId xmlns:p14="http://schemas.microsoft.com/office/powerpoint/2010/main" val="109805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timed reveals. Give example of what</a:t>
            </a:r>
            <a:r>
              <a:rPr lang="en-US" baseline="0" dirty="0"/>
              <a:t> goes in the age section and compare to notes to show how easy it is.</a:t>
            </a:r>
            <a:endParaRPr lang="en-US" dirty="0"/>
          </a:p>
        </p:txBody>
      </p:sp>
      <p:sp>
        <p:nvSpPr>
          <p:cNvPr id="4" name="Slide Number Placeholder 3"/>
          <p:cNvSpPr>
            <a:spLocks noGrp="1"/>
          </p:cNvSpPr>
          <p:nvPr>
            <p:ph type="sldNum" sz="quarter" idx="10"/>
          </p:nvPr>
        </p:nvSpPr>
        <p:spPr/>
        <p:txBody>
          <a:bodyPr/>
          <a:lstStyle/>
          <a:p>
            <a:pPr defTabSz="453799" fontAlgn="base">
              <a:spcBef>
                <a:spcPct val="0"/>
              </a:spcBef>
              <a:spcAft>
                <a:spcPct val="0"/>
              </a:spcAft>
              <a:defRPr/>
            </a:pPr>
            <a:fld id="{F81ED9DE-470F-124B-A0E0-7F794ECA600F}" type="slidenum">
              <a:rPr lang="en-US">
                <a:solidFill>
                  <a:prstClr val="black"/>
                </a:solidFill>
                <a:latin typeface="Arial" charset="0"/>
              </a:rPr>
              <a:pPr defTabSz="453799" fontAlgn="base">
                <a:spcBef>
                  <a:spcPct val="0"/>
                </a:spcBef>
                <a:spcAft>
                  <a:spcPct val="0"/>
                </a:spcAft>
                <a:defRPr/>
              </a:pPr>
              <a:t>14</a:t>
            </a:fld>
            <a:endParaRPr lang="en-US">
              <a:solidFill>
                <a:prstClr val="black"/>
              </a:solidFill>
              <a:latin typeface="Arial" charset="0"/>
            </a:endParaRPr>
          </a:p>
        </p:txBody>
      </p:sp>
    </p:spTree>
    <p:extLst>
      <p:ext uri="{BB962C8B-B14F-4D97-AF65-F5344CB8AC3E}">
        <p14:creationId xmlns:p14="http://schemas.microsoft.com/office/powerpoint/2010/main" val="135006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A8D30-06B9-4F42-870D-BA4DAF0D312C}" type="slidenum">
              <a:rPr lang="en-US" smtClean="0"/>
              <a:t>16</a:t>
            </a:fld>
            <a:endParaRPr lang="en-US" dirty="0"/>
          </a:p>
        </p:txBody>
      </p:sp>
    </p:spTree>
    <p:extLst>
      <p:ext uri="{BB962C8B-B14F-4D97-AF65-F5344CB8AC3E}">
        <p14:creationId xmlns:p14="http://schemas.microsoft.com/office/powerpoint/2010/main" val="199287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42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l">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a:t>Click to edit Master subtitle style</a:t>
            </a:r>
          </a:p>
        </p:txBody>
      </p:sp>
    </p:spTree>
    <p:extLst>
      <p:ext uri="{BB962C8B-B14F-4D97-AF65-F5344CB8AC3E}">
        <p14:creationId xmlns:p14="http://schemas.microsoft.com/office/powerpoint/2010/main" val="2260064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536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589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tIns="60958" anchor="b" anchorCtr="0"/>
          <a:lstStyle>
            <a:lvl1pPr algn="l">
              <a:lnSpc>
                <a:spcPts val="2250"/>
              </a:lnSpc>
              <a:defRPr sz="2100" b="1" baseline="0">
                <a:solidFill>
                  <a:srgbClr val="8B9B92"/>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6683029"/>
            <a:ext cx="9144000" cy="174973"/>
          </a:xfrm>
          <a:prstGeom prst="rect">
            <a:avLst/>
          </a:prstGeom>
        </p:spPr>
      </p:pic>
      <p:sp>
        <p:nvSpPr>
          <p:cNvPr id="8" name="Text Placeholder 7"/>
          <p:cNvSpPr>
            <a:spLocks noGrp="1"/>
          </p:cNvSpPr>
          <p:nvPr>
            <p:ph type="body" sz="quarter" idx="10"/>
          </p:nvPr>
        </p:nvSpPr>
        <p:spPr>
          <a:xfrm>
            <a:off x="457200" y="1545167"/>
            <a:ext cx="8229600" cy="4455584"/>
          </a:xfrm>
        </p:spPr>
        <p:txBody>
          <a:bodyPr lIns="121917" tIns="60958" rIns="121917" bIns="60958"/>
          <a:lstStyle>
            <a:lvl1pPr marL="257168" indent="-257168">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6858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a:off x="8153400" y="6585551"/>
            <a:ext cx="838200" cy="365125"/>
          </a:xfrm>
          <a:prstGeom prst="rect">
            <a:avLst/>
          </a:prstGeom>
        </p:spPr>
        <p:txBody>
          <a:bodyPr/>
          <a:lstStyle>
            <a:lvl1pPr algn="r">
              <a:defRPr sz="1400">
                <a:solidFill>
                  <a:schemeClr val="bg1"/>
                </a:solidFill>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199035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4"/>
          </p:nvPr>
        </p:nvSpPr>
        <p:spPr>
          <a:xfrm>
            <a:off x="8153400" y="6585551"/>
            <a:ext cx="838200" cy="365125"/>
          </a:xfrm>
          <a:prstGeom prst="rect">
            <a:avLst/>
          </a:prstGeom>
        </p:spPr>
        <p:txBody>
          <a:bodyPr/>
          <a:lstStyle>
            <a:lvl1pPr algn="r">
              <a:defRPr sz="1400">
                <a:solidFill>
                  <a:schemeClr val="bg1"/>
                </a:solidFill>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115741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lgn="l">
              <a:defRPr b="1">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153400" y="6585551"/>
            <a:ext cx="838200" cy="365125"/>
          </a:xfrm>
          <a:prstGeom prst="rect">
            <a:avLst/>
          </a:prstGeom>
        </p:spPr>
        <p:txBody>
          <a:bodyPr/>
          <a:lstStyle>
            <a:lvl1pPr algn="r">
              <a:defRPr sz="1400">
                <a:solidFill>
                  <a:schemeClr val="bg1"/>
                </a:solidFill>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353242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153400" y="6585551"/>
            <a:ext cx="838200" cy="365125"/>
          </a:xfrm>
          <a:prstGeom prst="rect">
            <a:avLst/>
          </a:prstGeom>
        </p:spPr>
        <p:txBody>
          <a:bodyPr/>
          <a:lstStyle>
            <a:lvl1pPr algn="r">
              <a:defRPr sz="1400">
                <a:solidFill>
                  <a:schemeClr val="bg1"/>
                </a:solidFill>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1490240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153400" y="6585551"/>
            <a:ext cx="838200" cy="365125"/>
          </a:xfrm>
          <a:prstGeom prst="rect">
            <a:avLst/>
          </a:prstGeom>
        </p:spPr>
        <p:txBody>
          <a:bodyPr/>
          <a:lstStyle>
            <a:lvl1pPr>
              <a:defRPr sz="1400">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258166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kumimoji="0" lang="en-US" dirty="0"/>
              <a:t>Click to edit Master title style</a:t>
            </a:r>
          </a:p>
        </p:txBody>
      </p:sp>
      <p:sp>
        <p:nvSpPr>
          <p:cNvPr id="3" name="Content Placeholder 2"/>
          <p:cNvSpPr>
            <a:spLocks noGrp="1"/>
          </p:cNvSpPr>
          <p:nvPr>
            <p:ph idx="1"/>
          </p:nvPr>
        </p:nvSpPr>
        <p:spPr/>
        <p:txBody>
          <a:bodyPr/>
          <a:lstStyle>
            <a:lvl1pPr marL="205740" indent="-205740">
              <a:spcBef>
                <a:spcPts val="0"/>
              </a:spcBef>
              <a:buSzPct val="100000"/>
              <a:buFont typeface="Arial" panose="020B0604020202020204" pitchFamily="34" charset="0"/>
              <a:buChar char="•"/>
              <a:defRPr sz="2400" baseline="0">
                <a:solidFill>
                  <a:schemeClr val="accent1">
                    <a:lumMod val="50000"/>
                  </a:schemeClr>
                </a:solidFill>
              </a:defRPr>
            </a:lvl1pPr>
            <a:lvl2pPr marL="480060" indent="-185166">
              <a:spcBef>
                <a:spcPts val="0"/>
              </a:spcBef>
              <a:buSzPct val="75000"/>
              <a:buFont typeface="Wingdings" panose="05000000000000000000" pitchFamily="2" charset="2"/>
              <a:buChar char="§"/>
              <a:defRPr baseline="0">
                <a:solidFill>
                  <a:schemeClr val="accent1">
                    <a:lumMod val="50000"/>
                  </a:schemeClr>
                </a:solidFill>
              </a:defRPr>
            </a:lvl2pPr>
            <a:lvl3pPr marL="685800" indent="-185166">
              <a:spcBef>
                <a:spcPts val="0"/>
              </a:spcBef>
              <a:buSzPct val="60000"/>
              <a:buFont typeface="Courier New" panose="02070309020205020404" pitchFamily="49" charset="0"/>
              <a:buChar char="o"/>
              <a:defRPr sz="1800" baseline="0">
                <a:solidFill>
                  <a:schemeClr val="accent1">
                    <a:lumMod val="50000"/>
                  </a:schemeClr>
                </a:solidFill>
              </a:defRPr>
            </a:lvl3pPr>
            <a:lvl4pPr>
              <a:spcBef>
                <a:spcPts val="0"/>
              </a:spcBef>
              <a:buClr>
                <a:srgbClr val="0070C0"/>
              </a:buClr>
              <a:defRPr baseline="0">
                <a:solidFill>
                  <a:schemeClr val="accent1">
                    <a:lumMod val="50000"/>
                  </a:schemeClr>
                </a:solidFill>
              </a:defRPr>
            </a:lvl4pPr>
            <a:lvl5pPr>
              <a:spcBef>
                <a:spcPts val="0"/>
              </a:spcBef>
              <a:defRPr sz="1350" baseline="0">
                <a:solidFill>
                  <a:schemeClr val="accent1">
                    <a:lumMod val="50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a:p>
            <a:pPr lvl="4" eaLnBrk="1" latinLnBrk="0" hangingPunct="1"/>
            <a:endParaRPr kumimoji="0" lang="en-US" dirty="0"/>
          </a:p>
        </p:txBody>
      </p:sp>
    </p:spTree>
    <p:extLst>
      <p:ext uri="{BB962C8B-B14F-4D97-AF65-F5344CB8AC3E}">
        <p14:creationId xmlns:p14="http://schemas.microsoft.com/office/powerpoint/2010/main" val="186240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0811706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435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85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193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314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992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DA217C82-774C-4B1C-AE22-529C9468CD4D}" type="slidenum">
              <a:rPr lang="en-US">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Tree>
    <p:extLst>
      <p:ext uri="{BB962C8B-B14F-4D97-AF65-F5344CB8AC3E}">
        <p14:creationId xmlns:p14="http://schemas.microsoft.com/office/powerpoint/2010/main" val="107260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99774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Title Placeholder 8"/>
          <p:cNvSpPr>
            <a:spLocks noGrp="1"/>
          </p:cNvSpPr>
          <p:nvPr>
            <p:ph type="title"/>
          </p:nvPr>
        </p:nvSpPr>
        <p:spPr>
          <a:xfrm>
            <a:off x="457200" y="856488"/>
            <a:ext cx="8229600" cy="515112"/>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5415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cxnSp>
        <p:nvCxnSpPr>
          <p:cNvPr id="15" name="Straight Connector 14"/>
          <p:cNvCxnSpPr/>
          <p:nvPr userDrawn="1"/>
        </p:nvCxnSpPr>
        <p:spPr>
          <a:xfrm>
            <a:off x="0" y="1371600"/>
            <a:ext cx="8686800" cy="0"/>
          </a:xfrm>
          <a:prstGeom prst="line">
            <a:avLst/>
          </a:prstGeom>
          <a:ln w="38100">
            <a:solidFill>
              <a:srgbClr val="92D050"/>
            </a:solidFill>
          </a:ln>
        </p:spPr>
        <p:style>
          <a:lnRef idx="1">
            <a:schemeClr val="dk1"/>
          </a:lnRef>
          <a:fillRef idx="0">
            <a:schemeClr val="dk1"/>
          </a:fillRef>
          <a:effectRef idx="0">
            <a:schemeClr val="dk1"/>
          </a:effectRef>
          <a:fontRef idx="minor">
            <a:schemeClr val="tx1"/>
          </a:fontRef>
        </p:style>
      </p:cxnSp>
      <p:pic>
        <p:nvPicPr>
          <p:cNvPr id="10" name="Picture 7" descr="CDPH logo-mask"/>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55592" y="6096000"/>
            <a:ext cx="8598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2649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rtl="0" eaLnBrk="1" latinLnBrk="0" hangingPunct="1">
        <a:spcBef>
          <a:spcPct val="0"/>
        </a:spcBef>
        <a:buNone/>
        <a:defRPr kumimoji="0" sz="3750" b="1"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2700" kern="1200">
          <a:solidFill>
            <a:schemeClr val="tx1"/>
          </a:solidFill>
          <a:latin typeface="+mj-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2100" kern="1200">
          <a:solidFill>
            <a:schemeClr val="tx1"/>
          </a:solidFill>
          <a:latin typeface="+mj-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j-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j-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j-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599"/>
            <a:ext cx="8229600" cy="974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153400" y="6585551"/>
            <a:ext cx="838200" cy="365125"/>
          </a:xfrm>
          <a:prstGeom prst="rect">
            <a:avLst/>
          </a:prstGeom>
        </p:spPr>
        <p:txBody>
          <a:bodyPr/>
          <a:lstStyle>
            <a:lvl1pPr algn="r">
              <a:defRPr sz="1400">
                <a:solidFill>
                  <a:schemeClr val="bg1"/>
                </a:solidFill>
                <a:latin typeface="+mn-lt"/>
              </a:defRPr>
            </a:lvl1pPr>
          </a:lstStyle>
          <a:p>
            <a:pPr>
              <a:defRPr/>
            </a:pPr>
            <a:fld id="{BF414ED8-898F-4386-9BDD-C769AE6D43E4}" type="slidenum">
              <a:rPr lang="en-US" smtClean="0"/>
              <a:pPr>
                <a:defRPr/>
              </a:pPr>
              <a:t>‹#›</a:t>
            </a:fld>
            <a:endParaRPr lang="en-US" dirty="0"/>
          </a:p>
        </p:txBody>
      </p:sp>
    </p:spTree>
    <p:extLst>
      <p:ext uri="{BB962C8B-B14F-4D97-AF65-F5344CB8AC3E}">
        <p14:creationId xmlns:p14="http://schemas.microsoft.com/office/powerpoint/2010/main" val="9297487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ftr="0" dt="0"/>
  <p:txStyles>
    <p:titleStyle>
      <a:lvl1pPr algn="l" defTabSz="457200" rtl="0" fontAlgn="base">
        <a:spcBef>
          <a:spcPct val="0"/>
        </a:spcBef>
        <a:spcAft>
          <a:spcPct val="0"/>
        </a:spcAft>
        <a:defRPr sz="4000" b="1" kern="1200">
          <a:solidFill>
            <a:srgbClr val="0070C0"/>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Clr>
          <a:srgbClr val="0070C0"/>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www.shotsforschool.org/"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mailto:info@shotsforschool.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hotsforschool.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hyperlink" Target="mailto:info@shotsforschool.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www.shotsforschool.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vaccine.healthmap.org/" TargetMode="External"/><Relationship Id="rId3" Type="http://schemas.openxmlformats.org/officeDocument/2006/relationships/hyperlink" Target="http://www.cdc.gov/vaccines/programs/vfc/parents/index.html" TargetMode="External"/><Relationship Id="rId7" Type="http://schemas.openxmlformats.org/officeDocument/2006/relationships/hyperlink" Target="https://www.cdph.ca.gov/Programs/CID/DCDC/Pages/Immunization/Local-Health-Department.aspx" TargetMode="External"/><Relationship Id="rId2" Type="http://schemas.openxmlformats.org/officeDocument/2006/relationships/hyperlink" Target="http://www.cdc.gov/vaccines/schedules/index.html" TargetMode="External"/><Relationship Id="rId1" Type="http://schemas.openxmlformats.org/officeDocument/2006/relationships/slideLayout" Target="../slideLayouts/slideLayout4.xml"/><Relationship Id="rId6" Type="http://schemas.openxmlformats.org/officeDocument/2006/relationships/hyperlink" Target="http://findahealthcenter.hrsa.gov/Search_HCC.aspx" TargetMode="External"/><Relationship Id="rId5" Type="http://schemas.openxmlformats.org/officeDocument/2006/relationships/hyperlink" Target="http://eziz.org/vfc/provider-locations/" TargetMode="External"/><Relationship Id="rId4" Type="http://schemas.openxmlformats.org/officeDocument/2006/relationships/hyperlink" Target="http://www.cdc.gov/features/vfcprogra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ziz.org/assets/docs/IMM-1080.pdf"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5400" dirty="0"/>
              <a:t>School Immunization Requirements</a:t>
            </a:r>
          </a:p>
        </p:txBody>
      </p:sp>
    </p:spTree>
    <p:extLst>
      <p:ext uri="{BB962C8B-B14F-4D97-AF65-F5344CB8AC3E}">
        <p14:creationId xmlns:p14="http://schemas.microsoft.com/office/powerpoint/2010/main" val="220528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74725"/>
          </a:xfrm>
        </p:spPr>
        <p:txBody>
          <a:bodyPr/>
          <a:lstStyle/>
          <a:p>
            <a:pPr algn="ctr"/>
            <a:r>
              <a:rPr lang="en-US" dirty="0"/>
              <a:t>Updated resources…</a:t>
            </a:r>
          </a:p>
        </p:txBody>
      </p:sp>
      <p:sp>
        <p:nvSpPr>
          <p:cNvPr id="4" name="Slide Number Placeholder 3"/>
          <p:cNvSpPr>
            <a:spLocks noGrp="1"/>
          </p:cNvSpPr>
          <p:nvPr>
            <p:ph type="sldNum" sz="quarter" idx="4"/>
          </p:nvPr>
        </p:nvSpPr>
        <p:spPr/>
        <p:txBody>
          <a:bodyPr/>
          <a:lstStyle/>
          <a:p>
            <a:pPr>
              <a:defRPr/>
            </a:pPr>
            <a:fld id="{BF414ED8-898F-4386-9BDD-C769AE6D43E4}" type="slidenum">
              <a:rPr lang="en-US" smtClean="0"/>
              <a:pPr>
                <a:defRPr/>
              </a:pPr>
              <a:t>10</a:t>
            </a:fld>
            <a:endParaRPr lang="en-US" dirty="0"/>
          </a:p>
        </p:txBody>
      </p:sp>
      <p:pic>
        <p:nvPicPr>
          <p:cNvPr id="7" name="Picture 6"/>
          <p:cNvPicPr>
            <a:picLocks noChangeAspect="1"/>
          </p:cNvPicPr>
          <p:nvPr/>
        </p:nvPicPr>
        <p:blipFill>
          <a:blip r:embed="rId3"/>
          <a:stretch>
            <a:fillRect/>
          </a:stretch>
        </p:blipFill>
        <p:spPr>
          <a:xfrm>
            <a:off x="47905" y="985894"/>
            <a:ext cx="9019895" cy="5827581"/>
          </a:xfrm>
          <a:prstGeom prst="rect">
            <a:avLst/>
          </a:prstGeom>
        </p:spPr>
      </p:pic>
    </p:spTree>
    <p:extLst>
      <p:ext uri="{BB962C8B-B14F-4D97-AF65-F5344CB8AC3E}">
        <p14:creationId xmlns:p14="http://schemas.microsoft.com/office/powerpoint/2010/main" val="299700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3925"/>
            <a:ext cx="9144000" cy="6254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457200" y="228600"/>
            <a:ext cx="8229600" cy="914400"/>
          </a:xfrm>
        </p:spPr>
        <p:txBody>
          <a:bodyPr/>
          <a:lstStyle/>
          <a:p>
            <a:pPr algn="ctr"/>
            <a:r>
              <a:rPr lang="en-US" dirty="0"/>
              <a:t>Materials for schools and parents…</a:t>
            </a:r>
          </a:p>
        </p:txBody>
      </p:sp>
      <p:sp>
        <p:nvSpPr>
          <p:cNvPr id="6" name="Content Placeholder 2"/>
          <p:cNvSpPr txBox="1">
            <a:spLocks/>
          </p:cNvSpPr>
          <p:nvPr/>
        </p:nvSpPr>
        <p:spPr>
          <a:xfrm>
            <a:off x="381000" y="5562600"/>
            <a:ext cx="8229600" cy="1295400"/>
          </a:xfrm>
          <a:prstGeom prst="rect">
            <a:avLst/>
          </a:prstGeom>
        </p:spPr>
        <p:txBody>
          <a:bodyPr rtlCol="0">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Child care and school requirement materials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www.shotsforschool.org</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Email: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info@shotsforschool.org</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4"/>
          </p:nvPr>
        </p:nvSpPr>
        <p:spPr>
          <a:xfrm>
            <a:off x="6858000" y="65690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6CD4CCE-CCAE-4AD5-A12D-7C5A0F958B07}"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5"/>
          <a:stretch>
            <a:fillRect/>
          </a:stretch>
        </p:blipFill>
        <p:spPr>
          <a:xfrm>
            <a:off x="1" y="1236058"/>
            <a:ext cx="9144000" cy="8365142"/>
          </a:xfrm>
          <a:prstGeom prst="rect">
            <a:avLst/>
          </a:prstGeom>
        </p:spPr>
      </p:pic>
    </p:spTree>
    <p:extLst>
      <p:ext uri="{BB962C8B-B14F-4D97-AF65-F5344CB8AC3E}">
        <p14:creationId xmlns:p14="http://schemas.microsoft.com/office/powerpoint/2010/main" val="24559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3925"/>
            <a:ext cx="9144000" cy="6254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457200" y="228600"/>
            <a:ext cx="8229600" cy="914400"/>
          </a:xfrm>
        </p:spPr>
        <p:txBody>
          <a:bodyPr/>
          <a:lstStyle/>
          <a:p>
            <a:pPr algn="ctr"/>
            <a:r>
              <a:rPr lang="en-US" dirty="0"/>
              <a:t>Materials for schools and parents…</a:t>
            </a:r>
          </a:p>
        </p:txBody>
      </p:sp>
      <p:sp>
        <p:nvSpPr>
          <p:cNvPr id="6" name="Content Placeholder 2"/>
          <p:cNvSpPr txBox="1">
            <a:spLocks/>
          </p:cNvSpPr>
          <p:nvPr/>
        </p:nvSpPr>
        <p:spPr>
          <a:xfrm>
            <a:off x="381000" y="5562600"/>
            <a:ext cx="8229600" cy="1295400"/>
          </a:xfrm>
          <a:prstGeom prst="rect">
            <a:avLst/>
          </a:prstGeom>
        </p:spPr>
        <p:txBody>
          <a:bodyPr rtlCol="0">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Child care and school requirement materials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www.shotsforschool.org</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Email: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info@shotsforschool.org</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4"/>
          </p:nvPr>
        </p:nvSpPr>
        <p:spPr>
          <a:xfrm>
            <a:off x="6858000" y="65690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6CD4CCE-CCAE-4AD5-A12D-7C5A0F958B07}"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5"/>
          <a:stretch>
            <a:fillRect/>
          </a:stretch>
        </p:blipFill>
        <p:spPr>
          <a:xfrm>
            <a:off x="-76200" y="1002017"/>
            <a:ext cx="9237147" cy="5932183"/>
          </a:xfrm>
          <a:prstGeom prst="rect">
            <a:avLst/>
          </a:prstGeom>
        </p:spPr>
      </p:pic>
    </p:spTree>
    <p:extLst>
      <p:ext uri="{BB962C8B-B14F-4D97-AF65-F5344CB8AC3E}">
        <p14:creationId xmlns:p14="http://schemas.microsoft.com/office/powerpoint/2010/main" val="119226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FAQs</a:t>
            </a:r>
          </a:p>
        </p:txBody>
      </p:sp>
      <p:sp>
        <p:nvSpPr>
          <p:cNvPr id="3" name="Slide Number Placeholder 2"/>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F414ED8-898F-4386-9BDD-C769AE6D43E4}"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248774" y="1203324"/>
            <a:ext cx="8590426" cy="4740276"/>
          </a:xfrm>
          <a:prstGeom prst="rect">
            <a:avLst/>
          </a:prstGeom>
        </p:spPr>
      </p:pic>
    </p:spTree>
    <p:extLst>
      <p:ext uri="{BB962C8B-B14F-4D97-AF65-F5344CB8AC3E}">
        <p14:creationId xmlns:p14="http://schemas.microsoft.com/office/powerpoint/2010/main" val="136334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6977"/>
          <a:stretch/>
        </p:blipFill>
        <p:spPr>
          <a:xfrm>
            <a:off x="277635" y="228600"/>
            <a:ext cx="8588729" cy="6096000"/>
          </a:xfrm>
          <a:prstGeom prst="rect">
            <a:avLst/>
          </a:prstGeom>
        </p:spPr>
      </p:pic>
      <p:grpSp>
        <p:nvGrpSpPr>
          <p:cNvPr id="6" name="Group 5"/>
          <p:cNvGrpSpPr/>
          <p:nvPr/>
        </p:nvGrpSpPr>
        <p:grpSpPr>
          <a:xfrm>
            <a:off x="152400" y="3673759"/>
            <a:ext cx="6400800" cy="974441"/>
            <a:chOff x="304801" y="3501021"/>
            <a:chExt cx="6400800" cy="974441"/>
          </a:xfrm>
        </p:grpSpPr>
        <p:pic>
          <p:nvPicPr>
            <p:cNvPr id="3" name="Picture 2"/>
            <p:cNvPicPr>
              <a:picLocks noChangeAspect="1"/>
            </p:cNvPicPr>
            <p:nvPr/>
          </p:nvPicPr>
          <p:blipFill>
            <a:blip r:embed="rId4"/>
            <a:stretch>
              <a:fillRect/>
            </a:stretch>
          </p:blipFill>
          <p:spPr>
            <a:xfrm>
              <a:off x="304801" y="3501021"/>
              <a:ext cx="6400800" cy="974441"/>
            </a:xfrm>
            <a:prstGeom prst="rect">
              <a:avLst/>
            </a:prstGeom>
          </p:spPr>
        </p:pic>
        <p:sp>
          <p:nvSpPr>
            <p:cNvPr id="9" name="TextBox 8"/>
            <p:cNvSpPr txBox="1"/>
            <p:nvPr/>
          </p:nvSpPr>
          <p:spPr>
            <a:xfrm>
              <a:off x="4876800" y="3657600"/>
              <a:ext cx="1752601" cy="43088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charset="0"/>
                  <a:ea typeface="+mn-ea"/>
                  <a:cs typeface="+mn-cs"/>
                </a:rPr>
                <a:t>4     13    18</a:t>
              </a:r>
            </a:p>
          </p:txBody>
        </p:sp>
        <p:sp>
          <p:nvSpPr>
            <p:cNvPr id="24" name="TextBox 23"/>
            <p:cNvSpPr txBox="1"/>
            <p:nvPr/>
          </p:nvSpPr>
          <p:spPr>
            <a:xfrm>
              <a:off x="5410200" y="3988241"/>
              <a:ext cx="603919"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11</a:t>
              </a:r>
            </a:p>
          </p:txBody>
        </p:sp>
      </p:grpSp>
      <p:pic>
        <p:nvPicPr>
          <p:cNvPr id="7" name="Picture 6"/>
          <p:cNvPicPr>
            <a:picLocks noChangeAspect="1"/>
          </p:cNvPicPr>
          <p:nvPr/>
        </p:nvPicPr>
        <p:blipFill rotWithShape="1">
          <a:blip r:embed="rId5"/>
          <a:srcRect l="800" r="27176" b="2928"/>
          <a:stretch/>
        </p:blipFill>
        <p:spPr>
          <a:xfrm>
            <a:off x="3429000" y="2501771"/>
            <a:ext cx="5633119" cy="1155829"/>
          </a:xfrm>
          <a:prstGeom prst="rect">
            <a:avLst/>
          </a:prstGeom>
        </p:spPr>
      </p:pic>
      <p:pic>
        <p:nvPicPr>
          <p:cNvPr id="8" name="Picture 7"/>
          <p:cNvPicPr>
            <a:picLocks noChangeAspect="1"/>
          </p:cNvPicPr>
          <p:nvPr/>
        </p:nvPicPr>
        <p:blipFill rotWithShape="1">
          <a:blip r:embed="rId6"/>
          <a:srcRect b="4289"/>
          <a:stretch/>
        </p:blipFill>
        <p:spPr>
          <a:xfrm>
            <a:off x="76200" y="4724400"/>
            <a:ext cx="8985920" cy="1700333"/>
          </a:xfrm>
          <a:prstGeom prst="rect">
            <a:avLst/>
          </a:prstGeom>
        </p:spPr>
      </p:pic>
      <p:sp>
        <p:nvSpPr>
          <p:cNvPr id="2" name="Slide Number Placeholder 1"/>
          <p:cNvSpPr>
            <a:spLocks noGrp="1"/>
          </p:cNvSpPr>
          <p:nvPr>
            <p:ph type="sldNum" sz="quarter" idx="4"/>
          </p:nvPr>
        </p:nvSpPr>
        <p:spPr>
          <a:xfrm>
            <a:off x="8153400" y="6585551"/>
            <a:ext cx="8382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F414ED8-898F-4386-9BDD-C769AE6D43E4}"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958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 progress…</a:t>
            </a:r>
            <a:br>
              <a:rPr lang="en-US" dirty="0"/>
            </a:br>
            <a:r>
              <a:rPr lang="en-US" dirty="0"/>
              <a:t>Revised resources to support 2019-20 implementation </a:t>
            </a:r>
          </a:p>
        </p:txBody>
      </p:sp>
      <p:sp>
        <p:nvSpPr>
          <p:cNvPr id="3" name="Content Placeholder 2"/>
          <p:cNvSpPr>
            <a:spLocks noGrp="1"/>
          </p:cNvSpPr>
          <p:nvPr>
            <p:ph idx="1"/>
          </p:nvPr>
        </p:nvSpPr>
        <p:spPr>
          <a:xfrm>
            <a:off x="457200" y="1371600"/>
            <a:ext cx="8458200" cy="4541520"/>
          </a:xfrm>
        </p:spPr>
        <p:txBody>
          <a:bodyPr>
            <a:normAutofit lnSpcReduction="10000"/>
          </a:bodyPr>
          <a:lstStyle/>
          <a:p>
            <a:endParaRPr lang="en-US" dirty="0"/>
          </a:p>
          <a:p>
            <a:pPr>
              <a:buFont typeface="Wingdings" panose="05000000000000000000" pitchFamily="2" charset="2"/>
              <a:buChar char="ü"/>
            </a:pPr>
            <a:r>
              <a:rPr lang="en-US" sz="3200" dirty="0"/>
              <a:t>Immunization requirement schedules, guides</a:t>
            </a:r>
          </a:p>
          <a:p>
            <a:pPr marL="0" indent="0">
              <a:buNone/>
            </a:pPr>
            <a:endParaRPr lang="en-US" sz="3200" dirty="0"/>
          </a:p>
          <a:p>
            <a:pPr>
              <a:buFont typeface="Wingdings" panose="05000000000000000000" pitchFamily="2" charset="2"/>
              <a:buChar char="ü"/>
            </a:pPr>
            <a:r>
              <a:rPr lang="en-US" sz="3200" dirty="0"/>
              <a:t>Blue Cards for recording doses –electronic version</a:t>
            </a:r>
          </a:p>
          <a:p>
            <a:pPr marL="0" indent="0">
              <a:buNone/>
            </a:pPr>
            <a:r>
              <a:rPr lang="en-US" sz="3200" dirty="0"/>
              <a:t> </a:t>
            </a:r>
          </a:p>
          <a:p>
            <a:r>
              <a:rPr lang="en-US" sz="3200" dirty="0"/>
              <a:t>12/18 webinar to be archived</a:t>
            </a:r>
          </a:p>
          <a:p>
            <a:pPr marL="0" indent="0">
              <a:buNone/>
            </a:pPr>
            <a:endParaRPr lang="en-US" sz="3200" dirty="0"/>
          </a:p>
          <a:p>
            <a:r>
              <a:rPr lang="en-US" sz="3200" dirty="0"/>
              <a:t>Updates will be posted at </a:t>
            </a:r>
            <a:r>
              <a:rPr lang="en-US" sz="3200" dirty="0">
                <a:hlinkClick r:id="rId2"/>
              </a:rPr>
              <a:t>www.shotsforschool.org</a:t>
            </a:r>
            <a:r>
              <a:rPr lang="en-US" sz="3200" dirty="0"/>
              <a:t> and by email. </a:t>
            </a:r>
          </a:p>
          <a:p>
            <a:endParaRPr lang="en-US" dirty="0"/>
          </a:p>
        </p:txBody>
      </p:sp>
    </p:spTree>
    <p:extLst>
      <p:ext uri="{BB962C8B-B14F-4D97-AF65-F5344CB8AC3E}">
        <p14:creationId xmlns:p14="http://schemas.microsoft.com/office/powerpoint/2010/main" val="342562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81000"/>
            <a:ext cx="7851648" cy="838200"/>
          </a:xfrm>
        </p:spPr>
        <p:txBody>
          <a:bodyPr/>
          <a:lstStyle/>
          <a:p>
            <a:pPr algn="ctr"/>
            <a:r>
              <a:rPr lang="en-US" dirty="0"/>
              <a:t>About Immunizations</a:t>
            </a:r>
          </a:p>
        </p:txBody>
      </p:sp>
      <p:sp>
        <p:nvSpPr>
          <p:cNvPr id="3" name="Title 3"/>
          <p:cNvSpPr txBox="1">
            <a:spLocks/>
          </p:cNvSpPr>
          <p:nvPr/>
        </p:nvSpPr>
        <p:spPr>
          <a:xfrm>
            <a:off x="533400" y="1447800"/>
            <a:ext cx="8458200" cy="4495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eaLnBrk="1" latinLnBrk="0" hangingPunct="1">
              <a:spcBef>
                <a:spcPct val="0"/>
              </a:spcBef>
              <a:buNone/>
              <a:defRPr kumimoji="0" sz="4200" b="1" kern="1200">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pPr algn="ctr"/>
            <a:endParaRPr lang="en-US" dirty="0"/>
          </a:p>
        </p:txBody>
      </p:sp>
      <p:sp>
        <p:nvSpPr>
          <p:cNvPr id="2" name="Rectangle 1"/>
          <p:cNvSpPr/>
          <p:nvPr/>
        </p:nvSpPr>
        <p:spPr>
          <a:xfrm>
            <a:off x="230124" y="1447800"/>
            <a:ext cx="8761476" cy="4247317"/>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rPr>
              <a:t>What’s the difference between “Required” and “Recommended” immunizations?</a:t>
            </a:r>
            <a:r>
              <a:rPr lang="en-US" dirty="0">
                <a:latin typeface="Verdana" panose="020B0604030504040204" pitchFamily="34" charset="0"/>
              </a:rPr>
              <a:t> </a:t>
            </a:r>
          </a:p>
          <a:p>
            <a:pPr marL="285750" indent="-285750">
              <a:buFont typeface="Arial" panose="020B0604020202020204" pitchFamily="34" charset="0"/>
              <a:buChar char="•"/>
            </a:pPr>
            <a:endParaRPr lang="en-US" dirty="0">
              <a:latin typeface="Verdana" panose="020B0604030504040204" pitchFamily="34" charset="0"/>
            </a:endParaRPr>
          </a:p>
          <a:p>
            <a:pPr lvl="1"/>
            <a:r>
              <a:rPr lang="en-US" dirty="0">
                <a:latin typeface="arial" panose="020B0604020202020204" pitchFamily="34" charset="0"/>
              </a:rPr>
              <a:t>Some, but not all </a:t>
            </a:r>
            <a:r>
              <a:rPr lang="en-US" i="1" dirty="0">
                <a:latin typeface="arial" panose="020B0604020202020204" pitchFamily="34" charset="0"/>
              </a:rPr>
              <a:t>recommended</a:t>
            </a:r>
            <a:r>
              <a:rPr lang="en-US" dirty="0">
                <a:latin typeface="arial" panose="020B0604020202020204" pitchFamily="34" charset="0"/>
              </a:rPr>
              <a:t> childhood vaccines are </a:t>
            </a:r>
            <a:r>
              <a:rPr lang="en-US" i="1" dirty="0">
                <a:latin typeface="arial" panose="020B0604020202020204" pitchFamily="34" charset="0"/>
              </a:rPr>
              <a:t>required</a:t>
            </a:r>
            <a:r>
              <a:rPr lang="en-US" dirty="0">
                <a:latin typeface="arial" panose="020B0604020202020204" pitchFamily="34" charset="0"/>
              </a:rPr>
              <a:t> by California law and regulations in order to attend school. Under the California School Immunization Law (California Health and Safety Code, Sections 120325-120375), to protect the public’s health, children are required to receive certain immunizations in order to attend public and private elementary and secondary schools, child care centers, family day care homes, nursery schools, day nurseries and developmental centers.</a:t>
            </a:r>
            <a:r>
              <a:rPr lang="en-US" dirty="0">
                <a:latin typeface="Verdana" panose="020B0604030504040204" pitchFamily="34" charset="0"/>
              </a:rPr>
              <a:t> </a:t>
            </a:r>
          </a:p>
          <a:p>
            <a:pPr lvl="1"/>
            <a:endParaRPr lang="en-US" dirty="0">
              <a:latin typeface="arial" panose="020B0604020202020204" pitchFamily="34" charset="0"/>
            </a:endParaRPr>
          </a:p>
          <a:p>
            <a:pPr lvl="1"/>
            <a:r>
              <a:rPr lang="en-US" dirty="0">
                <a:latin typeface="arial" panose="020B0604020202020204" pitchFamily="34" charset="0"/>
              </a:rPr>
              <a:t>Not all </a:t>
            </a:r>
            <a:r>
              <a:rPr lang="en-US" i="1" dirty="0">
                <a:latin typeface="arial" panose="020B0604020202020204" pitchFamily="34" charset="0"/>
              </a:rPr>
              <a:t>recommended</a:t>
            </a:r>
            <a:r>
              <a:rPr lang="en-US" dirty="0">
                <a:latin typeface="arial" panose="020B0604020202020204" pitchFamily="34" charset="0"/>
              </a:rPr>
              <a:t> immunizations are required for school, but it is still important that children receive all of them. Talk to your doctor about other recommended vaccines, including flu vaccine every year.</a:t>
            </a:r>
            <a:br>
              <a:rPr lang="en-US" dirty="0">
                <a:latin typeface="arial" panose="020B0604020202020204" pitchFamily="34" charset="0"/>
              </a:rPr>
            </a:br>
            <a:r>
              <a:rPr lang="en-US" dirty="0">
                <a:solidFill>
                  <a:srgbClr val="000000"/>
                </a:solidFill>
                <a:latin typeface="arial" panose="020B0604020202020204" pitchFamily="34" charset="0"/>
              </a:rPr>
              <a:t> </a:t>
            </a:r>
            <a:r>
              <a:rPr lang="en-US"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322398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1524000"/>
            <a:ext cx="8305800" cy="4830925"/>
          </a:xfrm>
        </p:spPr>
        <p:txBody>
          <a:bodyPr>
            <a:normAutofit lnSpcReduction="10000"/>
          </a:bodyPr>
          <a:lstStyle/>
          <a:p>
            <a:pPr marL="0" indent="0">
              <a:buNone/>
            </a:pPr>
            <a:r>
              <a:rPr lang="en-US" sz="1800" b="1" dirty="0">
                <a:solidFill>
                  <a:srgbClr val="000000"/>
                </a:solidFill>
                <a:latin typeface="arial" panose="020B0604020202020204" pitchFamily="34" charset="0"/>
              </a:rPr>
              <a:t>What is the “recommended” immunization schedule? </a:t>
            </a:r>
            <a:r>
              <a:rPr lang="en-US" sz="1800" dirty="0">
                <a:solidFill>
                  <a:srgbClr val="000000"/>
                </a:solidFill>
                <a:latin typeface="Verdana" panose="020B0604030504040204" pitchFamily="34" charset="0"/>
              </a:rPr>
              <a:t> </a:t>
            </a:r>
          </a:p>
          <a:p>
            <a:r>
              <a:rPr lang="en-US" sz="1800" dirty="0">
                <a:solidFill>
                  <a:srgbClr val="000000"/>
                </a:solidFill>
                <a:latin typeface="arial" panose="020B0604020202020204" pitchFamily="34" charset="0"/>
              </a:rPr>
              <a:t>The </a:t>
            </a:r>
            <a:r>
              <a:rPr lang="en-US" sz="1800" dirty="0">
                <a:solidFill>
                  <a:srgbClr val="4B0082"/>
                </a:solidFill>
                <a:latin typeface="arial" panose="020B0604020202020204" pitchFamily="34" charset="0"/>
                <a:hlinkClick r:id="rId2"/>
              </a:rPr>
              <a:t>recommended schedule</a:t>
            </a:r>
            <a:r>
              <a:rPr lang="en-US" sz="1800" dirty="0">
                <a:solidFill>
                  <a:srgbClr val="000000"/>
                </a:solidFill>
                <a:latin typeface="arial" panose="020B0604020202020204" pitchFamily="34" charset="0"/>
              </a:rPr>
              <a:t> lists the age or age range when each vaccine or series of shots is recommended. The pediatric immunization recommendations in the United States are developed by the federal Advisory Committee on Immunization Practices (ACIP), typically in coordination with the American Academy of Pediatrics (AAP) and the American Academy of Family Physicians (AAFP).</a:t>
            </a:r>
            <a:br>
              <a:rPr lang="en-US" sz="1800" dirty="0">
                <a:solidFill>
                  <a:srgbClr val="000000"/>
                </a:solidFill>
                <a:latin typeface="Verdana" panose="020B0604030504040204" pitchFamily="34" charset="0"/>
              </a:rPr>
            </a:br>
            <a:r>
              <a:rPr lang="en-US" sz="1800" dirty="0">
                <a:solidFill>
                  <a:srgbClr val="000000"/>
                </a:solidFill>
                <a:latin typeface="Verdana" panose="020B0604030504040204" pitchFamily="34" charset="0"/>
              </a:rPr>
              <a:t>  </a:t>
            </a:r>
          </a:p>
          <a:p>
            <a:r>
              <a:rPr lang="en-US" sz="1800" b="1" dirty="0">
                <a:solidFill>
                  <a:srgbClr val="000000"/>
                </a:solidFill>
                <a:latin typeface="arial" panose="020B0604020202020204" pitchFamily="34" charset="0"/>
              </a:rPr>
              <a:t>What if I can’t afford vaccines or my insurance doesn’t cover them?</a:t>
            </a:r>
            <a:r>
              <a:rPr lang="en-US" sz="1800" dirty="0">
                <a:solidFill>
                  <a:srgbClr val="000000"/>
                </a:solidFill>
                <a:latin typeface="Verdana" panose="020B0604030504040204" pitchFamily="34" charset="0"/>
              </a:rPr>
              <a:t> </a:t>
            </a:r>
          </a:p>
          <a:p>
            <a:pPr>
              <a:buFont typeface="Arial" panose="020B0604020202020204" pitchFamily="34" charset="0"/>
              <a:buChar char="•"/>
            </a:pPr>
            <a:r>
              <a:rPr lang="en-US" sz="1800" dirty="0">
                <a:solidFill>
                  <a:srgbClr val="000000"/>
                </a:solidFill>
                <a:latin typeface="arial" panose="020B0604020202020204" pitchFamily="34" charset="0"/>
              </a:rPr>
              <a:t>The </a:t>
            </a:r>
            <a:r>
              <a:rPr lang="en-US" sz="1800" dirty="0">
                <a:solidFill>
                  <a:srgbClr val="4B0082"/>
                </a:solidFill>
                <a:latin typeface="arial" panose="020B0604020202020204" pitchFamily="34" charset="0"/>
                <a:hlinkClick r:id="rId3"/>
              </a:rPr>
              <a:t>California Vaccines for Children (VFC) Program</a:t>
            </a:r>
            <a:r>
              <a:rPr lang="en-US" sz="1800" dirty="0">
                <a:solidFill>
                  <a:srgbClr val="4B0082"/>
                </a:solidFill>
                <a:latin typeface="arial" panose="020B0604020202020204" pitchFamily="34" charset="0"/>
              </a:rPr>
              <a:t> </a:t>
            </a:r>
            <a:r>
              <a:rPr lang="en-US" sz="1800" dirty="0">
                <a:solidFill>
                  <a:srgbClr val="000000"/>
                </a:solidFill>
                <a:latin typeface="arial" panose="020B0604020202020204" pitchFamily="34" charset="0"/>
              </a:rPr>
              <a:t> provides vaccines for </a:t>
            </a:r>
            <a:r>
              <a:rPr lang="en-US" sz="1800" dirty="0">
                <a:solidFill>
                  <a:srgbClr val="4B0082"/>
                </a:solidFill>
                <a:latin typeface="arial" panose="020B0604020202020204" pitchFamily="34" charset="0"/>
                <a:hlinkClick r:id="rId4"/>
              </a:rPr>
              <a:t>eligible children </a:t>
            </a:r>
            <a:r>
              <a:rPr lang="en-US" sz="1800" dirty="0">
                <a:solidFill>
                  <a:srgbClr val="000000"/>
                </a:solidFill>
                <a:latin typeface="arial" panose="020B0604020202020204" pitchFamily="34" charset="0"/>
              </a:rPr>
              <a:t>at no cost. Find a VFC provider in your area using the</a:t>
            </a:r>
            <a:r>
              <a:rPr lang="en-US" sz="1800" dirty="0">
                <a:solidFill>
                  <a:srgbClr val="4B0082"/>
                </a:solidFill>
                <a:latin typeface="arial" panose="020B0604020202020204" pitchFamily="34" charset="0"/>
              </a:rPr>
              <a:t> </a:t>
            </a:r>
            <a:r>
              <a:rPr lang="en-US" sz="1800" dirty="0">
                <a:solidFill>
                  <a:srgbClr val="4B0082"/>
                </a:solidFill>
                <a:latin typeface="arial" panose="020B0604020202020204" pitchFamily="34" charset="0"/>
                <a:hlinkClick r:id="rId5"/>
              </a:rPr>
              <a:t>locator</a:t>
            </a:r>
            <a:r>
              <a:rPr lang="en-US" sz="1800" dirty="0">
                <a:solidFill>
                  <a:srgbClr val="000000"/>
                </a:solidFill>
                <a:latin typeface="arial" panose="020B0604020202020204" pitchFamily="34" charset="0"/>
              </a:rPr>
              <a:t>.</a:t>
            </a:r>
            <a:r>
              <a:rPr lang="en-US" sz="1800" dirty="0">
                <a:solidFill>
                  <a:srgbClr val="000000"/>
                </a:solidFill>
                <a:latin typeface="Verdana" panose="020B0604030504040204" pitchFamily="34" charset="0"/>
              </a:rPr>
              <a:t> </a:t>
            </a:r>
          </a:p>
          <a:p>
            <a:pPr>
              <a:buFont typeface="Arial" panose="020B0604020202020204" pitchFamily="34" charset="0"/>
              <a:buChar char="•"/>
            </a:pPr>
            <a:r>
              <a:rPr lang="en-US" sz="1800" dirty="0">
                <a:solidFill>
                  <a:srgbClr val="000000"/>
                </a:solidFill>
                <a:latin typeface="arial" panose="020B0604020202020204" pitchFamily="34" charset="0"/>
              </a:rPr>
              <a:t>Underinsured children are eligible to receive VFC vaccine only through a </a:t>
            </a:r>
            <a:r>
              <a:rPr lang="en-US" sz="1800" dirty="0">
                <a:solidFill>
                  <a:srgbClr val="4B0082"/>
                </a:solidFill>
                <a:latin typeface="arial" panose="020B0604020202020204" pitchFamily="34" charset="0"/>
                <a:hlinkClick r:id="rId6"/>
              </a:rPr>
              <a:t>Federally Qualified Health Center</a:t>
            </a:r>
            <a:r>
              <a:rPr lang="en-US" sz="1800" dirty="0">
                <a:solidFill>
                  <a:srgbClr val="000000"/>
                </a:solidFill>
                <a:latin typeface="arial" panose="020B0604020202020204" pitchFamily="34" charset="0"/>
              </a:rPr>
              <a:t> (FQHC), or a Rural Health Clinic (RHC) under an approved </a:t>
            </a:r>
            <a:r>
              <a:rPr lang="en-US" sz="1800" dirty="0" err="1">
                <a:solidFill>
                  <a:srgbClr val="000000"/>
                </a:solidFill>
                <a:latin typeface="arial" panose="020B0604020202020204" pitchFamily="34" charset="0"/>
              </a:rPr>
              <a:t>deputization</a:t>
            </a:r>
            <a:r>
              <a:rPr lang="en-US" sz="1800" dirty="0">
                <a:solidFill>
                  <a:srgbClr val="000000"/>
                </a:solidFill>
                <a:latin typeface="arial" panose="020B0604020202020204" pitchFamily="34" charset="0"/>
              </a:rPr>
              <a:t> agreement.</a:t>
            </a:r>
            <a:r>
              <a:rPr lang="en-US" sz="1800" dirty="0">
                <a:solidFill>
                  <a:srgbClr val="000000"/>
                </a:solidFill>
                <a:latin typeface="Verdana" panose="020B0604030504040204" pitchFamily="34" charset="0"/>
              </a:rPr>
              <a:t> </a:t>
            </a:r>
          </a:p>
          <a:p>
            <a:pPr>
              <a:buFont typeface="Arial" panose="020B0604020202020204" pitchFamily="34" charset="0"/>
              <a:buChar char="•"/>
            </a:pPr>
            <a:r>
              <a:rPr lang="en-US" sz="1800" dirty="0">
                <a:solidFill>
                  <a:srgbClr val="000000"/>
                </a:solidFill>
                <a:latin typeface="arial" panose="020B0604020202020204" pitchFamily="34" charset="0"/>
              </a:rPr>
              <a:t>Many </a:t>
            </a:r>
            <a:r>
              <a:rPr lang="en-US" sz="1800" dirty="0">
                <a:solidFill>
                  <a:srgbClr val="4B0082"/>
                </a:solidFill>
                <a:latin typeface="arial" panose="020B0604020202020204" pitchFamily="34" charset="0"/>
                <a:hlinkClick r:id="rId7"/>
              </a:rPr>
              <a:t>local health departments</a:t>
            </a:r>
            <a:r>
              <a:rPr lang="en-US" sz="1800" dirty="0">
                <a:solidFill>
                  <a:srgbClr val="000000"/>
                </a:solidFill>
                <a:latin typeface="arial" panose="020B0604020202020204" pitchFamily="34" charset="0"/>
              </a:rPr>
              <a:t> offer free or low-cost vaccines.</a:t>
            </a:r>
            <a:r>
              <a:rPr lang="en-US" sz="1800" dirty="0">
                <a:solidFill>
                  <a:srgbClr val="000000"/>
                </a:solidFill>
                <a:latin typeface="Verdana" panose="020B0604030504040204" pitchFamily="34" charset="0"/>
              </a:rPr>
              <a:t> </a:t>
            </a:r>
          </a:p>
          <a:p>
            <a:pPr>
              <a:buFont typeface="Arial" panose="020B0604020202020204" pitchFamily="34" charset="0"/>
              <a:buChar char="•"/>
            </a:pPr>
            <a:r>
              <a:rPr lang="en-US" sz="1800" dirty="0">
                <a:solidFill>
                  <a:srgbClr val="000000"/>
                </a:solidFill>
                <a:latin typeface="arial" panose="020B0604020202020204" pitchFamily="34" charset="0"/>
              </a:rPr>
              <a:t>Your </a:t>
            </a:r>
            <a:r>
              <a:rPr lang="en-US" sz="1800" dirty="0">
                <a:solidFill>
                  <a:srgbClr val="4B0082"/>
                </a:solidFill>
                <a:latin typeface="arial" panose="020B0604020202020204" pitchFamily="34" charset="0"/>
                <a:hlinkClick r:id="rId8"/>
              </a:rPr>
              <a:t>local pharmacy</a:t>
            </a:r>
            <a:r>
              <a:rPr lang="en-US" sz="1800" dirty="0">
                <a:solidFill>
                  <a:srgbClr val="000000"/>
                </a:solidFill>
                <a:latin typeface="arial" panose="020B0604020202020204" pitchFamily="34" charset="0"/>
              </a:rPr>
              <a:t> may also give </a:t>
            </a:r>
            <a:r>
              <a:rPr lang="en-US" sz="1800" dirty="0" err="1">
                <a:solidFill>
                  <a:srgbClr val="000000"/>
                </a:solidFill>
                <a:latin typeface="arial" panose="020B0604020202020204" pitchFamily="34" charset="0"/>
              </a:rPr>
              <a:t>Tdap</a:t>
            </a:r>
            <a:r>
              <a:rPr lang="en-US" sz="1800" dirty="0">
                <a:solidFill>
                  <a:srgbClr val="000000"/>
                </a:solidFill>
                <a:latin typeface="arial" panose="020B0604020202020204" pitchFamily="34" charset="0"/>
              </a:rPr>
              <a:t> and other vaccines for a fee.</a:t>
            </a:r>
            <a:r>
              <a:rPr lang="en-US" sz="1800" dirty="0">
                <a:solidFill>
                  <a:srgbClr val="000000"/>
                </a:solidFill>
                <a:latin typeface="Verdana" panose="020B0604030504040204" pitchFamily="34" charset="0"/>
              </a:rPr>
              <a:t> </a:t>
            </a:r>
          </a:p>
          <a:p>
            <a:pPr marL="0" indent="0">
              <a:buNone/>
            </a:pPr>
            <a:endParaRPr lang="en-US" sz="1800" dirty="0">
              <a:solidFill>
                <a:srgbClr val="000000"/>
              </a:solidFill>
              <a:latin typeface="Verdana" panose="020B0604030504040204" pitchFamily="34" charset="0"/>
            </a:endParaRPr>
          </a:p>
          <a:p>
            <a:pPr marL="0" indent="0">
              <a:buNone/>
            </a:pPr>
            <a:endParaRPr lang="en-US" sz="1800" dirty="0"/>
          </a:p>
        </p:txBody>
      </p:sp>
      <p:sp>
        <p:nvSpPr>
          <p:cNvPr id="5" name="Slide Number Placeholder 4"/>
          <p:cNvSpPr>
            <a:spLocks noGrp="1"/>
          </p:cNvSpPr>
          <p:nvPr>
            <p:ph type="sldNum" sz="quarter" idx="12"/>
          </p:nvPr>
        </p:nvSpPr>
        <p:spPr/>
        <p:txBody>
          <a:bodyPr/>
          <a:lstStyle/>
          <a:p>
            <a:fld id="{DA217C82-774C-4B1C-AE22-529C9468CD4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5240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05"/>
            <a:ext cx="8229600" cy="1077595"/>
          </a:xfrm>
        </p:spPr>
        <p:txBody>
          <a:bodyPr/>
          <a:lstStyle/>
          <a:p>
            <a:r>
              <a:rPr lang="en-US" dirty="0"/>
              <a:t>Parents’ Guide to Immunization Required for Pre-Kindergarten (Child Care) Staring July 1, 2019</a:t>
            </a:r>
          </a:p>
        </p:txBody>
      </p:sp>
      <p:sp>
        <p:nvSpPr>
          <p:cNvPr id="3" name="Content Placeholder 2"/>
          <p:cNvSpPr>
            <a:spLocks noGrp="1"/>
          </p:cNvSpPr>
          <p:nvPr>
            <p:ph idx="1"/>
          </p:nvPr>
        </p:nvSpPr>
        <p:spPr/>
        <p:txBody>
          <a:bodyPr/>
          <a:lstStyle/>
          <a:p>
            <a:r>
              <a:rPr lang="en-US" dirty="0"/>
              <a:t>l</a:t>
            </a:r>
          </a:p>
        </p:txBody>
      </p:sp>
      <p:pic>
        <p:nvPicPr>
          <p:cNvPr id="5" name="Picture 4"/>
          <p:cNvPicPr>
            <a:picLocks noChangeAspect="1"/>
          </p:cNvPicPr>
          <p:nvPr/>
        </p:nvPicPr>
        <p:blipFill>
          <a:blip r:embed="rId2"/>
          <a:stretch>
            <a:fillRect/>
          </a:stretch>
        </p:blipFill>
        <p:spPr>
          <a:xfrm>
            <a:off x="533400" y="1501775"/>
            <a:ext cx="7772400" cy="5114439"/>
          </a:xfrm>
          <a:prstGeom prst="rect">
            <a:avLst/>
          </a:prstGeom>
        </p:spPr>
      </p:pic>
    </p:spTree>
    <p:extLst>
      <p:ext uri="{BB962C8B-B14F-4D97-AF65-F5344CB8AC3E}">
        <p14:creationId xmlns:p14="http://schemas.microsoft.com/office/powerpoint/2010/main" val="392739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762000"/>
          </a:xfrm>
        </p:spPr>
        <p:txBody>
          <a:bodyPr/>
          <a:lstStyle/>
          <a:p>
            <a:br>
              <a:rPr lang="en-US" dirty="0"/>
            </a:br>
            <a:br>
              <a:rPr lang="en-US" dirty="0"/>
            </a:br>
            <a:r>
              <a:rPr lang="en-US" dirty="0"/>
              <a:t>Starting July 1, 2019</a:t>
            </a:r>
            <a:br>
              <a:rPr lang="en-US" dirty="0"/>
            </a:br>
            <a:r>
              <a:rPr lang="en-US" dirty="0"/>
              <a:t>Students Admitted at TK/K-12 Need:</a:t>
            </a:r>
            <a:br>
              <a:rPr lang="en-US" dirty="0"/>
            </a:br>
            <a:endParaRPr lang="en-US" dirty="0"/>
          </a:p>
        </p:txBody>
      </p:sp>
      <p:sp>
        <p:nvSpPr>
          <p:cNvPr id="3" name="Content Placeholder 2"/>
          <p:cNvSpPr>
            <a:spLocks noGrp="1"/>
          </p:cNvSpPr>
          <p:nvPr>
            <p:ph idx="1"/>
          </p:nvPr>
        </p:nvSpPr>
        <p:spPr>
          <a:xfrm>
            <a:off x="381000" y="1600200"/>
            <a:ext cx="8305800" cy="4876800"/>
          </a:xfrm>
        </p:spPr>
        <p:txBody>
          <a:bodyPr>
            <a:normAutofit fontScale="85000" lnSpcReduction="20000"/>
          </a:bodyPr>
          <a:lstStyle/>
          <a:p>
            <a:r>
              <a:rPr lang="en-US" b="1" dirty="0"/>
              <a:t>Diphtheria, Tetanus, and Pertussis (</a:t>
            </a:r>
            <a:r>
              <a:rPr lang="en-US" b="1" dirty="0" err="1"/>
              <a:t>DTaP</a:t>
            </a:r>
            <a:r>
              <a:rPr lang="en-US" b="1" dirty="0"/>
              <a:t>, DTP, </a:t>
            </a:r>
            <a:r>
              <a:rPr lang="en-US" b="1" dirty="0" err="1"/>
              <a:t>Tdap</a:t>
            </a:r>
            <a:r>
              <a:rPr lang="en-US" b="1" dirty="0"/>
              <a:t>, or Td) — 5 doses </a:t>
            </a:r>
            <a:br>
              <a:rPr lang="en-US" dirty="0"/>
            </a:br>
            <a:r>
              <a:rPr lang="en-US" dirty="0"/>
              <a:t>(4 doses OK if one was given on or after 4th birthday. 3 doses OK if one was given on or after 7th birthday.)</a:t>
            </a:r>
            <a:br>
              <a:rPr lang="en-US" dirty="0"/>
            </a:br>
            <a:r>
              <a:rPr lang="en-US" dirty="0"/>
              <a:t>For 7th-12th graders, at least 1 dose of pertussis-containing vaccine is required on or after 7th birthday.  </a:t>
            </a:r>
          </a:p>
          <a:p>
            <a:r>
              <a:rPr lang="en-US" b="1" dirty="0"/>
              <a:t>Polio (OPV or IPV) — 4 doses </a:t>
            </a:r>
            <a:br>
              <a:rPr lang="en-US" dirty="0"/>
            </a:br>
            <a:r>
              <a:rPr lang="en-US" dirty="0"/>
              <a:t>(3 doses OK if one was given on or after 4th birthday)  </a:t>
            </a:r>
          </a:p>
          <a:p>
            <a:r>
              <a:rPr lang="en-US" b="1" dirty="0"/>
              <a:t>Hepatitis B — 3 doses </a:t>
            </a:r>
            <a:br>
              <a:rPr lang="en-US" dirty="0"/>
            </a:br>
            <a:r>
              <a:rPr lang="en-US" dirty="0"/>
              <a:t>(not required for 7th grade entry)  </a:t>
            </a:r>
          </a:p>
          <a:p>
            <a:r>
              <a:rPr lang="en-US" b="1" dirty="0"/>
              <a:t>Measles, Mumps, and Rubella (MMR) — 2 doses </a:t>
            </a:r>
            <a:br>
              <a:rPr lang="en-US" dirty="0"/>
            </a:br>
            <a:r>
              <a:rPr lang="en-US" dirty="0"/>
              <a:t>(Both given on or after 1st birthday)  </a:t>
            </a:r>
          </a:p>
          <a:p>
            <a:r>
              <a:rPr lang="en-US" b="1" dirty="0"/>
              <a:t>Varicella (Chickenpox) — 2 doses </a:t>
            </a:r>
            <a:r>
              <a:rPr lang="en-US" dirty="0"/>
              <a:t> </a:t>
            </a:r>
          </a:p>
          <a:p>
            <a:r>
              <a:rPr lang="en-US" dirty="0"/>
              <a:t>  </a:t>
            </a:r>
          </a:p>
          <a:p>
            <a:r>
              <a:rPr lang="en-US" dirty="0"/>
              <a:t>These immunization requirements also apply to students entering transitional kindergarten.  </a:t>
            </a:r>
          </a:p>
          <a:p>
            <a:r>
              <a:rPr lang="en-US" dirty="0"/>
              <a:t>California schools are required to check immunization records for all new student admissions at TK/Kindergarten through 12th grade and all students advancing to 7th grade before entry. Parents must show their child's Immunization Record as proof of immunization.</a:t>
            </a:r>
          </a:p>
          <a:p>
            <a:endParaRPr lang="en-US" dirty="0"/>
          </a:p>
        </p:txBody>
      </p:sp>
    </p:spTree>
    <p:extLst>
      <p:ext uri="{BB962C8B-B14F-4D97-AF65-F5344CB8AC3E}">
        <p14:creationId xmlns:p14="http://schemas.microsoft.com/office/powerpoint/2010/main" val="163062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82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80975"/>
            <a:ext cx="8382000" cy="1114426"/>
          </a:xfrm>
        </p:spPr>
        <p:txBody>
          <a:bodyPr/>
          <a:lstStyle/>
          <a:p>
            <a:pPr algn="ctr"/>
            <a:r>
              <a:rPr lang="en-US" sz="4000" dirty="0"/>
              <a:t>New Regulations Effective July 1, 2019</a:t>
            </a:r>
          </a:p>
        </p:txBody>
      </p:sp>
      <p:sp>
        <p:nvSpPr>
          <p:cNvPr id="5" name="Subtitle 4"/>
          <p:cNvSpPr>
            <a:spLocks noGrp="1"/>
          </p:cNvSpPr>
          <p:nvPr>
            <p:ph type="subTitle" idx="1"/>
          </p:nvPr>
        </p:nvSpPr>
        <p:spPr/>
        <p:txBody>
          <a:bodyPr/>
          <a:lstStyle/>
          <a:p>
            <a:endParaRPr lang="en-US"/>
          </a:p>
        </p:txBody>
      </p:sp>
      <p:sp>
        <p:nvSpPr>
          <p:cNvPr id="3" name="Rectangle 2"/>
          <p:cNvSpPr/>
          <p:nvPr/>
        </p:nvSpPr>
        <p:spPr>
          <a:xfrm>
            <a:off x="0" y="6003925"/>
            <a:ext cx="9144000" cy="6254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8" name="Picture 7"/>
          <p:cNvPicPr>
            <a:picLocks noChangeAspect="1"/>
          </p:cNvPicPr>
          <p:nvPr/>
        </p:nvPicPr>
        <p:blipFill rotWithShape="1">
          <a:blip r:embed="rId2"/>
          <a:srcRect l="2165" r="3058" b="5387"/>
          <a:stretch/>
        </p:blipFill>
        <p:spPr>
          <a:xfrm>
            <a:off x="990600" y="1117861"/>
            <a:ext cx="7086600" cy="5054339"/>
          </a:xfrm>
          <a:prstGeom prst="rect">
            <a:avLst/>
          </a:prstGeom>
          <a:ln w="9525">
            <a:solidFill>
              <a:schemeClr val="bg1">
                <a:lumMod val="65000"/>
              </a:schemeClr>
            </a:solidFill>
          </a:ln>
          <a:effectLst>
            <a:outerShdw blurRad="50800" dist="38100" dir="2700000" algn="tl" rotWithShape="0">
              <a:prstClr val="black">
                <a:alpha val="40000"/>
              </a:prstClr>
            </a:outerShdw>
          </a:effectLst>
        </p:spPr>
      </p:pic>
      <p:sp>
        <p:nvSpPr>
          <p:cNvPr id="6" name="Rectangle 5"/>
          <p:cNvSpPr/>
          <p:nvPr/>
        </p:nvSpPr>
        <p:spPr>
          <a:xfrm>
            <a:off x="152400" y="6167735"/>
            <a:ext cx="8763000" cy="46166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Arial" charset="0"/>
                <a:ea typeface="+mn-ea"/>
                <a:cs typeface="+mn-cs"/>
                <a:hlinkClick r:id="rId3"/>
              </a:rPr>
              <a:t>http://eziz.org/assets/docs/IMM-1080.pdf</a:t>
            </a:r>
            <a:r>
              <a:rPr kumimoji="0" lang="en-US" sz="2400" b="0" i="0" u="sng" strike="noStrike" kern="1200" cap="none" spc="0" normalizeH="0" baseline="0" noProof="0" dirty="0">
                <a:ln>
                  <a:noFill/>
                </a:ln>
                <a:solidFill>
                  <a:prstClr val="black"/>
                </a:solidFill>
                <a:effectLst/>
                <a:uLnTx/>
                <a:uFillTx/>
                <a:latin typeface="Arial" charset="0"/>
                <a:ea typeface="+mn-ea"/>
                <a:cs typeface="+mn-cs"/>
              </a:rPr>
              <a:t> </a:t>
            </a:r>
            <a:r>
              <a:rPr kumimoji="0" lang="en-US" sz="2400" b="0"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2" name="Slide Number Placeholder 1"/>
          <p:cNvSpPr>
            <a:spLocks noGrp="1"/>
          </p:cNvSpPr>
          <p:nvPr>
            <p:ph type="sldNum" sz="quarter" idx="4"/>
          </p:nvPr>
        </p:nvSpPr>
        <p:spPr>
          <a:xfrm>
            <a:off x="8153400" y="6569075"/>
            <a:ext cx="8382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F414ED8-898F-4386-9BDD-C769AE6D43E4}"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63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Immunization Regulations </a:t>
            </a:r>
            <a:br>
              <a:rPr lang="en-US" dirty="0"/>
            </a:br>
            <a:r>
              <a:rPr lang="en-US" dirty="0"/>
              <a:t>2019-2020 School Year changes will include</a:t>
            </a:r>
          </a:p>
        </p:txBody>
      </p:sp>
      <p:sp>
        <p:nvSpPr>
          <p:cNvPr id="3" name="Content Placeholder 2"/>
          <p:cNvSpPr>
            <a:spLocks noGrp="1"/>
          </p:cNvSpPr>
          <p:nvPr>
            <p:ph idx="1"/>
          </p:nvPr>
        </p:nvSpPr>
        <p:spPr/>
        <p:txBody>
          <a:bodyPr>
            <a:normAutofit/>
          </a:bodyPr>
          <a:lstStyle/>
          <a:p>
            <a:r>
              <a:rPr lang="en-US" sz="2800" dirty="0"/>
              <a:t>Requiring 2 (rather than 1 @ &lt;13 years) doses of chickenpox vaccine at</a:t>
            </a:r>
          </a:p>
          <a:p>
            <a:pPr lvl="1"/>
            <a:r>
              <a:rPr lang="en-US" sz="2400" dirty="0"/>
              <a:t>Kindergarten entry</a:t>
            </a:r>
          </a:p>
          <a:p>
            <a:pPr lvl="1"/>
            <a:r>
              <a:rPr lang="en-US" sz="2400" dirty="0"/>
              <a:t>7th grade advancement</a:t>
            </a:r>
          </a:p>
          <a:p>
            <a:pPr lvl="1"/>
            <a:r>
              <a:rPr lang="en-US" sz="2400" dirty="0"/>
              <a:t>K-12 admission or transfer</a:t>
            </a:r>
          </a:p>
          <a:p>
            <a:endParaRPr lang="en-US" sz="2800" dirty="0"/>
          </a:p>
          <a:p>
            <a:r>
              <a:rPr lang="en-US" sz="2800" dirty="0"/>
              <a:t>Requiring 2 MMR doses and 3 Hepatitis B vaccine doses at admission or transfer more uniformly throughout K-12</a:t>
            </a:r>
          </a:p>
          <a:p>
            <a:pPr lvl="1"/>
            <a:r>
              <a:rPr lang="en-US" sz="2400" dirty="0"/>
              <a:t>age restrictions are removed</a:t>
            </a:r>
          </a:p>
        </p:txBody>
      </p:sp>
    </p:spTree>
    <p:extLst>
      <p:ext uri="{BB962C8B-B14F-4D97-AF65-F5344CB8AC3E}">
        <p14:creationId xmlns:p14="http://schemas.microsoft.com/office/powerpoint/2010/main" val="301512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a:r>
              <a:rPr lang="en-US" sz="4000" dirty="0"/>
              <a:t>New TK/K-12 Admission Table</a:t>
            </a:r>
          </a:p>
        </p:txBody>
      </p:sp>
      <p:pic>
        <p:nvPicPr>
          <p:cNvPr id="5" name="Picture 4"/>
          <p:cNvPicPr>
            <a:picLocks noChangeAspect="1"/>
          </p:cNvPicPr>
          <p:nvPr/>
        </p:nvPicPr>
        <p:blipFill>
          <a:blip r:embed="rId2"/>
          <a:stretch>
            <a:fillRect/>
          </a:stretch>
        </p:blipFill>
        <p:spPr>
          <a:xfrm>
            <a:off x="71619" y="2255517"/>
            <a:ext cx="9000762" cy="2346965"/>
          </a:xfrm>
          <a:prstGeom prst="rect">
            <a:avLst/>
          </a:prstGeom>
        </p:spPr>
      </p:pic>
      <p:sp>
        <p:nvSpPr>
          <p:cNvPr id="3" name="Slide Number Placeholder 2"/>
          <p:cNvSpPr>
            <a:spLocks noGrp="1"/>
          </p:cNvSpPr>
          <p:nvPr>
            <p:ph type="sldNum" sz="quarter" idx="4"/>
          </p:nvPr>
        </p:nvSpPr>
        <p:spPr>
          <a:xfrm>
            <a:off x="8153400" y="6585551"/>
            <a:ext cx="8382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F414ED8-898F-4386-9BDD-C769AE6D43E4}"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557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Immunization Regulations </a:t>
            </a:r>
            <a:br>
              <a:rPr lang="en-US" dirty="0"/>
            </a:br>
            <a:r>
              <a:rPr lang="en-US" dirty="0"/>
              <a:t>2019-2020 School Year changes will include</a:t>
            </a:r>
          </a:p>
        </p:txBody>
      </p:sp>
      <p:sp>
        <p:nvSpPr>
          <p:cNvPr id="3" name="Content Placeholder 2"/>
          <p:cNvSpPr>
            <a:spLocks noGrp="1"/>
          </p:cNvSpPr>
          <p:nvPr>
            <p:ph idx="1"/>
          </p:nvPr>
        </p:nvSpPr>
        <p:spPr/>
        <p:txBody>
          <a:bodyPr>
            <a:normAutofit/>
          </a:bodyPr>
          <a:lstStyle/>
          <a:p>
            <a:r>
              <a:rPr lang="en-US" sz="3200" dirty="0"/>
              <a:t>Medical exemptions for new admissions may be signed only by a California-licensed MD/DO</a:t>
            </a:r>
          </a:p>
          <a:p>
            <a:endParaRPr lang="en-US" sz="3200" dirty="0"/>
          </a:p>
          <a:p>
            <a:r>
              <a:rPr lang="en-US" sz="3200" dirty="0"/>
              <a:t>Each temporary medical exemption may be issued for no more than 12 months.</a:t>
            </a:r>
          </a:p>
          <a:p>
            <a:endParaRPr lang="en-US" sz="3200" dirty="0"/>
          </a:p>
          <a:p>
            <a:r>
              <a:rPr lang="en-US" sz="3200" dirty="0"/>
              <a:t>The physical condition or medical circumstance for the exemption will need to be specified.  </a:t>
            </a:r>
          </a:p>
          <a:p>
            <a:endParaRPr lang="en-US" sz="3200" dirty="0"/>
          </a:p>
        </p:txBody>
      </p:sp>
    </p:spTree>
    <p:extLst>
      <p:ext uri="{BB962C8B-B14F-4D97-AF65-F5344CB8AC3E}">
        <p14:creationId xmlns:p14="http://schemas.microsoft.com/office/powerpoint/2010/main" val="7392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lstStyle/>
          <a:p>
            <a:pPr algn="ctr"/>
            <a:r>
              <a:rPr lang="en-US" sz="4000" dirty="0"/>
              <a:t>Steps schools can take now to prepare</a:t>
            </a:r>
          </a:p>
        </p:txBody>
      </p:sp>
      <p:sp>
        <p:nvSpPr>
          <p:cNvPr id="3" name="Content Placeholder 2"/>
          <p:cNvSpPr>
            <a:spLocks noGrp="1"/>
          </p:cNvSpPr>
          <p:nvPr>
            <p:ph idx="1"/>
          </p:nvPr>
        </p:nvSpPr>
        <p:spPr>
          <a:xfrm>
            <a:off x="457200" y="1600200"/>
            <a:ext cx="8534400" cy="4800600"/>
          </a:xfrm>
        </p:spPr>
        <p:txBody>
          <a:bodyPr/>
          <a:lstStyle/>
          <a:p>
            <a:r>
              <a:rPr lang="en-US" sz="2800" b="0" dirty="0"/>
              <a:t>Record all </a:t>
            </a:r>
            <a:r>
              <a:rPr lang="en-US" sz="2800" dirty="0"/>
              <a:t>varicella </a:t>
            </a:r>
            <a:r>
              <a:rPr lang="en-US" sz="2800" b="0" dirty="0"/>
              <a:t>vaccine doses for admissions on the Blue Card or School Information System</a:t>
            </a:r>
          </a:p>
          <a:p>
            <a:r>
              <a:rPr lang="en-US" sz="2800" b="0" dirty="0"/>
              <a:t>Compile lists of (at least) 6th grade students for 2018-2019 (likely 7th graders in 2019-2020) with no record of a 2nd dose of </a:t>
            </a:r>
            <a:r>
              <a:rPr lang="en-US" sz="2800" dirty="0"/>
              <a:t>varicella</a:t>
            </a:r>
            <a:r>
              <a:rPr lang="en-US" sz="2800" b="0" dirty="0"/>
              <a:t> vaccine – Use for reminders in 2019.</a:t>
            </a:r>
          </a:p>
          <a:p>
            <a:r>
              <a:rPr lang="en-US" sz="2800" b="0" dirty="0"/>
              <a:t>Check CAIR for additional doses not on file</a:t>
            </a:r>
          </a:p>
          <a:p>
            <a:r>
              <a:rPr lang="en-US" sz="2800" dirty="0"/>
              <a:t>Check ShotsForSchool.org for resources to use in registration packets for fall admission.</a:t>
            </a:r>
            <a:endParaRPr lang="en-US" sz="2800" b="0" dirty="0"/>
          </a:p>
        </p:txBody>
      </p:sp>
      <p:sp>
        <p:nvSpPr>
          <p:cNvPr id="4" name="Slide Number Placeholder 3"/>
          <p:cNvSpPr>
            <a:spLocks noGrp="1"/>
          </p:cNvSpPr>
          <p:nvPr>
            <p:ph type="sldNum" sz="quarter" idx="4"/>
          </p:nvPr>
        </p:nvSpPr>
        <p:spPr>
          <a:xfrm>
            <a:off x="8153400" y="6585551"/>
            <a:ext cx="8382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F414ED8-898F-4386-9BDD-C769AE6D43E4}"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949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Header with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15659</TotalTime>
  <Words>421</Words>
  <Application>Microsoft Office PowerPoint</Application>
  <PresentationFormat>On-screen Show (4:3)</PresentationFormat>
  <Paragraphs>85</Paragraphs>
  <Slides>17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vt:lpstr>
      <vt:lpstr>Calibri</vt:lpstr>
      <vt:lpstr>Constantia</vt:lpstr>
      <vt:lpstr>Courier New</vt:lpstr>
      <vt:lpstr>Verdana</vt:lpstr>
      <vt:lpstr>Wingdings</vt:lpstr>
      <vt:lpstr>Wingdings 2</vt:lpstr>
      <vt:lpstr>1_Flow</vt:lpstr>
      <vt:lpstr>Header with text</vt:lpstr>
      <vt:lpstr>School Immunization Requirements</vt:lpstr>
      <vt:lpstr>Parents’ Guide to Immunization Required for Pre-Kindergarten (Child Care) Staring July 1, 2019</vt:lpstr>
      <vt:lpstr>  Starting July 1, 2019 Students Admitted at TK/K-12 Need: </vt:lpstr>
      <vt:lpstr>PowerPoint Presentation</vt:lpstr>
      <vt:lpstr>New Regulations Effective July 1, 2019</vt:lpstr>
      <vt:lpstr> Immunization Regulations  2019-2020 School Year changes will include</vt:lpstr>
      <vt:lpstr>New TK/K-12 Admission Table</vt:lpstr>
      <vt:lpstr> Immunization Regulations  2019-2020 School Year changes will include</vt:lpstr>
      <vt:lpstr>Steps schools can take now to prepare</vt:lpstr>
      <vt:lpstr>Updated resources…</vt:lpstr>
      <vt:lpstr>Materials for schools and parents…</vt:lpstr>
      <vt:lpstr>Materials for schools and parents…</vt:lpstr>
      <vt:lpstr>FAQs</vt:lpstr>
      <vt:lpstr>PowerPoint Presentation</vt:lpstr>
      <vt:lpstr>In progress… Revised resources to support 2019-20 implementation </vt:lpstr>
      <vt:lpstr>About Immunizations</vt:lpstr>
      <vt:lpstr>PowerPoint Presentation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Ednacot, Edgar (CDPH-CID-DCDC-IMM)</dc:creator>
  <cp:lastModifiedBy>Erika Perez</cp:lastModifiedBy>
  <cp:revision>1027</cp:revision>
  <cp:lastPrinted>2019-01-17T17:07:08Z</cp:lastPrinted>
  <dcterms:created xsi:type="dcterms:W3CDTF">2015-08-11T20:30:20Z</dcterms:created>
  <dcterms:modified xsi:type="dcterms:W3CDTF">2019-02-26T23:07:50Z</dcterms:modified>
</cp:coreProperties>
</file>