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52"/>
  </p:notesMasterIdLst>
  <p:sldIdLst>
    <p:sldId id="257" r:id="rId4"/>
    <p:sldId id="258" r:id="rId5"/>
    <p:sldId id="313" r:id="rId6"/>
    <p:sldId id="1042" r:id="rId7"/>
    <p:sldId id="328" r:id="rId8"/>
    <p:sldId id="1048" r:id="rId9"/>
    <p:sldId id="329" r:id="rId10"/>
    <p:sldId id="1055" r:id="rId11"/>
    <p:sldId id="1056" r:id="rId12"/>
    <p:sldId id="330" r:id="rId13"/>
    <p:sldId id="1057" r:id="rId14"/>
    <p:sldId id="1058" r:id="rId15"/>
    <p:sldId id="369" r:id="rId16"/>
    <p:sldId id="370" r:id="rId17"/>
    <p:sldId id="1052" r:id="rId18"/>
    <p:sldId id="371" r:id="rId19"/>
    <p:sldId id="263" r:id="rId20"/>
    <p:sldId id="351" r:id="rId21"/>
    <p:sldId id="1051" r:id="rId22"/>
    <p:sldId id="352" r:id="rId23"/>
    <p:sldId id="1054" r:id="rId24"/>
    <p:sldId id="365" r:id="rId25"/>
    <p:sldId id="261" r:id="rId26"/>
    <p:sldId id="376" r:id="rId27"/>
    <p:sldId id="377" r:id="rId28"/>
    <p:sldId id="1024" r:id="rId29"/>
    <p:sldId id="1035" r:id="rId30"/>
    <p:sldId id="1036" r:id="rId31"/>
    <p:sldId id="1004" r:id="rId32"/>
    <p:sldId id="686" r:id="rId33"/>
    <p:sldId id="1038" r:id="rId34"/>
    <p:sldId id="1039" r:id="rId35"/>
    <p:sldId id="1037" r:id="rId36"/>
    <p:sldId id="1059" r:id="rId37"/>
    <p:sldId id="1060" r:id="rId38"/>
    <p:sldId id="302" r:id="rId39"/>
    <p:sldId id="1061" r:id="rId40"/>
    <p:sldId id="1062" r:id="rId41"/>
    <p:sldId id="1063" r:id="rId42"/>
    <p:sldId id="1064" r:id="rId43"/>
    <p:sldId id="1065" r:id="rId44"/>
    <p:sldId id="1066" r:id="rId45"/>
    <p:sldId id="1067" r:id="rId46"/>
    <p:sldId id="1068" r:id="rId47"/>
    <p:sldId id="1069" r:id="rId48"/>
    <p:sldId id="1070" r:id="rId49"/>
    <p:sldId id="311" r:id="rId50"/>
    <p:sldId id="312"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94" autoAdjust="0"/>
    <p:restoredTop sz="95165" autoAdjust="0"/>
  </p:normalViewPr>
  <p:slideViewPr>
    <p:cSldViewPr snapToGrid="0">
      <p:cViewPr varScale="1">
        <p:scale>
          <a:sx n="68" d="100"/>
          <a:sy n="68"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1E6CF6-5C5F-4E7C-8E41-40E6043C7944}" type="datetimeFigureOut">
              <a:rPr lang="en-US" smtClean="0"/>
              <a:t>2/26/2019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7A51BD-3F78-4B03-96CC-02905F5B9F2A}" type="slidenum">
              <a:rPr lang="en-US" smtClean="0"/>
              <a:t>‹#›</a:t>
            </a:fld>
            <a:endParaRPr lang="en-US"/>
          </a:p>
        </p:txBody>
      </p:sp>
    </p:spTree>
    <p:extLst>
      <p:ext uri="{BB962C8B-B14F-4D97-AF65-F5344CB8AC3E}">
        <p14:creationId xmlns:p14="http://schemas.microsoft.com/office/powerpoint/2010/main" val="4031526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vdh.virginia.gov/blog/2016/09/10/hepatitis-a-investigation"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www.in.gov/isdh/27791.htm" TargetMode="External"/><Relationship Id="rId4" Type="http://schemas.openxmlformats.org/officeDocument/2006/relationships/hyperlink" Target="http://health.utah.gov/epi/diseases/hepatitisA/HAVoutbreak_2017"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401">
              <a:defRPr sz="2500">
                <a:solidFill>
                  <a:schemeClr val="tx1"/>
                </a:solidFill>
                <a:latin typeface="Arial" pitchFamily="34" charset="0"/>
              </a:defRPr>
            </a:lvl1pPr>
            <a:lvl2pPr marL="748960" indent="-288061" defTabSz="939401">
              <a:defRPr sz="2500">
                <a:solidFill>
                  <a:schemeClr val="tx1"/>
                </a:solidFill>
                <a:latin typeface="Arial" pitchFamily="34" charset="0"/>
              </a:defRPr>
            </a:lvl2pPr>
            <a:lvl3pPr marL="1152246" indent="-230449" defTabSz="939401">
              <a:defRPr sz="2500">
                <a:solidFill>
                  <a:schemeClr val="tx1"/>
                </a:solidFill>
                <a:latin typeface="Arial" pitchFamily="34" charset="0"/>
              </a:defRPr>
            </a:lvl3pPr>
            <a:lvl4pPr marL="1613145" indent="-230449" defTabSz="939401">
              <a:defRPr sz="2500">
                <a:solidFill>
                  <a:schemeClr val="tx1"/>
                </a:solidFill>
                <a:latin typeface="Arial" pitchFamily="34" charset="0"/>
              </a:defRPr>
            </a:lvl4pPr>
            <a:lvl5pPr marL="2074044" indent="-230449" defTabSz="939401">
              <a:defRPr sz="2500">
                <a:solidFill>
                  <a:schemeClr val="tx1"/>
                </a:solidFill>
                <a:latin typeface="Arial" pitchFamily="34" charset="0"/>
              </a:defRPr>
            </a:lvl5pPr>
            <a:lvl6pPr marL="2534942" indent="-230449" defTabSz="939401" eaLnBrk="0" fontAlgn="base" hangingPunct="0">
              <a:spcBef>
                <a:spcPct val="0"/>
              </a:spcBef>
              <a:spcAft>
                <a:spcPct val="0"/>
              </a:spcAft>
              <a:defRPr sz="2500">
                <a:solidFill>
                  <a:schemeClr val="tx1"/>
                </a:solidFill>
                <a:latin typeface="Arial" pitchFamily="34" charset="0"/>
              </a:defRPr>
            </a:lvl6pPr>
            <a:lvl7pPr marL="2995840" indent="-230449" defTabSz="939401" eaLnBrk="0" fontAlgn="base" hangingPunct="0">
              <a:spcBef>
                <a:spcPct val="0"/>
              </a:spcBef>
              <a:spcAft>
                <a:spcPct val="0"/>
              </a:spcAft>
              <a:defRPr sz="2500">
                <a:solidFill>
                  <a:schemeClr val="tx1"/>
                </a:solidFill>
                <a:latin typeface="Arial" pitchFamily="34" charset="0"/>
              </a:defRPr>
            </a:lvl7pPr>
            <a:lvl8pPr marL="3456739" indent="-230449" defTabSz="939401" eaLnBrk="0" fontAlgn="base" hangingPunct="0">
              <a:spcBef>
                <a:spcPct val="0"/>
              </a:spcBef>
              <a:spcAft>
                <a:spcPct val="0"/>
              </a:spcAft>
              <a:defRPr sz="2500">
                <a:solidFill>
                  <a:schemeClr val="tx1"/>
                </a:solidFill>
                <a:latin typeface="Arial" pitchFamily="34" charset="0"/>
              </a:defRPr>
            </a:lvl8pPr>
            <a:lvl9pPr marL="3917637" indent="-230449" defTabSz="939401" eaLnBrk="0" fontAlgn="base" hangingPunct="0">
              <a:spcBef>
                <a:spcPct val="0"/>
              </a:spcBef>
              <a:spcAft>
                <a:spcPct val="0"/>
              </a:spcAft>
              <a:defRPr sz="2500">
                <a:solidFill>
                  <a:schemeClr val="tx1"/>
                </a:solidFill>
                <a:latin typeface="Arial" pitchFamily="34" charset="0"/>
              </a:defRPr>
            </a:lvl9pPr>
          </a:lstStyle>
          <a:p>
            <a:pPr marL="0" marR="0" lvl="0" indent="0" algn="r" defTabSz="939401" rtl="0" eaLnBrk="1" fontAlgn="auto" latinLnBrk="0" hangingPunct="1">
              <a:lnSpc>
                <a:spcPct val="100000"/>
              </a:lnSpc>
              <a:spcBef>
                <a:spcPts val="0"/>
              </a:spcBef>
              <a:spcAft>
                <a:spcPts val="0"/>
              </a:spcAft>
              <a:buClrTx/>
              <a:buSzTx/>
              <a:buFontTx/>
              <a:buNone/>
              <a:tabLst/>
              <a:defRPr/>
            </a:pPr>
            <a:fld id="{B95D6CB9-F360-4CBE-91A7-980AFC870F43}" type="slidenum">
              <a:rPr kumimoji="0" lang="en-US" altLang="en-US" sz="1200" b="0" i="0" u="none" strike="noStrike" kern="1200" cap="none" spc="0" normalizeH="0" baseline="0" noProof="0">
                <a:ln>
                  <a:noFill/>
                </a:ln>
                <a:solidFill>
                  <a:prstClr val="black"/>
                </a:solidFill>
                <a:effectLst/>
                <a:uLnTx/>
                <a:uFillTx/>
                <a:latin typeface="Times" pitchFamily="18" charset="0"/>
                <a:ea typeface="+mn-ea"/>
                <a:cs typeface="+mn-cs"/>
              </a:rPr>
              <a:pPr marL="0" marR="0" lvl="0" indent="0" algn="r" defTabSz="939401"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dirty="0">
              <a:ln>
                <a:noFill/>
              </a:ln>
              <a:solidFill>
                <a:prstClr val="black"/>
              </a:solidFill>
              <a:effectLst/>
              <a:uLnTx/>
              <a:uFillTx/>
              <a:latin typeface="Times" pitchFamily="18" charset="0"/>
              <a:ea typeface="+mn-ea"/>
              <a:cs typeface="+mn-cs"/>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pitchFamily="18" charset="0"/>
            </a:endParaRPr>
          </a:p>
        </p:txBody>
      </p:sp>
    </p:spTree>
    <p:extLst>
      <p:ext uri="{BB962C8B-B14F-4D97-AF65-F5344CB8AC3E}">
        <p14:creationId xmlns:p14="http://schemas.microsoft.com/office/powerpoint/2010/main" val="759295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406400" y="696913"/>
            <a:ext cx="6197600" cy="3486150"/>
          </a:xfrm>
          <a:ln/>
        </p:spPr>
      </p:sp>
      <p:sp>
        <p:nvSpPr>
          <p:cNvPr id="23555" name="Notes Placeholder 2"/>
          <p:cNvSpPr>
            <a:spLocks noGrp="1"/>
          </p:cNvSpPr>
          <p:nvPr>
            <p:ph type="body" idx="1"/>
          </p:nvPr>
        </p:nvSpPr>
        <p:spPr>
          <a:noFill/>
        </p:spPr>
        <p:txBody>
          <a:bodyPr/>
          <a:lstStyle/>
          <a:p>
            <a:r>
              <a:rPr lang="en-US" altLang="en-US" dirty="0">
                <a:latin typeface="Arial" panose="020B0604020202020204" pitchFamily="34" charset="0"/>
                <a:cs typeface="Arial" panose="020B0604020202020204" pitchFamily="34" charset="0"/>
              </a:rPr>
              <a:t>Routine HPV vaccination </a:t>
            </a:r>
            <a:r>
              <a:rPr lang="en-US" altLang="en-US" b="1" dirty="0">
                <a:latin typeface="Arial" panose="020B0604020202020204" pitchFamily="34" charset="0"/>
                <a:cs typeface="Arial" panose="020B0604020202020204" pitchFamily="34" charset="0"/>
              </a:rPr>
              <a:t>continues</a:t>
            </a:r>
            <a:r>
              <a:rPr lang="en-US" altLang="en-US" dirty="0">
                <a:latin typeface="Arial" panose="020B0604020202020204" pitchFamily="34" charset="0"/>
                <a:cs typeface="Arial" panose="020B0604020202020204" pitchFamily="34" charset="0"/>
              </a:rPr>
              <a:t> to be recommended</a:t>
            </a:r>
            <a:r>
              <a:rPr lang="en-US" altLang="en-US" baseline="0" dirty="0">
                <a:latin typeface="Arial" panose="020B0604020202020204" pitchFamily="34" charset="0"/>
                <a:cs typeface="Arial" panose="020B0604020202020204" pitchFamily="34" charset="0"/>
              </a:rPr>
              <a:t> at age 11-12 years, and may be given as early as 9 years of age. </a:t>
            </a:r>
          </a:p>
          <a:p>
            <a:endParaRPr lang="en-US" altLang="en-US" baseline="0" dirty="0">
              <a:latin typeface="Arial" panose="020B0604020202020204" pitchFamily="34" charset="0"/>
              <a:cs typeface="Arial" panose="020B0604020202020204" pitchFamily="34" charset="0"/>
            </a:endParaRPr>
          </a:p>
          <a:p>
            <a:r>
              <a:rPr lang="en-US" altLang="en-US" baseline="0" dirty="0">
                <a:latin typeface="Arial" panose="020B0604020202020204" pitchFamily="34" charset="0"/>
                <a:cs typeface="Arial" panose="020B0604020202020204" pitchFamily="34" charset="0"/>
              </a:rPr>
              <a:t>Catch-up vaccination is also recommended for…</a:t>
            </a:r>
          </a:p>
          <a:p>
            <a:endParaRPr lang="en-US" altLang="en-US" baseline="0" dirty="0">
              <a:latin typeface="Arial" panose="020B0604020202020204" pitchFamily="34" charset="0"/>
              <a:cs typeface="Arial" panose="020B0604020202020204" pitchFamily="34" charset="0"/>
            </a:endParaRPr>
          </a:p>
          <a:p>
            <a:r>
              <a:rPr lang="en-US" altLang="en-US" baseline="0" dirty="0">
                <a:latin typeface="Arial" panose="020B0604020202020204" pitchFamily="34" charset="0"/>
                <a:cs typeface="Arial" panose="020B0604020202020204" pitchFamily="34" charset="0"/>
              </a:rPr>
              <a:t>I want you to think about what the guidelines say. The idea of giving 2 doses at 11 or 12 is what it means to give the vaccine ON TIME. That’s according to guidelines. That’s when the vaccine is most effective. That’s when the body’s immune system mounts the strongest response. Giving the vaccine at older ages is LATE. </a:t>
            </a:r>
          </a:p>
          <a:p>
            <a:endParaRPr lang="en-US" altLang="en-US" baseline="0" dirty="0">
              <a:latin typeface="Arial" panose="020B0604020202020204" pitchFamily="34" charset="0"/>
              <a:cs typeface="Arial" panose="020B0604020202020204" pitchFamily="34" charset="0"/>
            </a:endParaRPr>
          </a:p>
          <a:p>
            <a:r>
              <a:rPr lang="en-US" altLang="en-US" baseline="0" dirty="0">
                <a:latin typeface="Arial" panose="020B0604020202020204" pitchFamily="34" charset="0"/>
                <a:cs typeface="Arial" panose="020B0604020202020204" pitchFamily="34" charset="0"/>
              </a:rPr>
              <a:t>(animation) It’s not just the ACIP and CDC - the American Academy of Family Physicians, American Academy of Pediatricians, American College of Obstetricians and Gynecologists, and more all stand behind universal and timely vaccination.</a:t>
            </a:r>
          </a:p>
          <a:p>
            <a:endParaRPr lang="en-US" altLang="en-US" baseline="0" dirty="0">
              <a:latin typeface="Arial" panose="020B0604020202020204" pitchFamily="34" charset="0"/>
              <a:cs typeface="Arial" panose="020B0604020202020204" pitchFamily="34" charset="0"/>
            </a:endParaRPr>
          </a:p>
        </p:txBody>
      </p:sp>
      <p:sp>
        <p:nvSpPr>
          <p:cNvPr id="23556" name="Slide Number Placeholder 3"/>
          <p:cNvSpPr>
            <a:spLocks noGrp="1"/>
          </p:cNvSpPr>
          <p:nvPr>
            <p:ph type="sldNum" sz="quarter" idx="5"/>
          </p:nvPr>
        </p:nvSpPr>
        <p:spPr>
          <a:noFill/>
        </p:spPr>
        <p:txBody>
          <a:bodyPr/>
          <a:lstStyle>
            <a:lvl1pPr defTabSz="931811">
              <a:defRPr sz="2400">
                <a:solidFill>
                  <a:schemeClr val="tx1"/>
                </a:solidFill>
                <a:latin typeface="Arial" pitchFamily="34" charset="0"/>
              </a:defRPr>
            </a:lvl1pPr>
            <a:lvl2pPr marL="742909" indent="-285734" defTabSz="931811">
              <a:defRPr sz="2400">
                <a:solidFill>
                  <a:schemeClr val="tx1"/>
                </a:solidFill>
                <a:latin typeface="Arial" pitchFamily="34" charset="0"/>
              </a:defRPr>
            </a:lvl2pPr>
            <a:lvl3pPr marL="1142937" indent="-228587" defTabSz="931811">
              <a:defRPr sz="2400">
                <a:solidFill>
                  <a:schemeClr val="tx1"/>
                </a:solidFill>
                <a:latin typeface="Arial" pitchFamily="34" charset="0"/>
              </a:defRPr>
            </a:lvl3pPr>
            <a:lvl4pPr marL="1600111" indent="-228587" defTabSz="931811">
              <a:defRPr sz="2400">
                <a:solidFill>
                  <a:schemeClr val="tx1"/>
                </a:solidFill>
                <a:latin typeface="Arial" pitchFamily="34" charset="0"/>
              </a:defRPr>
            </a:lvl4pPr>
            <a:lvl5pPr marL="2057287" indent="-228587" defTabSz="931811">
              <a:defRPr sz="2400">
                <a:solidFill>
                  <a:schemeClr val="tx1"/>
                </a:solidFill>
                <a:latin typeface="Arial" pitchFamily="34" charset="0"/>
              </a:defRPr>
            </a:lvl5pPr>
            <a:lvl6pPr marL="2514461" indent="-228587" defTabSz="931811" eaLnBrk="0" fontAlgn="base" hangingPunct="0">
              <a:spcBef>
                <a:spcPct val="0"/>
              </a:spcBef>
              <a:spcAft>
                <a:spcPct val="0"/>
              </a:spcAft>
              <a:defRPr sz="2400">
                <a:solidFill>
                  <a:schemeClr val="tx1"/>
                </a:solidFill>
                <a:latin typeface="Arial" pitchFamily="34" charset="0"/>
              </a:defRPr>
            </a:lvl6pPr>
            <a:lvl7pPr marL="2971635" indent="-228587" defTabSz="931811" eaLnBrk="0" fontAlgn="base" hangingPunct="0">
              <a:spcBef>
                <a:spcPct val="0"/>
              </a:spcBef>
              <a:spcAft>
                <a:spcPct val="0"/>
              </a:spcAft>
              <a:defRPr sz="2400">
                <a:solidFill>
                  <a:schemeClr val="tx1"/>
                </a:solidFill>
                <a:latin typeface="Arial" pitchFamily="34" charset="0"/>
              </a:defRPr>
            </a:lvl7pPr>
            <a:lvl8pPr marL="3428811" indent="-228587" defTabSz="931811" eaLnBrk="0" fontAlgn="base" hangingPunct="0">
              <a:spcBef>
                <a:spcPct val="0"/>
              </a:spcBef>
              <a:spcAft>
                <a:spcPct val="0"/>
              </a:spcAft>
              <a:defRPr sz="2400">
                <a:solidFill>
                  <a:schemeClr val="tx1"/>
                </a:solidFill>
                <a:latin typeface="Arial" pitchFamily="34" charset="0"/>
              </a:defRPr>
            </a:lvl8pPr>
            <a:lvl9pPr marL="3885985" indent="-228587" defTabSz="931811" eaLnBrk="0" fontAlgn="base" hangingPunct="0">
              <a:spcBef>
                <a:spcPct val="0"/>
              </a:spcBef>
              <a:spcAft>
                <a:spcPct val="0"/>
              </a:spcAft>
              <a:defRPr sz="2400">
                <a:solidFill>
                  <a:schemeClr val="tx1"/>
                </a:solidFill>
                <a:latin typeface="Arial" pitchFamily="34" charset="0"/>
              </a:defRPr>
            </a:lvl9pPr>
          </a:lstStyle>
          <a:p>
            <a:pPr marL="0" marR="0" lvl="0" indent="0" algn="r" defTabSz="931811" rtl="0" eaLnBrk="1" fontAlgn="base" latinLnBrk="0" hangingPunct="1">
              <a:lnSpc>
                <a:spcPct val="100000"/>
              </a:lnSpc>
              <a:spcBef>
                <a:spcPct val="0"/>
              </a:spcBef>
              <a:spcAft>
                <a:spcPct val="0"/>
              </a:spcAft>
              <a:buClrTx/>
              <a:buSzTx/>
              <a:buFontTx/>
              <a:buNone/>
              <a:tabLst/>
              <a:defRPr/>
            </a:pPr>
            <a:fld id="{8A2AB794-B625-4C0F-B200-1967F4B59311}" type="slidenum">
              <a:rPr kumimoji="0" lang="en-US" altLang="en-US" sz="1200" b="0" i="0" u="none" strike="noStrike" kern="1200" cap="none" spc="0" normalizeH="0" baseline="0" noProof="0">
                <a:ln>
                  <a:noFill/>
                </a:ln>
                <a:solidFill>
                  <a:srgbClr val="000000"/>
                </a:solidFill>
                <a:effectLst/>
                <a:uLnTx/>
                <a:uFillTx/>
                <a:latin typeface="Times" charset="0"/>
                <a:ea typeface="ＭＳ Ｐゴシック" pitchFamily="34" charset="-128"/>
                <a:cs typeface="+mn-cs"/>
              </a:rPr>
              <a:pPr marL="0" marR="0" lvl="0" indent="0" algn="r" defTabSz="931811"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dirty="0">
              <a:ln>
                <a:noFill/>
              </a:ln>
              <a:solidFill>
                <a:srgbClr val="000000"/>
              </a:solidFill>
              <a:effectLst/>
              <a:uLnTx/>
              <a:uFillTx/>
              <a:latin typeface="Times" charset="0"/>
              <a:ea typeface="ＭＳ Ｐゴシック" pitchFamily="34" charset="-128"/>
              <a:cs typeface="+mn-cs"/>
            </a:endParaRPr>
          </a:p>
        </p:txBody>
      </p:sp>
    </p:spTree>
    <p:extLst>
      <p:ext uri="{BB962C8B-B14F-4D97-AF65-F5344CB8AC3E}">
        <p14:creationId xmlns:p14="http://schemas.microsoft.com/office/powerpoint/2010/main" val="1737743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a:t>
            </a:r>
            <a:r>
              <a:rPr lang="en-US" baseline="0" dirty="0"/>
              <a:t> is supposed to get the 2-dose schedule? It’s based on when the person </a:t>
            </a:r>
            <a:r>
              <a:rPr lang="en-US" b="1" baseline="0" dirty="0"/>
              <a:t>starts</a:t>
            </a:r>
            <a:r>
              <a:rPr lang="en-US" baseline="0" dirty="0"/>
              <a:t> the HPV vaccine series. </a:t>
            </a:r>
          </a:p>
          <a:p>
            <a:endParaRPr lang="en-US" baseline="0" dirty="0"/>
          </a:p>
          <a:p>
            <a:r>
              <a:rPr lang="en-US" baseline="0" dirty="0"/>
              <a:t>Anyone who starts the series at age 9-14 years, that’s anytime before their 15</a:t>
            </a:r>
            <a:r>
              <a:rPr lang="en-US" baseline="30000" dirty="0"/>
              <a:t>th</a:t>
            </a:r>
            <a:r>
              <a:rPr lang="en-US" baseline="0" dirty="0"/>
              <a:t> birthday, as long as they are immunocompetent, is recommended to receive the 2 dose series. They should receive their 2</a:t>
            </a:r>
            <a:r>
              <a:rPr lang="en-US" baseline="30000" dirty="0"/>
              <a:t>nd</a:t>
            </a:r>
            <a:r>
              <a:rPr lang="en-US" baseline="0" dirty="0"/>
              <a:t> dose 6-12 months after the first dose.</a:t>
            </a:r>
          </a:p>
          <a:p>
            <a:endParaRPr lang="en-US" baseline="0" dirty="0"/>
          </a:p>
          <a:p>
            <a:r>
              <a:rPr lang="en-US" baseline="0" dirty="0"/>
              <a:t>For those starting the series later at 15-26 years, they are recommended to receive the 3 dose series. The 2</a:t>
            </a:r>
            <a:r>
              <a:rPr lang="en-US" baseline="30000" dirty="0"/>
              <a:t>nd</a:t>
            </a:r>
            <a:r>
              <a:rPr lang="en-US" baseline="0" dirty="0"/>
              <a:t> dose should be administered 1-2 months after the 1</a:t>
            </a:r>
            <a:r>
              <a:rPr lang="en-US" baseline="30000" dirty="0"/>
              <a:t>st</a:t>
            </a:r>
            <a:r>
              <a:rPr lang="en-US" baseline="0" dirty="0"/>
              <a:t>, and the 3</a:t>
            </a:r>
            <a:r>
              <a:rPr lang="en-US" baseline="30000" dirty="0"/>
              <a:t>rd</a:t>
            </a:r>
            <a:r>
              <a:rPr lang="en-US" baseline="0" dirty="0"/>
              <a:t> 6 months after the 1</a:t>
            </a:r>
            <a:r>
              <a:rPr lang="en-US" baseline="30000" dirty="0"/>
              <a:t>st</a:t>
            </a:r>
            <a:r>
              <a:rPr lang="en-US" baseline="0" dirty="0"/>
              <a:t>. Immunocompromised people are also recommended to get the 3 dose schedule regardless of their age.</a:t>
            </a:r>
          </a:p>
          <a:p>
            <a:endParaRPr lang="en-US" baseline="0" dirty="0"/>
          </a:p>
          <a:p>
            <a:r>
              <a:rPr lang="en-US" baseline="0" dirty="0"/>
              <a:t>One thing of note to understand is the minimum interval. As you are scheduling patients, you should always use the recommended schedule of 0, 6-12 months and 0, 1-2 months, and 6 months. But you may be seeing patients who have gotten 1 or 2 doses in the past, and it’s important to look back and make sure they meet the minimum interval to be sure their series is valid. </a:t>
            </a:r>
          </a:p>
          <a:p>
            <a:endParaRPr lang="en-US" baseline="0" dirty="0"/>
          </a:p>
          <a:p>
            <a:r>
              <a:rPr lang="en-US" baseline="0" dirty="0"/>
              <a:t>For those starting the 2-dose schedule at 9-14 years of age, the minimum interval between the 1</a:t>
            </a:r>
            <a:r>
              <a:rPr lang="en-US" baseline="30000" dirty="0"/>
              <a:t>st</a:t>
            </a:r>
            <a:r>
              <a:rPr lang="en-US" baseline="0" dirty="0"/>
              <a:t> and 2</a:t>
            </a:r>
            <a:r>
              <a:rPr lang="en-US" baseline="30000" dirty="0"/>
              <a:t>nd</a:t>
            </a:r>
            <a:r>
              <a:rPr lang="en-US" baseline="0" dirty="0"/>
              <a:t> dose is 5 months. </a:t>
            </a:r>
          </a:p>
          <a:p>
            <a:endParaRPr lang="en-US" baseline="0" dirty="0"/>
          </a:p>
          <a:p>
            <a:r>
              <a:rPr lang="en-US" baseline="0" dirty="0"/>
              <a:t>For those starting the 3-dose schedule, the minimum interval between 1</a:t>
            </a:r>
            <a:r>
              <a:rPr lang="en-US" baseline="30000" dirty="0"/>
              <a:t>st</a:t>
            </a:r>
            <a:r>
              <a:rPr lang="en-US" baseline="0" dirty="0"/>
              <a:t> and 2</a:t>
            </a:r>
            <a:r>
              <a:rPr lang="en-US" baseline="30000" dirty="0"/>
              <a:t>nd</a:t>
            </a:r>
            <a:r>
              <a:rPr lang="en-US" baseline="0" dirty="0"/>
              <a:t> dose is 4 weeks, and the minimum interval between the 2</a:t>
            </a:r>
            <a:r>
              <a:rPr lang="en-US" baseline="30000" dirty="0"/>
              <a:t>nd</a:t>
            </a:r>
            <a:r>
              <a:rPr lang="en-US" baseline="0" dirty="0"/>
              <a:t> and 3</a:t>
            </a:r>
            <a:r>
              <a:rPr lang="en-US" baseline="30000" dirty="0"/>
              <a:t>rd</a:t>
            </a:r>
            <a:r>
              <a:rPr lang="en-US" baseline="0" dirty="0"/>
              <a:t> dose is 12 weeks. The minimum interval between the 1</a:t>
            </a:r>
            <a:r>
              <a:rPr lang="en-US" baseline="30000" dirty="0"/>
              <a:t>st</a:t>
            </a:r>
            <a:r>
              <a:rPr lang="en-US" baseline="0" dirty="0"/>
              <a:t> and 3</a:t>
            </a:r>
            <a:r>
              <a:rPr lang="en-US" baseline="30000" dirty="0"/>
              <a:t>rd</a:t>
            </a:r>
            <a:r>
              <a:rPr lang="en-US" baseline="0" dirty="0"/>
              <a:t> dose is 5 months.</a:t>
            </a:r>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kern="1200" dirty="0">
                <a:solidFill>
                  <a:schemeClr val="tx1"/>
                </a:solidFill>
                <a:effectLst/>
                <a:latin typeface="Arial" charset="0"/>
                <a:ea typeface="+mn-ea"/>
                <a:cs typeface="+mn-cs"/>
              </a:rPr>
              <a:t>There is no </a:t>
            </a:r>
            <a:r>
              <a:rPr lang="en-US" sz="1200" b="1" kern="1200" dirty="0">
                <a:solidFill>
                  <a:schemeClr val="tx1"/>
                </a:solidFill>
                <a:effectLst/>
                <a:latin typeface="Arial" charset="0"/>
                <a:ea typeface="+mn-ea"/>
                <a:cs typeface="+mn-cs"/>
              </a:rPr>
              <a:t>maximum interval</a:t>
            </a:r>
            <a:r>
              <a:rPr lang="en-US" sz="1200" b="0" kern="1200" dirty="0">
                <a:solidFill>
                  <a:schemeClr val="tx1"/>
                </a:solidFill>
                <a:effectLst/>
                <a:latin typeface="Arial" charset="0"/>
                <a:ea typeface="+mn-ea"/>
                <a:cs typeface="+mn-cs"/>
              </a:rPr>
              <a:t> between doses. The series never needs to be restarted</a:t>
            </a:r>
            <a:r>
              <a:rPr lang="en-US" sz="1200" b="0" kern="1200" baseline="0" dirty="0">
                <a:solidFill>
                  <a:schemeClr val="tx1"/>
                </a:solidFill>
                <a:effectLst/>
                <a:latin typeface="Arial" charset="0"/>
                <a:ea typeface="+mn-ea"/>
                <a:cs typeface="+mn-cs"/>
              </a:rPr>
              <a:t> due to delay.</a:t>
            </a:r>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8AAAF19-1EE3-49AD-8B8F-D6298DF5A3C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51028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p:spPr>
        <p:txBody>
          <a:bodyPr/>
          <a:lstStyle/>
          <a:p>
            <a:endParaRPr lang="en-US" altLang="en-US">
              <a:latin typeface="Times" panose="02020603050405020304" pitchFamily="18" charset="0"/>
            </a:endParaRPr>
          </a:p>
        </p:txBody>
      </p:sp>
      <p:sp>
        <p:nvSpPr>
          <p:cNvPr id="40964" name="Slide Number Placeholder 3"/>
          <p:cNvSpPr>
            <a:spLocks noGrp="1"/>
          </p:cNvSpPr>
          <p:nvPr>
            <p:ph type="sldNum" sz="quarter" idx="5"/>
          </p:nvPr>
        </p:nvSpPr>
        <p:spPr>
          <a:noFill/>
        </p:spPr>
        <p:txBody>
          <a:bodyPr/>
          <a:lstStyle>
            <a:lvl1pPr defTabSz="931863">
              <a:defRPr sz="2400">
                <a:solidFill>
                  <a:schemeClr val="tx1"/>
                </a:solidFill>
                <a:latin typeface="Arial" panose="020B0604020202020204" pitchFamily="34" charset="0"/>
              </a:defRPr>
            </a:lvl1pPr>
            <a:lvl2pPr marL="742950" indent="-285750" defTabSz="931863">
              <a:defRPr sz="2400">
                <a:solidFill>
                  <a:schemeClr val="tx1"/>
                </a:solidFill>
                <a:latin typeface="Arial" panose="020B0604020202020204" pitchFamily="34" charset="0"/>
              </a:defRPr>
            </a:lvl2pPr>
            <a:lvl3pPr marL="1143000" indent="-228600" defTabSz="931863">
              <a:defRPr sz="2400">
                <a:solidFill>
                  <a:schemeClr val="tx1"/>
                </a:solidFill>
                <a:latin typeface="Arial" panose="020B0604020202020204" pitchFamily="34" charset="0"/>
              </a:defRPr>
            </a:lvl3pPr>
            <a:lvl4pPr marL="1600200" indent="-228600" defTabSz="931863">
              <a:defRPr sz="2400">
                <a:solidFill>
                  <a:schemeClr val="tx1"/>
                </a:solidFill>
                <a:latin typeface="Arial" panose="020B0604020202020204" pitchFamily="34" charset="0"/>
              </a:defRPr>
            </a:lvl4pPr>
            <a:lvl5pPr marL="2057400" indent="-228600" defTabSz="931863">
              <a:defRPr sz="2400">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defRPr>
            </a:lvl9pPr>
          </a:lstStyle>
          <a:p>
            <a:fld id="{AB88FA25-AD2F-4088-B0D5-C261C0539DAE}" type="slidenum">
              <a:rPr lang="en-US" altLang="en-US" sz="1200">
                <a:latin typeface="Times" panose="02020603050405020304" pitchFamily="18" charset="0"/>
              </a:rPr>
              <a:pPr/>
              <a:t>30</a:t>
            </a:fld>
            <a:endParaRPr lang="en-US" altLang="en-US" sz="1200">
              <a:latin typeface="Times" panose="02020603050405020304" pitchFamily="18" charset="0"/>
            </a:endParaRPr>
          </a:p>
        </p:txBody>
      </p:sp>
    </p:spTree>
    <p:extLst>
      <p:ext uri="{BB962C8B-B14F-4D97-AF65-F5344CB8AC3E}">
        <p14:creationId xmlns:p14="http://schemas.microsoft.com/office/powerpoint/2010/main" val="557548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85408A-269B-4055-BCA4-24502F69486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96316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31863">
              <a:defRPr sz="2400">
                <a:solidFill>
                  <a:schemeClr val="tx1"/>
                </a:solidFill>
                <a:latin typeface="Arial" panose="020B0604020202020204" pitchFamily="34" charset="0"/>
              </a:defRPr>
            </a:lvl1pPr>
            <a:lvl2pPr marL="742950" indent="-285750" defTabSz="931863">
              <a:defRPr sz="2400">
                <a:solidFill>
                  <a:schemeClr val="tx1"/>
                </a:solidFill>
                <a:latin typeface="Arial" panose="020B0604020202020204" pitchFamily="34" charset="0"/>
              </a:defRPr>
            </a:lvl2pPr>
            <a:lvl3pPr marL="1143000" indent="-228600" defTabSz="931863">
              <a:defRPr sz="2400">
                <a:solidFill>
                  <a:schemeClr val="tx1"/>
                </a:solidFill>
                <a:latin typeface="Arial" panose="020B0604020202020204" pitchFamily="34" charset="0"/>
              </a:defRPr>
            </a:lvl3pPr>
            <a:lvl4pPr marL="1600200" indent="-228600" defTabSz="931863">
              <a:defRPr sz="2400">
                <a:solidFill>
                  <a:schemeClr val="tx1"/>
                </a:solidFill>
                <a:latin typeface="Arial" panose="020B0604020202020204" pitchFamily="34" charset="0"/>
              </a:defRPr>
            </a:lvl4pPr>
            <a:lvl5pPr marL="2057400" indent="-228600" defTabSz="931863">
              <a:defRPr sz="2400">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31863" rtl="0" eaLnBrk="1" fontAlgn="auto" latinLnBrk="0" hangingPunct="1">
              <a:lnSpc>
                <a:spcPct val="100000"/>
              </a:lnSpc>
              <a:spcBef>
                <a:spcPts val="0"/>
              </a:spcBef>
              <a:spcAft>
                <a:spcPts val="0"/>
              </a:spcAft>
              <a:buClrTx/>
              <a:buSzTx/>
              <a:buFontTx/>
              <a:buNone/>
              <a:tabLst/>
              <a:defRPr/>
            </a:pPr>
            <a:fld id="{A88D1730-E270-47BF-BB1A-38B34B58E10C}" type="slidenum">
              <a:rPr kumimoji="0" lang="en-US" altLang="en-US" sz="1200" b="0" i="0" u="none" strike="noStrike" kern="1200" cap="none" spc="0" normalizeH="0" baseline="0" noProof="0">
                <a:ln>
                  <a:noFill/>
                </a:ln>
                <a:solidFill>
                  <a:prstClr val="black"/>
                </a:solidFill>
                <a:effectLst/>
                <a:uLnTx/>
                <a:uFillTx/>
                <a:latin typeface="Times" panose="02020603050405020304" pitchFamily="18" charset="0"/>
                <a:ea typeface="+mn-ea"/>
                <a:cs typeface="+mn-cs"/>
              </a:rPr>
              <a:pPr marL="0" marR="0" lvl="0" indent="0" algn="r" defTabSz="931863"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dirty="0">
              <a:ln>
                <a:noFill/>
              </a:ln>
              <a:solidFill>
                <a:prstClr val="black"/>
              </a:solidFill>
              <a:effectLst/>
              <a:uLnTx/>
              <a:uFillTx/>
              <a:latin typeface="Times" panose="02020603050405020304" pitchFamily="18" charset="0"/>
              <a:ea typeface="+mn-ea"/>
              <a:cs typeface="+mn-cs"/>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67277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latin typeface="+mn-lt"/>
              </a:rPr>
              <a:t>Immunizations are given according to “recommendations.” </a:t>
            </a:r>
          </a:p>
          <a:p>
            <a:pPr>
              <a:defRPr/>
            </a:pPr>
            <a:r>
              <a:rPr lang="en-US" dirty="0">
                <a:latin typeface="+mn-lt"/>
              </a:rPr>
              <a:t>The CDC publishes recommendations every year. </a:t>
            </a:r>
          </a:p>
          <a:p>
            <a:pPr>
              <a:defRPr/>
            </a:pPr>
            <a:r>
              <a:rPr lang="en-US" dirty="0">
                <a:latin typeface="+mn-lt"/>
              </a:rPr>
              <a:t>There are different schedules for children and adults. There’s also a catch-up schedule. </a:t>
            </a:r>
          </a:p>
          <a:p>
            <a:pPr>
              <a:defRPr/>
            </a:pPr>
            <a:r>
              <a:rPr lang="en-US" dirty="0">
                <a:latin typeface="+mn-lt"/>
              </a:rPr>
              <a:t>Make sure you have the current immunization schedules in your office. </a:t>
            </a:r>
          </a:p>
          <a:p>
            <a:pPr>
              <a:defRPr/>
            </a:pPr>
            <a:r>
              <a:rPr lang="en-US" dirty="0">
                <a:latin typeface="+mn-lt"/>
              </a:rPr>
              <a:t>Here is the schedule for children from birth to age 18.</a:t>
            </a:r>
          </a:p>
          <a:p>
            <a:pPr>
              <a:defRPr/>
            </a:pPr>
            <a:endParaRPr lang="en-US" dirty="0"/>
          </a:p>
        </p:txBody>
      </p:sp>
      <p:sp>
        <p:nvSpPr>
          <p:cNvPr id="15364" name="Slide Number Placeholder 3"/>
          <p:cNvSpPr>
            <a:spLocks noGrp="1"/>
          </p:cNvSpPr>
          <p:nvPr>
            <p:ph type="sldNum" sz="quarter" idx="5"/>
          </p:nvPr>
        </p:nvSpPr>
        <p:spPr>
          <a:noFill/>
        </p:spPr>
        <p:txBody>
          <a:bodyPr/>
          <a:lstStyle>
            <a:lvl1pPr defTabSz="963826">
              <a:defRPr sz="2500">
                <a:solidFill>
                  <a:schemeClr val="tx1"/>
                </a:solidFill>
                <a:latin typeface="Arial" panose="020B0604020202020204" pitchFamily="34" charset="0"/>
              </a:defRPr>
            </a:lvl1pPr>
            <a:lvl2pPr marL="768126" indent="-295182" defTabSz="963826">
              <a:defRPr sz="2500">
                <a:solidFill>
                  <a:schemeClr val="tx1"/>
                </a:solidFill>
                <a:latin typeface="Arial" panose="020B0604020202020204" pitchFamily="34" charset="0"/>
              </a:defRPr>
            </a:lvl2pPr>
            <a:lvl3pPr marL="1182359" indent="-236472" defTabSz="963826">
              <a:defRPr sz="2500">
                <a:solidFill>
                  <a:schemeClr val="tx1"/>
                </a:solidFill>
                <a:latin typeface="Arial" panose="020B0604020202020204" pitchFamily="34" charset="0"/>
              </a:defRPr>
            </a:lvl3pPr>
            <a:lvl4pPr marL="1656932" indent="-236472" defTabSz="963826">
              <a:defRPr sz="2500">
                <a:solidFill>
                  <a:schemeClr val="tx1"/>
                </a:solidFill>
                <a:latin typeface="Arial" panose="020B0604020202020204" pitchFamily="34" charset="0"/>
              </a:defRPr>
            </a:lvl4pPr>
            <a:lvl5pPr marL="2129875" indent="-236472" defTabSz="963826">
              <a:defRPr sz="2500">
                <a:solidFill>
                  <a:schemeClr val="tx1"/>
                </a:solidFill>
                <a:latin typeface="Arial" panose="020B0604020202020204" pitchFamily="34" charset="0"/>
              </a:defRPr>
            </a:lvl5pPr>
            <a:lvl6pPr marL="2599557" indent="-236472" defTabSz="963826" eaLnBrk="0" fontAlgn="base" hangingPunct="0">
              <a:spcBef>
                <a:spcPct val="0"/>
              </a:spcBef>
              <a:spcAft>
                <a:spcPct val="0"/>
              </a:spcAft>
              <a:defRPr sz="2500">
                <a:solidFill>
                  <a:schemeClr val="tx1"/>
                </a:solidFill>
                <a:latin typeface="Arial" panose="020B0604020202020204" pitchFamily="34" charset="0"/>
              </a:defRPr>
            </a:lvl6pPr>
            <a:lvl7pPr marL="3069239" indent="-236472" defTabSz="963826" eaLnBrk="0" fontAlgn="base" hangingPunct="0">
              <a:spcBef>
                <a:spcPct val="0"/>
              </a:spcBef>
              <a:spcAft>
                <a:spcPct val="0"/>
              </a:spcAft>
              <a:defRPr sz="2500">
                <a:solidFill>
                  <a:schemeClr val="tx1"/>
                </a:solidFill>
                <a:latin typeface="Arial" panose="020B0604020202020204" pitchFamily="34" charset="0"/>
              </a:defRPr>
            </a:lvl7pPr>
            <a:lvl8pPr marL="3538920" indent="-236472" defTabSz="963826" eaLnBrk="0" fontAlgn="base" hangingPunct="0">
              <a:spcBef>
                <a:spcPct val="0"/>
              </a:spcBef>
              <a:spcAft>
                <a:spcPct val="0"/>
              </a:spcAft>
              <a:defRPr sz="2500">
                <a:solidFill>
                  <a:schemeClr val="tx1"/>
                </a:solidFill>
                <a:latin typeface="Arial" panose="020B0604020202020204" pitchFamily="34" charset="0"/>
              </a:defRPr>
            </a:lvl8pPr>
            <a:lvl9pPr marL="4008602" indent="-236472" defTabSz="963826" eaLnBrk="0" fontAlgn="base" hangingPunct="0">
              <a:spcBef>
                <a:spcPct val="0"/>
              </a:spcBef>
              <a:spcAft>
                <a:spcPct val="0"/>
              </a:spcAft>
              <a:defRPr sz="2500">
                <a:solidFill>
                  <a:schemeClr val="tx1"/>
                </a:solidFill>
                <a:latin typeface="Arial" panose="020B0604020202020204" pitchFamily="34" charset="0"/>
              </a:defRPr>
            </a:lvl9pPr>
          </a:lstStyle>
          <a:p>
            <a:fld id="{B4018E14-9D92-4896-8FA1-8273A38E7BA7}" type="slidenum">
              <a:rPr lang="en-US" altLang="en-US" sz="1200">
                <a:latin typeface="Times" panose="02020603050405020304" pitchFamily="18" charset="0"/>
              </a:rPr>
              <a:pPr/>
              <a:t>7</a:t>
            </a:fld>
            <a:endParaRPr lang="en-US" altLang="en-US" sz="1200">
              <a:latin typeface="Times" panose="02020603050405020304" pitchFamily="18" charset="0"/>
            </a:endParaRPr>
          </a:p>
        </p:txBody>
      </p:sp>
    </p:spTree>
    <p:extLst>
      <p:ext uri="{BB962C8B-B14F-4D97-AF65-F5344CB8AC3E}">
        <p14:creationId xmlns:p14="http://schemas.microsoft.com/office/powerpoint/2010/main" val="3534158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latin typeface="+mn-lt"/>
              </a:rPr>
              <a:t>Immunizations are given according to “recommendations.” </a:t>
            </a:r>
          </a:p>
          <a:p>
            <a:pPr>
              <a:defRPr/>
            </a:pPr>
            <a:r>
              <a:rPr lang="en-US" dirty="0">
                <a:latin typeface="+mn-lt"/>
              </a:rPr>
              <a:t>The CDC publishes recommendations every year. </a:t>
            </a:r>
          </a:p>
          <a:p>
            <a:pPr>
              <a:defRPr/>
            </a:pPr>
            <a:r>
              <a:rPr lang="en-US" dirty="0">
                <a:latin typeface="+mn-lt"/>
              </a:rPr>
              <a:t>There are different schedules for children and adults. There’s also a catch-up schedule. </a:t>
            </a:r>
          </a:p>
          <a:p>
            <a:pPr>
              <a:defRPr/>
            </a:pPr>
            <a:r>
              <a:rPr lang="en-US" dirty="0">
                <a:latin typeface="+mn-lt"/>
              </a:rPr>
              <a:t>Make sure you have the current immunization schedules in your office. </a:t>
            </a:r>
          </a:p>
          <a:p>
            <a:pPr>
              <a:defRPr/>
            </a:pPr>
            <a:r>
              <a:rPr lang="en-US" dirty="0">
                <a:latin typeface="+mn-lt"/>
              </a:rPr>
              <a:t>Here is the schedule for children from birth to age 18.</a:t>
            </a:r>
          </a:p>
          <a:p>
            <a:pPr>
              <a:defRPr/>
            </a:pPr>
            <a:endParaRPr lang="en-US" dirty="0"/>
          </a:p>
        </p:txBody>
      </p:sp>
      <p:sp>
        <p:nvSpPr>
          <p:cNvPr id="15364" name="Slide Number Placeholder 3"/>
          <p:cNvSpPr>
            <a:spLocks noGrp="1"/>
          </p:cNvSpPr>
          <p:nvPr>
            <p:ph type="sldNum" sz="quarter" idx="5"/>
          </p:nvPr>
        </p:nvSpPr>
        <p:spPr>
          <a:noFill/>
        </p:spPr>
        <p:txBody>
          <a:bodyPr/>
          <a:lstStyle>
            <a:lvl1pPr defTabSz="963826">
              <a:defRPr sz="2500">
                <a:solidFill>
                  <a:schemeClr val="tx1"/>
                </a:solidFill>
                <a:latin typeface="Arial" panose="020B0604020202020204" pitchFamily="34" charset="0"/>
              </a:defRPr>
            </a:lvl1pPr>
            <a:lvl2pPr marL="768126" indent="-295182" defTabSz="963826">
              <a:defRPr sz="2500">
                <a:solidFill>
                  <a:schemeClr val="tx1"/>
                </a:solidFill>
                <a:latin typeface="Arial" panose="020B0604020202020204" pitchFamily="34" charset="0"/>
              </a:defRPr>
            </a:lvl2pPr>
            <a:lvl3pPr marL="1182359" indent="-236472" defTabSz="963826">
              <a:defRPr sz="2500">
                <a:solidFill>
                  <a:schemeClr val="tx1"/>
                </a:solidFill>
                <a:latin typeface="Arial" panose="020B0604020202020204" pitchFamily="34" charset="0"/>
              </a:defRPr>
            </a:lvl3pPr>
            <a:lvl4pPr marL="1656932" indent="-236472" defTabSz="963826">
              <a:defRPr sz="2500">
                <a:solidFill>
                  <a:schemeClr val="tx1"/>
                </a:solidFill>
                <a:latin typeface="Arial" panose="020B0604020202020204" pitchFamily="34" charset="0"/>
              </a:defRPr>
            </a:lvl4pPr>
            <a:lvl5pPr marL="2129875" indent="-236472" defTabSz="963826">
              <a:defRPr sz="2500">
                <a:solidFill>
                  <a:schemeClr val="tx1"/>
                </a:solidFill>
                <a:latin typeface="Arial" panose="020B0604020202020204" pitchFamily="34" charset="0"/>
              </a:defRPr>
            </a:lvl5pPr>
            <a:lvl6pPr marL="2599557" indent="-236472" defTabSz="963826" eaLnBrk="0" fontAlgn="base" hangingPunct="0">
              <a:spcBef>
                <a:spcPct val="0"/>
              </a:spcBef>
              <a:spcAft>
                <a:spcPct val="0"/>
              </a:spcAft>
              <a:defRPr sz="2500">
                <a:solidFill>
                  <a:schemeClr val="tx1"/>
                </a:solidFill>
                <a:latin typeface="Arial" panose="020B0604020202020204" pitchFamily="34" charset="0"/>
              </a:defRPr>
            </a:lvl6pPr>
            <a:lvl7pPr marL="3069239" indent="-236472" defTabSz="963826" eaLnBrk="0" fontAlgn="base" hangingPunct="0">
              <a:spcBef>
                <a:spcPct val="0"/>
              </a:spcBef>
              <a:spcAft>
                <a:spcPct val="0"/>
              </a:spcAft>
              <a:defRPr sz="2500">
                <a:solidFill>
                  <a:schemeClr val="tx1"/>
                </a:solidFill>
                <a:latin typeface="Arial" panose="020B0604020202020204" pitchFamily="34" charset="0"/>
              </a:defRPr>
            </a:lvl7pPr>
            <a:lvl8pPr marL="3538920" indent="-236472" defTabSz="963826" eaLnBrk="0" fontAlgn="base" hangingPunct="0">
              <a:spcBef>
                <a:spcPct val="0"/>
              </a:spcBef>
              <a:spcAft>
                <a:spcPct val="0"/>
              </a:spcAft>
              <a:defRPr sz="2500">
                <a:solidFill>
                  <a:schemeClr val="tx1"/>
                </a:solidFill>
                <a:latin typeface="Arial" panose="020B0604020202020204" pitchFamily="34" charset="0"/>
              </a:defRPr>
            </a:lvl8pPr>
            <a:lvl9pPr marL="4008602" indent="-236472" defTabSz="963826" eaLnBrk="0" fontAlgn="base" hangingPunct="0">
              <a:spcBef>
                <a:spcPct val="0"/>
              </a:spcBef>
              <a:spcAft>
                <a:spcPct val="0"/>
              </a:spcAft>
              <a:defRPr sz="2500">
                <a:solidFill>
                  <a:schemeClr val="tx1"/>
                </a:solidFill>
                <a:latin typeface="Arial" panose="020B0604020202020204" pitchFamily="34" charset="0"/>
              </a:defRPr>
            </a:lvl9pPr>
          </a:lstStyle>
          <a:p>
            <a:fld id="{B4018E14-9D92-4896-8FA1-8273A38E7BA7}" type="slidenum">
              <a:rPr lang="en-US" altLang="en-US" sz="1200">
                <a:latin typeface="Times" panose="02020603050405020304" pitchFamily="18" charset="0"/>
              </a:rPr>
              <a:pPr/>
              <a:t>8</a:t>
            </a:fld>
            <a:endParaRPr lang="en-US" altLang="en-US" sz="1200">
              <a:latin typeface="Times" panose="02020603050405020304" pitchFamily="18" charset="0"/>
            </a:endParaRPr>
          </a:p>
        </p:txBody>
      </p:sp>
    </p:spTree>
    <p:extLst>
      <p:ext uri="{BB962C8B-B14F-4D97-AF65-F5344CB8AC3E}">
        <p14:creationId xmlns:p14="http://schemas.microsoft.com/office/powerpoint/2010/main" val="2331618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latin typeface="+mn-lt"/>
              </a:rPr>
              <a:t>Immunizations are given according to “recommendations.” </a:t>
            </a:r>
          </a:p>
          <a:p>
            <a:pPr>
              <a:defRPr/>
            </a:pPr>
            <a:r>
              <a:rPr lang="en-US" dirty="0">
                <a:latin typeface="+mn-lt"/>
              </a:rPr>
              <a:t>The CDC publishes recommendations every year. </a:t>
            </a:r>
          </a:p>
          <a:p>
            <a:pPr>
              <a:defRPr/>
            </a:pPr>
            <a:r>
              <a:rPr lang="en-US" dirty="0">
                <a:latin typeface="+mn-lt"/>
              </a:rPr>
              <a:t>There are different schedules for children and adults. There’s also a catch-up schedule. </a:t>
            </a:r>
          </a:p>
          <a:p>
            <a:pPr>
              <a:defRPr/>
            </a:pPr>
            <a:r>
              <a:rPr lang="en-US" dirty="0">
                <a:latin typeface="+mn-lt"/>
              </a:rPr>
              <a:t>Make sure you have the current immunization schedules in your office. </a:t>
            </a:r>
          </a:p>
          <a:p>
            <a:pPr>
              <a:defRPr/>
            </a:pPr>
            <a:r>
              <a:rPr lang="en-US" dirty="0">
                <a:latin typeface="+mn-lt"/>
              </a:rPr>
              <a:t>Here is the schedule for children from birth to age 18.</a:t>
            </a:r>
          </a:p>
          <a:p>
            <a:pPr>
              <a:defRPr/>
            </a:pPr>
            <a:endParaRPr lang="en-US" dirty="0"/>
          </a:p>
        </p:txBody>
      </p:sp>
      <p:sp>
        <p:nvSpPr>
          <p:cNvPr id="15364" name="Slide Number Placeholder 3"/>
          <p:cNvSpPr>
            <a:spLocks noGrp="1"/>
          </p:cNvSpPr>
          <p:nvPr>
            <p:ph type="sldNum" sz="quarter" idx="5"/>
          </p:nvPr>
        </p:nvSpPr>
        <p:spPr>
          <a:noFill/>
        </p:spPr>
        <p:txBody>
          <a:bodyPr/>
          <a:lstStyle>
            <a:lvl1pPr defTabSz="963826">
              <a:defRPr sz="2500">
                <a:solidFill>
                  <a:schemeClr val="tx1"/>
                </a:solidFill>
                <a:latin typeface="Arial" panose="020B0604020202020204" pitchFamily="34" charset="0"/>
              </a:defRPr>
            </a:lvl1pPr>
            <a:lvl2pPr marL="768126" indent="-295182" defTabSz="963826">
              <a:defRPr sz="2500">
                <a:solidFill>
                  <a:schemeClr val="tx1"/>
                </a:solidFill>
                <a:latin typeface="Arial" panose="020B0604020202020204" pitchFamily="34" charset="0"/>
              </a:defRPr>
            </a:lvl2pPr>
            <a:lvl3pPr marL="1182359" indent="-236472" defTabSz="963826">
              <a:defRPr sz="2500">
                <a:solidFill>
                  <a:schemeClr val="tx1"/>
                </a:solidFill>
                <a:latin typeface="Arial" panose="020B0604020202020204" pitchFamily="34" charset="0"/>
              </a:defRPr>
            </a:lvl3pPr>
            <a:lvl4pPr marL="1656932" indent="-236472" defTabSz="963826">
              <a:defRPr sz="2500">
                <a:solidFill>
                  <a:schemeClr val="tx1"/>
                </a:solidFill>
                <a:latin typeface="Arial" panose="020B0604020202020204" pitchFamily="34" charset="0"/>
              </a:defRPr>
            </a:lvl4pPr>
            <a:lvl5pPr marL="2129875" indent="-236472" defTabSz="963826">
              <a:defRPr sz="2500">
                <a:solidFill>
                  <a:schemeClr val="tx1"/>
                </a:solidFill>
                <a:latin typeface="Arial" panose="020B0604020202020204" pitchFamily="34" charset="0"/>
              </a:defRPr>
            </a:lvl5pPr>
            <a:lvl6pPr marL="2599557" indent="-236472" defTabSz="963826" eaLnBrk="0" fontAlgn="base" hangingPunct="0">
              <a:spcBef>
                <a:spcPct val="0"/>
              </a:spcBef>
              <a:spcAft>
                <a:spcPct val="0"/>
              </a:spcAft>
              <a:defRPr sz="2500">
                <a:solidFill>
                  <a:schemeClr val="tx1"/>
                </a:solidFill>
                <a:latin typeface="Arial" panose="020B0604020202020204" pitchFamily="34" charset="0"/>
              </a:defRPr>
            </a:lvl6pPr>
            <a:lvl7pPr marL="3069239" indent="-236472" defTabSz="963826" eaLnBrk="0" fontAlgn="base" hangingPunct="0">
              <a:spcBef>
                <a:spcPct val="0"/>
              </a:spcBef>
              <a:spcAft>
                <a:spcPct val="0"/>
              </a:spcAft>
              <a:defRPr sz="2500">
                <a:solidFill>
                  <a:schemeClr val="tx1"/>
                </a:solidFill>
                <a:latin typeface="Arial" panose="020B0604020202020204" pitchFamily="34" charset="0"/>
              </a:defRPr>
            </a:lvl7pPr>
            <a:lvl8pPr marL="3538920" indent="-236472" defTabSz="963826" eaLnBrk="0" fontAlgn="base" hangingPunct="0">
              <a:spcBef>
                <a:spcPct val="0"/>
              </a:spcBef>
              <a:spcAft>
                <a:spcPct val="0"/>
              </a:spcAft>
              <a:defRPr sz="2500">
                <a:solidFill>
                  <a:schemeClr val="tx1"/>
                </a:solidFill>
                <a:latin typeface="Arial" panose="020B0604020202020204" pitchFamily="34" charset="0"/>
              </a:defRPr>
            </a:lvl8pPr>
            <a:lvl9pPr marL="4008602" indent="-236472" defTabSz="963826" eaLnBrk="0" fontAlgn="base" hangingPunct="0">
              <a:spcBef>
                <a:spcPct val="0"/>
              </a:spcBef>
              <a:spcAft>
                <a:spcPct val="0"/>
              </a:spcAft>
              <a:defRPr sz="2500">
                <a:solidFill>
                  <a:schemeClr val="tx1"/>
                </a:solidFill>
                <a:latin typeface="Arial" panose="020B0604020202020204" pitchFamily="34" charset="0"/>
              </a:defRPr>
            </a:lvl9pPr>
          </a:lstStyle>
          <a:p>
            <a:fld id="{B4018E14-9D92-4896-8FA1-8273A38E7BA7}" type="slidenum">
              <a:rPr lang="en-US" altLang="en-US" sz="1200">
                <a:latin typeface="Times" panose="02020603050405020304" pitchFamily="18" charset="0"/>
              </a:rPr>
              <a:pPr/>
              <a:t>9</a:t>
            </a:fld>
            <a:endParaRPr lang="en-US" altLang="en-US" sz="1200">
              <a:latin typeface="Times" panose="02020603050405020304" pitchFamily="18" charset="0"/>
            </a:endParaRPr>
          </a:p>
        </p:txBody>
      </p:sp>
    </p:spTree>
    <p:extLst>
      <p:ext uri="{BB962C8B-B14F-4D97-AF65-F5344CB8AC3E}">
        <p14:creationId xmlns:p14="http://schemas.microsoft.com/office/powerpoint/2010/main" val="4162336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latin typeface="+mn-lt"/>
              </a:rPr>
              <a:t>If a patient falls behind on their shots, the provider uses the catch-up schedule to get them up to date. </a:t>
            </a:r>
          </a:p>
          <a:p>
            <a:pPr>
              <a:defRPr/>
            </a:pPr>
            <a:r>
              <a:rPr lang="en-US" b="1" dirty="0">
                <a:latin typeface="+mn-lt"/>
              </a:rPr>
              <a:t>Trainer Note:</a:t>
            </a:r>
            <a:r>
              <a:rPr lang="en-US" dirty="0">
                <a:latin typeface="+mn-lt"/>
              </a:rPr>
              <a:t> Ask why it’s important for the patient to be up-to-date on their shots.  </a:t>
            </a:r>
          </a:p>
          <a:p>
            <a:pPr>
              <a:defRPr/>
            </a:pPr>
            <a:endParaRPr lang="en-US" dirty="0"/>
          </a:p>
        </p:txBody>
      </p:sp>
      <p:sp>
        <p:nvSpPr>
          <p:cNvPr id="17412" name="Slide Number Placeholder 3"/>
          <p:cNvSpPr>
            <a:spLocks noGrp="1"/>
          </p:cNvSpPr>
          <p:nvPr>
            <p:ph type="sldNum" sz="quarter" idx="5"/>
          </p:nvPr>
        </p:nvSpPr>
        <p:spPr>
          <a:noFill/>
        </p:spPr>
        <p:txBody>
          <a:bodyPr/>
          <a:lstStyle>
            <a:lvl1pPr defTabSz="963826">
              <a:defRPr sz="2500">
                <a:solidFill>
                  <a:schemeClr val="tx1"/>
                </a:solidFill>
                <a:latin typeface="Arial" panose="020B0604020202020204" pitchFamily="34" charset="0"/>
              </a:defRPr>
            </a:lvl1pPr>
            <a:lvl2pPr marL="768126" indent="-295182" defTabSz="963826">
              <a:defRPr sz="2500">
                <a:solidFill>
                  <a:schemeClr val="tx1"/>
                </a:solidFill>
                <a:latin typeface="Arial" panose="020B0604020202020204" pitchFamily="34" charset="0"/>
              </a:defRPr>
            </a:lvl2pPr>
            <a:lvl3pPr marL="1182359" indent="-236472" defTabSz="963826">
              <a:defRPr sz="2500">
                <a:solidFill>
                  <a:schemeClr val="tx1"/>
                </a:solidFill>
                <a:latin typeface="Arial" panose="020B0604020202020204" pitchFamily="34" charset="0"/>
              </a:defRPr>
            </a:lvl3pPr>
            <a:lvl4pPr marL="1656932" indent="-236472" defTabSz="963826">
              <a:defRPr sz="2500">
                <a:solidFill>
                  <a:schemeClr val="tx1"/>
                </a:solidFill>
                <a:latin typeface="Arial" panose="020B0604020202020204" pitchFamily="34" charset="0"/>
              </a:defRPr>
            </a:lvl4pPr>
            <a:lvl5pPr marL="2129875" indent="-236472" defTabSz="963826">
              <a:defRPr sz="2500">
                <a:solidFill>
                  <a:schemeClr val="tx1"/>
                </a:solidFill>
                <a:latin typeface="Arial" panose="020B0604020202020204" pitchFamily="34" charset="0"/>
              </a:defRPr>
            </a:lvl5pPr>
            <a:lvl6pPr marL="2599557" indent="-236472" defTabSz="963826" eaLnBrk="0" fontAlgn="base" hangingPunct="0">
              <a:spcBef>
                <a:spcPct val="0"/>
              </a:spcBef>
              <a:spcAft>
                <a:spcPct val="0"/>
              </a:spcAft>
              <a:defRPr sz="2500">
                <a:solidFill>
                  <a:schemeClr val="tx1"/>
                </a:solidFill>
                <a:latin typeface="Arial" panose="020B0604020202020204" pitchFamily="34" charset="0"/>
              </a:defRPr>
            </a:lvl6pPr>
            <a:lvl7pPr marL="3069239" indent="-236472" defTabSz="963826" eaLnBrk="0" fontAlgn="base" hangingPunct="0">
              <a:spcBef>
                <a:spcPct val="0"/>
              </a:spcBef>
              <a:spcAft>
                <a:spcPct val="0"/>
              </a:spcAft>
              <a:defRPr sz="2500">
                <a:solidFill>
                  <a:schemeClr val="tx1"/>
                </a:solidFill>
                <a:latin typeface="Arial" panose="020B0604020202020204" pitchFamily="34" charset="0"/>
              </a:defRPr>
            </a:lvl7pPr>
            <a:lvl8pPr marL="3538920" indent="-236472" defTabSz="963826" eaLnBrk="0" fontAlgn="base" hangingPunct="0">
              <a:spcBef>
                <a:spcPct val="0"/>
              </a:spcBef>
              <a:spcAft>
                <a:spcPct val="0"/>
              </a:spcAft>
              <a:defRPr sz="2500">
                <a:solidFill>
                  <a:schemeClr val="tx1"/>
                </a:solidFill>
                <a:latin typeface="Arial" panose="020B0604020202020204" pitchFamily="34" charset="0"/>
              </a:defRPr>
            </a:lvl8pPr>
            <a:lvl9pPr marL="4008602" indent="-236472" defTabSz="963826" eaLnBrk="0" fontAlgn="base" hangingPunct="0">
              <a:spcBef>
                <a:spcPct val="0"/>
              </a:spcBef>
              <a:spcAft>
                <a:spcPct val="0"/>
              </a:spcAft>
              <a:defRPr sz="2500">
                <a:solidFill>
                  <a:schemeClr val="tx1"/>
                </a:solidFill>
                <a:latin typeface="Arial" panose="020B0604020202020204" pitchFamily="34" charset="0"/>
              </a:defRPr>
            </a:lvl9pPr>
          </a:lstStyle>
          <a:p>
            <a:fld id="{92C65781-C1E5-4FFF-AD59-835299A3E46E}" type="slidenum">
              <a:rPr lang="en-US" altLang="en-US" sz="1200">
                <a:latin typeface="Times" panose="02020603050405020304" pitchFamily="18" charset="0"/>
              </a:rPr>
              <a:pPr/>
              <a:t>10</a:t>
            </a:fld>
            <a:endParaRPr lang="en-US" altLang="en-US" sz="1200">
              <a:latin typeface="Times" panose="02020603050405020304" pitchFamily="18" charset="0"/>
            </a:endParaRPr>
          </a:p>
        </p:txBody>
      </p:sp>
    </p:spTree>
    <p:extLst>
      <p:ext uri="{BB962C8B-B14F-4D97-AF65-F5344CB8AC3E}">
        <p14:creationId xmlns:p14="http://schemas.microsoft.com/office/powerpoint/2010/main" val="3713345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latin typeface="+mn-lt"/>
              </a:rPr>
              <a:t>If a patient falls behind on their shots, the provider uses the catch-up schedule to get them up to date. </a:t>
            </a:r>
          </a:p>
          <a:p>
            <a:pPr>
              <a:defRPr/>
            </a:pPr>
            <a:r>
              <a:rPr lang="en-US" b="1" dirty="0">
                <a:latin typeface="+mn-lt"/>
              </a:rPr>
              <a:t>Trainer Note:</a:t>
            </a:r>
            <a:r>
              <a:rPr lang="en-US" dirty="0">
                <a:latin typeface="+mn-lt"/>
              </a:rPr>
              <a:t> Ask why it’s important for the patient to be up-to-date on their shots.  </a:t>
            </a:r>
          </a:p>
          <a:p>
            <a:pPr>
              <a:defRPr/>
            </a:pPr>
            <a:endParaRPr lang="en-US" dirty="0"/>
          </a:p>
        </p:txBody>
      </p:sp>
      <p:sp>
        <p:nvSpPr>
          <p:cNvPr id="17412" name="Slide Number Placeholder 3"/>
          <p:cNvSpPr>
            <a:spLocks noGrp="1"/>
          </p:cNvSpPr>
          <p:nvPr>
            <p:ph type="sldNum" sz="quarter" idx="5"/>
          </p:nvPr>
        </p:nvSpPr>
        <p:spPr>
          <a:noFill/>
        </p:spPr>
        <p:txBody>
          <a:bodyPr/>
          <a:lstStyle>
            <a:lvl1pPr defTabSz="963826">
              <a:defRPr sz="2500">
                <a:solidFill>
                  <a:schemeClr val="tx1"/>
                </a:solidFill>
                <a:latin typeface="Arial" panose="020B0604020202020204" pitchFamily="34" charset="0"/>
              </a:defRPr>
            </a:lvl1pPr>
            <a:lvl2pPr marL="768126" indent="-295182" defTabSz="963826">
              <a:defRPr sz="2500">
                <a:solidFill>
                  <a:schemeClr val="tx1"/>
                </a:solidFill>
                <a:latin typeface="Arial" panose="020B0604020202020204" pitchFamily="34" charset="0"/>
              </a:defRPr>
            </a:lvl2pPr>
            <a:lvl3pPr marL="1182359" indent="-236472" defTabSz="963826">
              <a:defRPr sz="2500">
                <a:solidFill>
                  <a:schemeClr val="tx1"/>
                </a:solidFill>
                <a:latin typeface="Arial" panose="020B0604020202020204" pitchFamily="34" charset="0"/>
              </a:defRPr>
            </a:lvl3pPr>
            <a:lvl4pPr marL="1656932" indent="-236472" defTabSz="963826">
              <a:defRPr sz="2500">
                <a:solidFill>
                  <a:schemeClr val="tx1"/>
                </a:solidFill>
                <a:latin typeface="Arial" panose="020B0604020202020204" pitchFamily="34" charset="0"/>
              </a:defRPr>
            </a:lvl4pPr>
            <a:lvl5pPr marL="2129875" indent="-236472" defTabSz="963826">
              <a:defRPr sz="2500">
                <a:solidFill>
                  <a:schemeClr val="tx1"/>
                </a:solidFill>
                <a:latin typeface="Arial" panose="020B0604020202020204" pitchFamily="34" charset="0"/>
              </a:defRPr>
            </a:lvl5pPr>
            <a:lvl6pPr marL="2599557" indent="-236472" defTabSz="963826" eaLnBrk="0" fontAlgn="base" hangingPunct="0">
              <a:spcBef>
                <a:spcPct val="0"/>
              </a:spcBef>
              <a:spcAft>
                <a:spcPct val="0"/>
              </a:spcAft>
              <a:defRPr sz="2500">
                <a:solidFill>
                  <a:schemeClr val="tx1"/>
                </a:solidFill>
                <a:latin typeface="Arial" panose="020B0604020202020204" pitchFamily="34" charset="0"/>
              </a:defRPr>
            </a:lvl6pPr>
            <a:lvl7pPr marL="3069239" indent="-236472" defTabSz="963826" eaLnBrk="0" fontAlgn="base" hangingPunct="0">
              <a:spcBef>
                <a:spcPct val="0"/>
              </a:spcBef>
              <a:spcAft>
                <a:spcPct val="0"/>
              </a:spcAft>
              <a:defRPr sz="2500">
                <a:solidFill>
                  <a:schemeClr val="tx1"/>
                </a:solidFill>
                <a:latin typeface="Arial" panose="020B0604020202020204" pitchFamily="34" charset="0"/>
              </a:defRPr>
            </a:lvl7pPr>
            <a:lvl8pPr marL="3538920" indent="-236472" defTabSz="963826" eaLnBrk="0" fontAlgn="base" hangingPunct="0">
              <a:spcBef>
                <a:spcPct val="0"/>
              </a:spcBef>
              <a:spcAft>
                <a:spcPct val="0"/>
              </a:spcAft>
              <a:defRPr sz="2500">
                <a:solidFill>
                  <a:schemeClr val="tx1"/>
                </a:solidFill>
                <a:latin typeface="Arial" panose="020B0604020202020204" pitchFamily="34" charset="0"/>
              </a:defRPr>
            </a:lvl8pPr>
            <a:lvl9pPr marL="4008602" indent="-236472" defTabSz="963826" eaLnBrk="0" fontAlgn="base" hangingPunct="0">
              <a:spcBef>
                <a:spcPct val="0"/>
              </a:spcBef>
              <a:spcAft>
                <a:spcPct val="0"/>
              </a:spcAft>
              <a:defRPr sz="2500">
                <a:solidFill>
                  <a:schemeClr val="tx1"/>
                </a:solidFill>
                <a:latin typeface="Arial" panose="020B0604020202020204" pitchFamily="34" charset="0"/>
              </a:defRPr>
            </a:lvl9pPr>
          </a:lstStyle>
          <a:p>
            <a:fld id="{92C65781-C1E5-4FFF-AD59-835299A3E46E}" type="slidenum">
              <a:rPr lang="en-US" altLang="en-US" sz="1200">
                <a:latin typeface="Times" panose="02020603050405020304" pitchFamily="18" charset="0"/>
              </a:rPr>
              <a:pPr/>
              <a:t>11</a:t>
            </a:fld>
            <a:endParaRPr lang="en-US" altLang="en-US" sz="1200">
              <a:latin typeface="Times" panose="02020603050405020304" pitchFamily="18" charset="0"/>
            </a:endParaRPr>
          </a:p>
        </p:txBody>
      </p:sp>
    </p:spTree>
    <p:extLst>
      <p:ext uri="{BB962C8B-B14F-4D97-AF65-F5344CB8AC3E}">
        <p14:creationId xmlns:p14="http://schemas.microsoft.com/office/powerpoint/2010/main" val="3017296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latin typeface="+mn-lt"/>
              </a:rPr>
              <a:t>If a patient falls behind on their shots, the provider uses the catch-up schedule to get them up to date. </a:t>
            </a:r>
          </a:p>
          <a:p>
            <a:pPr>
              <a:defRPr/>
            </a:pPr>
            <a:r>
              <a:rPr lang="en-US" b="1" dirty="0">
                <a:latin typeface="+mn-lt"/>
              </a:rPr>
              <a:t>Trainer Note:</a:t>
            </a:r>
            <a:r>
              <a:rPr lang="en-US" dirty="0">
                <a:latin typeface="+mn-lt"/>
              </a:rPr>
              <a:t> Ask why it’s important for the patient to be up-to-date on their shots.  </a:t>
            </a:r>
          </a:p>
          <a:p>
            <a:pPr>
              <a:defRPr/>
            </a:pPr>
            <a:endParaRPr lang="en-US" dirty="0"/>
          </a:p>
        </p:txBody>
      </p:sp>
      <p:sp>
        <p:nvSpPr>
          <p:cNvPr id="17412" name="Slide Number Placeholder 3"/>
          <p:cNvSpPr>
            <a:spLocks noGrp="1"/>
          </p:cNvSpPr>
          <p:nvPr>
            <p:ph type="sldNum" sz="quarter" idx="5"/>
          </p:nvPr>
        </p:nvSpPr>
        <p:spPr>
          <a:noFill/>
        </p:spPr>
        <p:txBody>
          <a:bodyPr/>
          <a:lstStyle>
            <a:lvl1pPr defTabSz="963826">
              <a:defRPr sz="2500">
                <a:solidFill>
                  <a:schemeClr val="tx1"/>
                </a:solidFill>
                <a:latin typeface="Arial" panose="020B0604020202020204" pitchFamily="34" charset="0"/>
              </a:defRPr>
            </a:lvl1pPr>
            <a:lvl2pPr marL="768126" indent="-295182" defTabSz="963826">
              <a:defRPr sz="2500">
                <a:solidFill>
                  <a:schemeClr val="tx1"/>
                </a:solidFill>
                <a:latin typeface="Arial" panose="020B0604020202020204" pitchFamily="34" charset="0"/>
              </a:defRPr>
            </a:lvl2pPr>
            <a:lvl3pPr marL="1182359" indent="-236472" defTabSz="963826">
              <a:defRPr sz="2500">
                <a:solidFill>
                  <a:schemeClr val="tx1"/>
                </a:solidFill>
                <a:latin typeface="Arial" panose="020B0604020202020204" pitchFamily="34" charset="0"/>
              </a:defRPr>
            </a:lvl3pPr>
            <a:lvl4pPr marL="1656932" indent="-236472" defTabSz="963826">
              <a:defRPr sz="2500">
                <a:solidFill>
                  <a:schemeClr val="tx1"/>
                </a:solidFill>
                <a:latin typeface="Arial" panose="020B0604020202020204" pitchFamily="34" charset="0"/>
              </a:defRPr>
            </a:lvl4pPr>
            <a:lvl5pPr marL="2129875" indent="-236472" defTabSz="963826">
              <a:defRPr sz="2500">
                <a:solidFill>
                  <a:schemeClr val="tx1"/>
                </a:solidFill>
                <a:latin typeface="Arial" panose="020B0604020202020204" pitchFamily="34" charset="0"/>
              </a:defRPr>
            </a:lvl5pPr>
            <a:lvl6pPr marL="2599557" indent="-236472" defTabSz="963826" eaLnBrk="0" fontAlgn="base" hangingPunct="0">
              <a:spcBef>
                <a:spcPct val="0"/>
              </a:spcBef>
              <a:spcAft>
                <a:spcPct val="0"/>
              </a:spcAft>
              <a:defRPr sz="2500">
                <a:solidFill>
                  <a:schemeClr val="tx1"/>
                </a:solidFill>
                <a:latin typeface="Arial" panose="020B0604020202020204" pitchFamily="34" charset="0"/>
              </a:defRPr>
            </a:lvl6pPr>
            <a:lvl7pPr marL="3069239" indent="-236472" defTabSz="963826" eaLnBrk="0" fontAlgn="base" hangingPunct="0">
              <a:spcBef>
                <a:spcPct val="0"/>
              </a:spcBef>
              <a:spcAft>
                <a:spcPct val="0"/>
              </a:spcAft>
              <a:defRPr sz="2500">
                <a:solidFill>
                  <a:schemeClr val="tx1"/>
                </a:solidFill>
                <a:latin typeface="Arial" panose="020B0604020202020204" pitchFamily="34" charset="0"/>
              </a:defRPr>
            </a:lvl7pPr>
            <a:lvl8pPr marL="3538920" indent="-236472" defTabSz="963826" eaLnBrk="0" fontAlgn="base" hangingPunct="0">
              <a:spcBef>
                <a:spcPct val="0"/>
              </a:spcBef>
              <a:spcAft>
                <a:spcPct val="0"/>
              </a:spcAft>
              <a:defRPr sz="2500">
                <a:solidFill>
                  <a:schemeClr val="tx1"/>
                </a:solidFill>
                <a:latin typeface="Arial" panose="020B0604020202020204" pitchFamily="34" charset="0"/>
              </a:defRPr>
            </a:lvl8pPr>
            <a:lvl9pPr marL="4008602" indent="-236472" defTabSz="963826" eaLnBrk="0" fontAlgn="base" hangingPunct="0">
              <a:spcBef>
                <a:spcPct val="0"/>
              </a:spcBef>
              <a:spcAft>
                <a:spcPct val="0"/>
              </a:spcAft>
              <a:defRPr sz="2500">
                <a:solidFill>
                  <a:schemeClr val="tx1"/>
                </a:solidFill>
                <a:latin typeface="Arial" panose="020B0604020202020204" pitchFamily="34" charset="0"/>
              </a:defRPr>
            </a:lvl9pPr>
          </a:lstStyle>
          <a:p>
            <a:fld id="{92C65781-C1E5-4FFF-AD59-835299A3E46E}" type="slidenum">
              <a:rPr lang="en-US" altLang="en-US" sz="1200">
                <a:latin typeface="Times" panose="02020603050405020304" pitchFamily="18" charset="0"/>
              </a:rPr>
              <a:pPr/>
              <a:t>12</a:t>
            </a:fld>
            <a:endParaRPr lang="en-US" altLang="en-US" sz="1200">
              <a:latin typeface="Times" panose="02020603050405020304" pitchFamily="18" charset="0"/>
            </a:endParaRPr>
          </a:p>
        </p:txBody>
      </p:sp>
    </p:spTree>
    <p:extLst>
      <p:ext uri="{BB962C8B-B14F-4D97-AF65-F5344CB8AC3E}">
        <p14:creationId xmlns:p14="http://schemas.microsoft.com/office/powerpoint/2010/main" val="3306787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78313">
              <a:spcBef>
                <a:spcPts val="0"/>
              </a:spcBef>
              <a:defRPr/>
            </a:pPr>
            <a:r>
              <a:rPr lang="en-US" dirty="0">
                <a:solidFill>
                  <a:srgbClr val="000510"/>
                </a:solidFill>
                <a:hlinkClick r:id="rId3"/>
              </a:rPr>
              <a:t>https://www.michigan.gov/mdhhs/0,5885,7-339-71550_2955_2976_82305_82310-447907--,00.html</a:t>
            </a:r>
          </a:p>
          <a:p>
            <a:pPr marL="0" marR="0" lvl="0" indent="0" algn="l" defTabSz="678313" rtl="0" eaLnBrk="0" fontAlgn="base" latinLnBrk="0" hangingPunct="0">
              <a:lnSpc>
                <a:spcPct val="100000"/>
              </a:lnSpc>
              <a:spcBef>
                <a:spcPts val="0"/>
              </a:spcBef>
              <a:spcAft>
                <a:spcPct val="0"/>
              </a:spcAft>
              <a:buClrTx/>
              <a:buSzTx/>
              <a:buFontTx/>
              <a:buNone/>
              <a:tabLst/>
              <a:defRPr/>
            </a:pPr>
            <a:r>
              <a:rPr lang="en-US" dirty="0">
                <a:solidFill>
                  <a:srgbClr val="000510"/>
                </a:solidFill>
                <a:hlinkClick r:id="rId4"/>
              </a:rPr>
              <a:t>http://health.utah.gov/epi/diseases/hepatitisA/HAVoutbreak_2017</a:t>
            </a:r>
            <a:endParaRPr lang="en-US" dirty="0">
              <a:solidFill>
                <a:srgbClr val="000510"/>
              </a:solidFill>
            </a:endParaRPr>
          </a:p>
          <a:p>
            <a:pPr defTabSz="678313">
              <a:spcBef>
                <a:spcPts val="0"/>
              </a:spcBef>
              <a:defRPr/>
            </a:pPr>
            <a:r>
              <a:rPr lang="en-US" dirty="0">
                <a:solidFill>
                  <a:srgbClr val="000510"/>
                </a:solidFill>
                <a:hlinkClick r:id="rId3"/>
              </a:rPr>
              <a:t>https://chfs.ky.gov/agencies/dph/Pages/default.aspx</a:t>
            </a:r>
          </a:p>
          <a:p>
            <a:pPr defTabSz="678313">
              <a:spcBef>
                <a:spcPts val="0"/>
              </a:spcBef>
              <a:defRPr/>
            </a:pPr>
            <a:r>
              <a:rPr lang="en-US" dirty="0">
                <a:solidFill>
                  <a:srgbClr val="000510"/>
                </a:solidFill>
                <a:hlinkClick r:id="rId5"/>
              </a:rPr>
              <a:t>https://www.in.gov/isdh/27791.htm</a:t>
            </a:r>
            <a:endParaRPr lang="en-US" dirty="0">
              <a:solidFill>
                <a:srgbClr val="000510"/>
              </a:solidFill>
            </a:endParaRPr>
          </a:p>
          <a:p>
            <a:pPr marL="0" marR="0" lvl="0" indent="0" algn="l" defTabSz="678313" rtl="0" eaLnBrk="0" fontAlgn="base" latinLnBrk="0" hangingPunct="0">
              <a:lnSpc>
                <a:spcPct val="100000"/>
              </a:lnSpc>
              <a:spcBef>
                <a:spcPts val="0"/>
              </a:spcBef>
              <a:spcAft>
                <a:spcPct val="0"/>
              </a:spcAft>
              <a:buClrTx/>
              <a:buSzTx/>
              <a:buFontTx/>
              <a:buNone/>
              <a:tabLst/>
              <a:defRPr/>
            </a:pPr>
            <a:r>
              <a:rPr lang="en-US" dirty="0">
                <a:solidFill>
                  <a:srgbClr val="000510"/>
                </a:solidFill>
                <a:hlinkClick r:id="rId3"/>
              </a:rPr>
              <a:t>https://dhhr.wv.gov/oeps/disease/viral-hepatitis/pages/hepA_outbreak.aspx </a:t>
            </a:r>
            <a:endParaRPr lang="en-US" dirty="0">
              <a:solidFill>
                <a:srgbClr val="000510"/>
              </a:solidFill>
            </a:endParaRPr>
          </a:p>
          <a:p>
            <a:pPr defTabSz="678313">
              <a:spcBef>
                <a:spcPts val="0"/>
              </a:spcBef>
              <a:defRPr/>
            </a:pPr>
            <a:endParaRPr lang="en-US" dirty="0">
              <a:solidFill>
                <a:srgbClr val="00051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597E79-DB00-43AD-8049-C3FC7635EF1A}"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92568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63250738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349710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0"/>
            <a:ext cx="274320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0"/>
            <a:ext cx="80264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288218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6534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3647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929996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828801"/>
            <a:ext cx="50800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02400" y="1828801"/>
            <a:ext cx="50800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31130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41572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23220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6024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10280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170459"/>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08415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96336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90000" y="274639"/>
            <a:ext cx="2692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39"/>
            <a:ext cx="78740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21508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7046341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0000"/>
              </a:lnSpc>
              <a:defRPr sz="4000" b="1" cap="none" spc="0" baseline="0">
                <a:ln w="0"/>
                <a:solidFill>
                  <a:schemeClr val="accent1"/>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lnSpc>
                <a:spcPct val="95000"/>
              </a:lnSpc>
              <a:spcBef>
                <a:spcPts val="0"/>
              </a:spcBef>
              <a:buClr>
                <a:srgbClr val="FF9900"/>
              </a:buClr>
              <a:defRPr sz="2800" b="0" cap="none" spc="0">
                <a:ln w="0"/>
                <a:solidFill>
                  <a:schemeClr val="tx1"/>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defRPr>
            </a:lvl1pPr>
            <a:lvl2pPr marL="457200" indent="-228600">
              <a:lnSpc>
                <a:spcPct val="95000"/>
              </a:lnSpc>
              <a:spcBef>
                <a:spcPts val="0"/>
              </a:spcBef>
              <a:buClr>
                <a:srgbClr val="0070C0"/>
              </a:buClr>
              <a:buSzPct val="75000"/>
              <a:buFont typeface="Wingdings" panose="05000000000000000000" pitchFamily="2" charset="2"/>
              <a:buChar char="§"/>
              <a:defRPr sz="2400" b="0" cap="none" spc="0">
                <a:ln w="0"/>
                <a:solidFill>
                  <a:schemeClr val="tx1"/>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defRPr>
            </a:lvl2pPr>
            <a:lvl3pPr marL="685800" indent="-228600">
              <a:lnSpc>
                <a:spcPct val="95000"/>
              </a:lnSpc>
              <a:spcBef>
                <a:spcPts val="0"/>
              </a:spcBef>
              <a:buClr>
                <a:srgbClr val="009900"/>
              </a:buClr>
              <a:buSzPct val="75000"/>
              <a:buFont typeface="Courier New" panose="02070309020205020404" pitchFamily="49" charset="0"/>
              <a:buChar char="o"/>
              <a:defRPr sz="2000" b="0" cap="none" spc="0">
                <a:ln w="0"/>
                <a:solidFill>
                  <a:schemeClr val="tx1"/>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defRPr>
            </a:lvl3pPr>
            <a:lvl4pPr>
              <a:lnSpc>
                <a:spcPct val="95000"/>
              </a:lnSpc>
              <a:spcBef>
                <a:spcPts val="0"/>
              </a:spcBef>
              <a:defRPr sz="1800" b="0" cap="none" spc="0">
                <a:ln w="0"/>
                <a:solidFill>
                  <a:schemeClr val="tx1"/>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defRPr>
            </a:lvl4pPr>
            <a:lvl5pPr>
              <a:lnSpc>
                <a:spcPct val="95000"/>
              </a:lnSpc>
              <a:spcBef>
                <a:spcPts val="0"/>
              </a:spcBef>
              <a:defRPr b="0" cap="none" spc="0">
                <a:ln w="0"/>
                <a:solidFill>
                  <a:schemeClr val="tx1"/>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854306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5956215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828801"/>
            <a:ext cx="50800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02400" y="1828801"/>
            <a:ext cx="50800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71988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3502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263836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4390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149874608"/>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125910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610091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08412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90000" y="274639"/>
            <a:ext cx="2692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39"/>
            <a:ext cx="78740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8372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769600" cy="1143000"/>
          </a:xfrm>
        </p:spPr>
        <p:txBody>
          <a:bodyPr/>
          <a:lstStyle/>
          <a:p>
            <a:r>
              <a:rPr lang="en-US"/>
              <a:t>Click to edit Master title style</a:t>
            </a:r>
          </a:p>
        </p:txBody>
      </p:sp>
      <p:sp>
        <p:nvSpPr>
          <p:cNvPr id="3" name="Text Placeholder 2"/>
          <p:cNvSpPr>
            <a:spLocks noGrp="1"/>
          </p:cNvSpPr>
          <p:nvPr>
            <p:ph type="body" sz="half" idx="1"/>
          </p:nvPr>
        </p:nvSpPr>
        <p:spPr>
          <a:xfrm>
            <a:off x="1219200" y="1828801"/>
            <a:ext cx="50800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02400" y="1828801"/>
            <a:ext cx="50800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22206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8"/>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xfrm>
            <a:off x="4165986" y="6245879"/>
            <a:ext cx="3860030" cy="476250"/>
          </a:xfrm>
          <a:prstGeom prst="rect">
            <a:avLst/>
          </a:prstGeom>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p:txBody>
          <a:bodyPr/>
          <a:lstStyle>
            <a:lvl1pPr>
              <a:defRPr/>
            </a:lvl1pPr>
          </a:lstStyle>
          <a:p>
            <a:fld id="{3AF693C0-342F-461A-98F4-203FE0FE0683}" type="slidenum">
              <a:rPr lang="en-US" altLang="en-US"/>
              <a:pPr/>
              <a:t>‹#›</a:t>
            </a:fld>
            <a:endParaRPr lang="en-US" altLang="en-US" dirty="0"/>
          </a:p>
        </p:txBody>
      </p:sp>
    </p:spTree>
    <p:extLst>
      <p:ext uri="{BB962C8B-B14F-4D97-AF65-F5344CB8AC3E}">
        <p14:creationId xmlns:p14="http://schemas.microsoft.com/office/powerpoint/2010/main" val="2808221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34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6800" y="1600200"/>
            <a:ext cx="5334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914454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613006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6998606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2832204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0780569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1280829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tx2"/>
            </a:gs>
            <a:gs pos="100000">
              <a:srgbClr val="2A4EA3"/>
            </a:gs>
          </a:gsLst>
          <a:lin ang="5400000" scaled="1"/>
        </a:gradFill>
        <a:effectLst/>
      </p:bgPr>
    </p:bg>
    <p:spTree>
      <p:nvGrpSpPr>
        <p:cNvPr id="1" name=""/>
        <p:cNvGrpSpPr/>
        <p:nvPr/>
      </p:nvGrpSpPr>
      <p:grpSpPr>
        <a:xfrm>
          <a:off x="0" y="0"/>
          <a:ext cx="0" cy="0"/>
          <a:chOff x="0" y="0"/>
          <a:chExt cx="0" cy="0"/>
        </a:xfrm>
      </p:grpSpPr>
      <p:sp>
        <p:nvSpPr>
          <p:cNvPr id="1026" name="Text Box 19"/>
          <p:cNvSpPr txBox="1">
            <a:spLocks noChangeArrowheads="1"/>
          </p:cNvSpPr>
          <p:nvPr userDrawn="1"/>
        </p:nvSpPr>
        <p:spPr bwMode="auto">
          <a:xfrm>
            <a:off x="508000" y="1752600"/>
            <a:ext cx="1117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0" fontAlgn="base" hangingPunct="0">
              <a:spcBef>
                <a:spcPct val="50000"/>
              </a:spcBef>
              <a:spcAft>
                <a:spcPct val="0"/>
              </a:spcAft>
              <a:buFontTx/>
              <a:buChar char="•"/>
              <a:defRPr/>
            </a:pPr>
            <a:endParaRPr lang="en-US" sz="2400" dirty="0">
              <a:solidFill>
                <a:srgbClr val="000000"/>
              </a:solidFill>
              <a:latin typeface="Times" pitchFamily="18" charset="0"/>
            </a:endParaRPr>
          </a:p>
        </p:txBody>
      </p:sp>
      <p:sp>
        <p:nvSpPr>
          <p:cNvPr id="1027" name="Rectangle 20"/>
          <p:cNvSpPr>
            <a:spLocks noGrp="1" noChangeArrowheads="1"/>
          </p:cNvSpPr>
          <p:nvPr>
            <p:ph type="title"/>
          </p:nvPr>
        </p:nvSpPr>
        <p:spPr bwMode="auto">
          <a:xfrm>
            <a:off x="609600" y="3048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21"/>
          <p:cNvSpPr>
            <a:spLocks noGrp="1" noChangeArrowheads="1"/>
          </p:cNvSpPr>
          <p:nvPr>
            <p:ph type="body" idx="1"/>
          </p:nvPr>
        </p:nvSpPr>
        <p:spPr bwMode="auto">
          <a:xfrm>
            <a:off x="609600" y="1600200"/>
            <a:ext cx="108712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9" name="Picture 47" descr="slide lower copy"/>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 y="5919788"/>
            <a:ext cx="12187767"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69341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rtl="0" eaLnBrk="0" fontAlgn="base" hangingPunct="0">
        <a:spcBef>
          <a:spcPct val="0"/>
        </a:spcBef>
        <a:spcAft>
          <a:spcPct val="0"/>
        </a:spcAft>
        <a:defRPr sz="4200" b="1">
          <a:solidFill>
            <a:srgbClr val="FFFF66"/>
          </a:solidFill>
          <a:latin typeface="+mj-lt"/>
          <a:ea typeface="+mj-ea"/>
          <a:cs typeface="+mj-cs"/>
        </a:defRPr>
      </a:lvl1pPr>
      <a:lvl2pPr algn="l" rtl="0" eaLnBrk="0" fontAlgn="base" hangingPunct="0">
        <a:spcBef>
          <a:spcPct val="0"/>
        </a:spcBef>
        <a:spcAft>
          <a:spcPct val="0"/>
        </a:spcAft>
        <a:defRPr sz="4200" b="1">
          <a:solidFill>
            <a:srgbClr val="FFFF66"/>
          </a:solidFill>
          <a:latin typeface="Times" pitchFamily="1" charset="0"/>
        </a:defRPr>
      </a:lvl2pPr>
      <a:lvl3pPr algn="l" rtl="0" eaLnBrk="0" fontAlgn="base" hangingPunct="0">
        <a:spcBef>
          <a:spcPct val="0"/>
        </a:spcBef>
        <a:spcAft>
          <a:spcPct val="0"/>
        </a:spcAft>
        <a:defRPr sz="4200" b="1">
          <a:solidFill>
            <a:srgbClr val="FFFF66"/>
          </a:solidFill>
          <a:latin typeface="Times" pitchFamily="1" charset="0"/>
        </a:defRPr>
      </a:lvl3pPr>
      <a:lvl4pPr algn="l" rtl="0" eaLnBrk="0" fontAlgn="base" hangingPunct="0">
        <a:spcBef>
          <a:spcPct val="0"/>
        </a:spcBef>
        <a:spcAft>
          <a:spcPct val="0"/>
        </a:spcAft>
        <a:defRPr sz="4200" b="1">
          <a:solidFill>
            <a:srgbClr val="FFFF66"/>
          </a:solidFill>
          <a:latin typeface="Times" pitchFamily="1" charset="0"/>
        </a:defRPr>
      </a:lvl4pPr>
      <a:lvl5pPr algn="l" rtl="0" eaLnBrk="0" fontAlgn="base" hangingPunct="0">
        <a:spcBef>
          <a:spcPct val="0"/>
        </a:spcBef>
        <a:spcAft>
          <a:spcPct val="0"/>
        </a:spcAft>
        <a:defRPr sz="4200" b="1">
          <a:solidFill>
            <a:srgbClr val="FFFF66"/>
          </a:solidFill>
          <a:latin typeface="Times" pitchFamily="1" charset="0"/>
        </a:defRPr>
      </a:lvl5pPr>
      <a:lvl6pPr marL="457200" algn="l" rtl="0" fontAlgn="base">
        <a:spcBef>
          <a:spcPct val="0"/>
        </a:spcBef>
        <a:spcAft>
          <a:spcPct val="0"/>
        </a:spcAft>
        <a:defRPr sz="4200" b="1">
          <a:solidFill>
            <a:srgbClr val="FFFF66"/>
          </a:solidFill>
          <a:latin typeface="Times" pitchFamily="1" charset="0"/>
        </a:defRPr>
      </a:lvl6pPr>
      <a:lvl7pPr marL="914400" algn="l" rtl="0" fontAlgn="base">
        <a:spcBef>
          <a:spcPct val="0"/>
        </a:spcBef>
        <a:spcAft>
          <a:spcPct val="0"/>
        </a:spcAft>
        <a:defRPr sz="4200" b="1">
          <a:solidFill>
            <a:srgbClr val="FFFF66"/>
          </a:solidFill>
          <a:latin typeface="Times" pitchFamily="1" charset="0"/>
        </a:defRPr>
      </a:lvl7pPr>
      <a:lvl8pPr marL="1371600" algn="l" rtl="0" fontAlgn="base">
        <a:spcBef>
          <a:spcPct val="0"/>
        </a:spcBef>
        <a:spcAft>
          <a:spcPct val="0"/>
        </a:spcAft>
        <a:defRPr sz="4200" b="1">
          <a:solidFill>
            <a:srgbClr val="FFFF66"/>
          </a:solidFill>
          <a:latin typeface="Times" pitchFamily="1" charset="0"/>
        </a:defRPr>
      </a:lvl8pPr>
      <a:lvl9pPr marL="1828800" algn="l" rtl="0" fontAlgn="base">
        <a:spcBef>
          <a:spcPct val="0"/>
        </a:spcBef>
        <a:spcAft>
          <a:spcPct val="0"/>
        </a:spcAft>
        <a:defRPr sz="4200" b="1">
          <a:solidFill>
            <a:srgbClr val="FFFF66"/>
          </a:solidFill>
          <a:latin typeface="Times" pitchFamily="1" charset="0"/>
        </a:defRPr>
      </a:lvl9pPr>
    </p:titleStyle>
    <p:bodyStyle>
      <a:lvl1pPr marL="342900" indent="-342900" algn="l" rtl="0" eaLnBrk="0" fontAlgn="base" hangingPunct="0">
        <a:lnSpc>
          <a:spcPct val="90000"/>
        </a:lnSpc>
        <a:spcBef>
          <a:spcPct val="20000"/>
        </a:spcBef>
        <a:spcAft>
          <a:spcPct val="0"/>
        </a:spcAft>
        <a:buClr>
          <a:srgbClr val="FF8000"/>
        </a:buClr>
        <a:buChar char="•"/>
        <a:defRPr sz="2600" b="1">
          <a:solidFill>
            <a:schemeClr val="bg1"/>
          </a:solidFill>
          <a:latin typeface="+mn-lt"/>
          <a:ea typeface="+mn-ea"/>
          <a:cs typeface="+mn-cs"/>
        </a:defRPr>
      </a:lvl1pPr>
      <a:lvl2pPr marL="742950" indent="-285750" algn="l" rtl="0" eaLnBrk="0" fontAlgn="base" hangingPunct="0">
        <a:lnSpc>
          <a:spcPct val="90000"/>
        </a:lnSpc>
        <a:spcBef>
          <a:spcPct val="20000"/>
        </a:spcBef>
        <a:spcAft>
          <a:spcPct val="0"/>
        </a:spcAft>
        <a:buFont typeface="Wingdings" pitchFamily="2" charset="2"/>
        <a:buChar char="§"/>
        <a:defRPr sz="2400">
          <a:solidFill>
            <a:schemeClr val="bg1"/>
          </a:solidFill>
          <a:latin typeface="+mn-lt"/>
        </a:defRPr>
      </a:lvl2pPr>
      <a:lvl3pPr marL="1143000" indent="-228600" algn="l" rtl="0" eaLnBrk="0" fontAlgn="base" hangingPunct="0">
        <a:lnSpc>
          <a:spcPct val="90000"/>
        </a:lnSpc>
        <a:spcBef>
          <a:spcPct val="20000"/>
        </a:spcBef>
        <a:spcAft>
          <a:spcPct val="0"/>
        </a:spcAft>
        <a:buChar char="•"/>
        <a:defRPr sz="2200">
          <a:solidFill>
            <a:schemeClr val="bg1"/>
          </a:solidFill>
          <a:latin typeface="+mn-lt"/>
        </a:defRPr>
      </a:lvl3pPr>
      <a:lvl4pPr marL="1600200" indent="-228600" algn="l" rtl="0" eaLnBrk="0" fontAlgn="base" hangingPunct="0">
        <a:lnSpc>
          <a:spcPct val="70000"/>
        </a:lnSpc>
        <a:spcBef>
          <a:spcPct val="20000"/>
        </a:spcBef>
        <a:spcAft>
          <a:spcPct val="0"/>
        </a:spcAft>
        <a:defRPr sz="2000">
          <a:solidFill>
            <a:schemeClr val="bg1"/>
          </a:solidFill>
          <a:latin typeface="+mn-lt"/>
        </a:defRPr>
      </a:lvl4pPr>
      <a:lvl5pPr marL="2057400" indent="-228600" algn="l" rtl="0" eaLnBrk="0" fontAlgn="base" hangingPunct="0">
        <a:lnSpc>
          <a:spcPct val="70000"/>
        </a:lnSpc>
        <a:spcBef>
          <a:spcPct val="20000"/>
        </a:spcBef>
        <a:spcAft>
          <a:spcPct val="0"/>
        </a:spcAft>
        <a:buChar char="»"/>
        <a:defRPr sz="2000">
          <a:solidFill>
            <a:schemeClr val="bg1"/>
          </a:solidFill>
          <a:latin typeface="+mn-lt"/>
        </a:defRPr>
      </a:lvl5pPr>
      <a:lvl6pPr marL="2514600" indent="-228600" algn="l" rtl="0" fontAlgn="base">
        <a:lnSpc>
          <a:spcPct val="70000"/>
        </a:lnSpc>
        <a:spcBef>
          <a:spcPct val="20000"/>
        </a:spcBef>
        <a:spcAft>
          <a:spcPct val="0"/>
        </a:spcAft>
        <a:buChar char="»"/>
        <a:defRPr sz="2000">
          <a:solidFill>
            <a:schemeClr val="bg1"/>
          </a:solidFill>
          <a:latin typeface="+mn-lt"/>
        </a:defRPr>
      </a:lvl6pPr>
      <a:lvl7pPr marL="2971800" indent="-228600" algn="l" rtl="0" fontAlgn="base">
        <a:lnSpc>
          <a:spcPct val="70000"/>
        </a:lnSpc>
        <a:spcBef>
          <a:spcPct val="20000"/>
        </a:spcBef>
        <a:spcAft>
          <a:spcPct val="0"/>
        </a:spcAft>
        <a:buChar char="»"/>
        <a:defRPr sz="2000">
          <a:solidFill>
            <a:schemeClr val="bg1"/>
          </a:solidFill>
          <a:latin typeface="+mn-lt"/>
        </a:defRPr>
      </a:lvl7pPr>
      <a:lvl8pPr marL="3429000" indent="-228600" algn="l" rtl="0" fontAlgn="base">
        <a:lnSpc>
          <a:spcPct val="70000"/>
        </a:lnSpc>
        <a:spcBef>
          <a:spcPct val="20000"/>
        </a:spcBef>
        <a:spcAft>
          <a:spcPct val="0"/>
        </a:spcAft>
        <a:buChar char="»"/>
        <a:defRPr sz="2000">
          <a:solidFill>
            <a:schemeClr val="bg1"/>
          </a:solidFill>
          <a:latin typeface="+mn-lt"/>
        </a:defRPr>
      </a:lvl8pPr>
      <a:lvl9pPr marL="3886200" indent="-228600" algn="l" rtl="0" fontAlgn="base">
        <a:lnSpc>
          <a:spcPct val="70000"/>
        </a:lnSpc>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12800" y="274638"/>
            <a:ext cx="1076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1219200" y="1828801"/>
            <a:ext cx="10363200" cy="42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3236" name="Rectangle 15"/>
          <p:cNvSpPr txBox="1">
            <a:spLocks noGrp="1" noChangeArrowheads="1"/>
          </p:cNvSpPr>
          <p:nvPr userDrawn="1"/>
        </p:nvSpPr>
        <p:spPr bwMode="auto">
          <a:xfrm>
            <a:off x="6299200" y="6340476"/>
            <a:ext cx="5486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r">
              <a:defRPr/>
            </a:pPr>
            <a:r>
              <a:rPr lang="en-US" sz="1000" b="1" i="1" dirty="0">
                <a:solidFill>
                  <a:srgbClr val="0070C0"/>
                </a:solidFill>
              </a:rPr>
              <a:t>California Department of Public Health  </a:t>
            </a:r>
            <a:fld id="{86AE9F22-DD48-48F5-B413-9914DCC3DD39}" type="slidenum">
              <a:rPr lang="en-US" sz="1000" b="1" i="1" smtClean="0">
                <a:solidFill>
                  <a:srgbClr val="0070C0"/>
                </a:solidFill>
              </a:rPr>
              <a:pPr algn="r">
                <a:defRPr/>
              </a:pPr>
              <a:t>‹#›</a:t>
            </a:fld>
            <a:r>
              <a:rPr lang="en-US" sz="1000" b="1" i="1" dirty="0">
                <a:solidFill>
                  <a:srgbClr val="0070C0"/>
                </a:solidFill>
              </a:rPr>
              <a:t>    </a:t>
            </a:r>
          </a:p>
        </p:txBody>
      </p:sp>
      <p:cxnSp>
        <p:nvCxnSpPr>
          <p:cNvPr id="8" name="Straight Connector 7"/>
          <p:cNvCxnSpPr/>
          <p:nvPr userDrawn="1"/>
        </p:nvCxnSpPr>
        <p:spPr>
          <a:xfrm>
            <a:off x="6299200" y="6400800"/>
            <a:ext cx="5486400" cy="1588"/>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pic>
        <p:nvPicPr>
          <p:cNvPr id="1033" name="Picture 7" descr="Logo-CDPH #1"/>
          <p:cNvPicPr>
            <a:picLocks noChangeAspect="1" noChangeArrowheads="1"/>
          </p:cNvPicPr>
          <p:nvPr userDrawn="1"/>
        </p:nvPicPr>
        <p:blipFill>
          <a:blip r:embed="rId13">
            <a:clrChange>
              <a:clrFrom>
                <a:srgbClr val="FBFBFB"/>
              </a:clrFrom>
              <a:clrTo>
                <a:srgbClr val="FBFBFB">
                  <a:alpha val="0"/>
                </a:srgbClr>
              </a:clrTo>
            </a:clrChange>
            <a:extLst>
              <a:ext uri="{28A0092B-C50C-407E-A947-70E740481C1C}">
                <a14:useLocalDpi xmlns:a14="http://schemas.microsoft.com/office/drawing/2010/main" val="0"/>
              </a:ext>
            </a:extLst>
          </a:blip>
          <a:srcRect/>
          <a:stretch>
            <a:fillRect/>
          </a:stretch>
        </p:blipFill>
        <p:spPr bwMode="auto">
          <a:xfrm>
            <a:off x="139701" y="5594350"/>
            <a:ext cx="18923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3" name="Slide Number Placeholder 2"/>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311075-1892-49FB-BEDB-ECC9BAA7067C}" type="slidenum">
              <a:rPr lang="en-US" smtClean="0"/>
              <a:t>‹#›</a:t>
            </a:fld>
            <a:endParaRPr lang="en-US"/>
          </a:p>
        </p:txBody>
      </p:sp>
    </p:spTree>
    <p:extLst>
      <p:ext uri="{BB962C8B-B14F-4D97-AF65-F5344CB8AC3E}">
        <p14:creationId xmlns:p14="http://schemas.microsoft.com/office/powerpoint/2010/main" val="26087439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12800" y="274638"/>
            <a:ext cx="1076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1219200" y="1828801"/>
            <a:ext cx="103632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30" name="Straight Arrow Connector 4"/>
          <p:cNvCxnSpPr>
            <a:cxnSpLocks noChangeShapeType="1"/>
          </p:cNvCxnSpPr>
          <p:nvPr userDrawn="1"/>
        </p:nvCxnSpPr>
        <p:spPr bwMode="auto">
          <a:xfrm>
            <a:off x="0" y="1524000"/>
            <a:ext cx="10363200" cy="1588"/>
          </a:xfrm>
          <a:prstGeom prst="straightConnector1">
            <a:avLst/>
          </a:prstGeom>
          <a:noFill/>
          <a:ln w="38100" algn="ctr">
            <a:solidFill>
              <a:srgbClr val="F29B1A"/>
            </a:solidFill>
            <a:round/>
            <a:headEnd/>
            <a:tailEnd type="arrow" w="med" len="med"/>
          </a:ln>
          <a:effectLst>
            <a:outerShdw dist="20000" dir="5400000" rotWithShape="0">
              <a:srgbClr val="000000">
                <a:alpha val="37999"/>
              </a:srgbClr>
            </a:outerShdw>
          </a:effectLst>
          <a:extLst/>
        </p:spPr>
      </p:cxnSp>
      <p:cxnSp>
        <p:nvCxnSpPr>
          <p:cNvPr id="1031" name="Straight Arrow Connector 5"/>
          <p:cNvCxnSpPr>
            <a:cxnSpLocks noChangeShapeType="1"/>
          </p:cNvCxnSpPr>
          <p:nvPr userDrawn="1"/>
        </p:nvCxnSpPr>
        <p:spPr bwMode="auto">
          <a:xfrm rot="5400000">
            <a:off x="-2478351" y="2781036"/>
            <a:ext cx="5564188" cy="2116"/>
          </a:xfrm>
          <a:prstGeom prst="straightConnector1">
            <a:avLst/>
          </a:prstGeom>
          <a:noFill/>
          <a:ln w="38100" algn="ctr">
            <a:solidFill>
              <a:srgbClr val="479133"/>
            </a:solidFill>
            <a:round/>
            <a:headEnd/>
            <a:tailEnd type="arrow" w="med" len="med"/>
          </a:ln>
          <a:effectLst>
            <a:outerShdw dist="20000" dir="5400000" rotWithShape="0">
              <a:srgbClr val="000000">
                <a:alpha val="37999"/>
              </a:srgbClr>
            </a:outerShdw>
          </a:effectLst>
          <a:extLst/>
        </p:spPr>
      </p:cxnSp>
      <p:cxnSp>
        <p:nvCxnSpPr>
          <p:cNvPr id="1032" name="Straight Arrow Connector 6"/>
          <p:cNvCxnSpPr>
            <a:cxnSpLocks noChangeShapeType="1"/>
          </p:cNvCxnSpPr>
          <p:nvPr userDrawn="1"/>
        </p:nvCxnSpPr>
        <p:spPr bwMode="auto">
          <a:xfrm rot="5400000">
            <a:off x="-1983051" y="2590536"/>
            <a:ext cx="5183188" cy="2116"/>
          </a:xfrm>
          <a:prstGeom prst="straightConnector1">
            <a:avLst/>
          </a:prstGeom>
          <a:noFill/>
          <a:ln w="38100" algn="ctr">
            <a:solidFill>
              <a:srgbClr val="0070C0"/>
            </a:solidFill>
            <a:round/>
            <a:headEnd/>
            <a:tailEnd type="arrow" w="med" len="med"/>
          </a:ln>
          <a:effectLst>
            <a:outerShdw dist="20000" dir="5400000" rotWithShape="0">
              <a:srgbClr val="000000">
                <a:alpha val="37999"/>
              </a:srgbClr>
            </a:outerShdw>
          </a:effectLst>
          <a:extLst/>
        </p:spPr>
      </p:cxnSp>
    </p:spTree>
    <p:extLst>
      <p:ext uri="{BB962C8B-B14F-4D97-AF65-F5344CB8AC3E}">
        <p14:creationId xmlns:p14="http://schemas.microsoft.com/office/powerpoint/2010/main" val="40444560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cdc.gov/mmwr/pdf/wk/mm6411.pdf" TargetMode="External"/><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gif"/><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hyperlink" Target="mailto:steven.vantine@cdph.ca.gov"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1322903" y="4566858"/>
            <a:ext cx="5305425"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20000"/>
              </a:spcBef>
              <a:buClr>
                <a:srgbClr val="FF8000"/>
              </a:buClr>
              <a:buChar char="•"/>
              <a:defRPr sz="2600" b="1">
                <a:solidFill>
                  <a:schemeClr val="bg1"/>
                </a:solidFill>
                <a:latin typeface="Arial" pitchFamily="34" charset="0"/>
              </a:defRPr>
            </a:lvl1pPr>
            <a:lvl2pPr marL="742950" indent="-285750">
              <a:lnSpc>
                <a:spcPct val="90000"/>
              </a:lnSpc>
              <a:spcBef>
                <a:spcPct val="20000"/>
              </a:spcBef>
              <a:buFont typeface="Wingdings" pitchFamily="2" charset="2"/>
              <a:buChar char="§"/>
              <a:defRPr sz="2400">
                <a:solidFill>
                  <a:schemeClr val="bg1"/>
                </a:solidFill>
                <a:latin typeface="Arial" pitchFamily="34" charset="0"/>
              </a:defRPr>
            </a:lvl2pPr>
            <a:lvl3pPr marL="1143000" indent="-228600">
              <a:lnSpc>
                <a:spcPct val="90000"/>
              </a:lnSpc>
              <a:spcBef>
                <a:spcPct val="20000"/>
              </a:spcBef>
              <a:buChar char="•"/>
              <a:defRPr sz="2200">
                <a:solidFill>
                  <a:schemeClr val="bg1"/>
                </a:solidFill>
                <a:latin typeface="Arial" pitchFamily="34" charset="0"/>
              </a:defRPr>
            </a:lvl3pPr>
            <a:lvl4pPr marL="1600200" indent="-228600">
              <a:lnSpc>
                <a:spcPct val="70000"/>
              </a:lnSpc>
              <a:spcBef>
                <a:spcPct val="20000"/>
              </a:spcBef>
              <a:defRPr sz="2000">
                <a:solidFill>
                  <a:schemeClr val="bg1"/>
                </a:solidFill>
                <a:latin typeface="Arial" pitchFamily="34" charset="0"/>
              </a:defRPr>
            </a:lvl4pPr>
            <a:lvl5pPr marL="2057400" indent="-228600">
              <a:lnSpc>
                <a:spcPct val="70000"/>
              </a:lnSpc>
              <a:spcBef>
                <a:spcPct val="20000"/>
              </a:spcBef>
              <a:buChar char="»"/>
              <a:defRPr sz="2000">
                <a:solidFill>
                  <a:schemeClr val="bg1"/>
                </a:solidFill>
                <a:latin typeface="Arial" pitchFamily="34" charset="0"/>
              </a:defRPr>
            </a:lvl5pPr>
            <a:lvl6pPr marL="2514600" indent="-228600" eaLnBrk="0" fontAlgn="base" hangingPunct="0">
              <a:lnSpc>
                <a:spcPct val="70000"/>
              </a:lnSpc>
              <a:spcBef>
                <a:spcPct val="20000"/>
              </a:spcBef>
              <a:spcAft>
                <a:spcPct val="0"/>
              </a:spcAft>
              <a:buChar char="»"/>
              <a:defRPr sz="2000">
                <a:solidFill>
                  <a:schemeClr val="bg1"/>
                </a:solidFill>
                <a:latin typeface="Arial" pitchFamily="34" charset="0"/>
              </a:defRPr>
            </a:lvl6pPr>
            <a:lvl7pPr marL="2971800" indent="-228600" eaLnBrk="0" fontAlgn="base" hangingPunct="0">
              <a:lnSpc>
                <a:spcPct val="70000"/>
              </a:lnSpc>
              <a:spcBef>
                <a:spcPct val="20000"/>
              </a:spcBef>
              <a:spcAft>
                <a:spcPct val="0"/>
              </a:spcAft>
              <a:buChar char="»"/>
              <a:defRPr sz="2000">
                <a:solidFill>
                  <a:schemeClr val="bg1"/>
                </a:solidFill>
                <a:latin typeface="Arial" pitchFamily="34" charset="0"/>
              </a:defRPr>
            </a:lvl7pPr>
            <a:lvl8pPr marL="3429000" indent="-228600" eaLnBrk="0" fontAlgn="base" hangingPunct="0">
              <a:lnSpc>
                <a:spcPct val="70000"/>
              </a:lnSpc>
              <a:spcBef>
                <a:spcPct val="20000"/>
              </a:spcBef>
              <a:spcAft>
                <a:spcPct val="0"/>
              </a:spcAft>
              <a:buChar char="»"/>
              <a:defRPr sz="2000">
                <a:solidFill>
                  <a:schemeClr val="bg1"/>
                </a:solidFill>
                <a:latin typeface="Arial" pitchFamily="34" charset="0"/>
              </a:defRPr>
            </a:lvl8pPr>
            <a:lvl9pPr marL="3886200" indent="-228600" eaLnBrk="0" fontAlgn="base" hangingPunct="0">
              <a:lnSpc>
                <a:spcPct val="70000"/>
              </a:lnSpc>
              <a:spcBef>
                <a:spcPct val="20000"/>
              </a:spcBef>
              <a:spcAft>
                <a:spcPct val="0"/>
              </a:spcAft>
              <a:buChar char="»"/>
              <a:defRPr sz="2000">
                <a:solidFill>
                  <a:schemeClr val="bg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FFFFFF"/>
                </a:solidFill>
                <a:effectLst/>
                <a:uLnTx/>
                <a:uFillTx/>
                <a:latin typeface="Arial" pitchFamily="34" charset="0"/>
                <a:ea typeface="+mn-ea"/>
                <a:cs typeface="+mn-cs"/>
              </a:rPr>
              <a:t> </a:t>
            </a:r>
            <a:br>
              <a:rPr kumimoji="0" lang="en-US" altLang="en-US" sz="2000" b="0" i="0" u="none" strike="noStrike" kern="1200" cap="none" spc="0" normalizeH="0" baseline="0" noProof="0" dirty="0">
                <a:ln>
                  <a:noFill/>
                </a:ln>
                <a:solidFill>
                  <a:srgbClr val="FFFFFF"/>
                </a:solidFill>
                <a:effectLst/>
                <a:uLnTx/>
                <a:uFillTx/>
                <a:latin typeface="Arial" pitchFamily="34" charset="0"/>
                <a:ea typeface="+mn-ea"/>
                <a:cs typeface="+mn-cs"/>
              </a:rPr>
            </a:br>
            <a:r>
              <a:rPr kumimoji="0" lang="en-US" altLang="en-US" sz="20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itchFamily="34" charset="0"/>
                <a:ea typeface="+mn-ea"/>
                <a:cs typeface="+mn-cs"/>
              </a:rPr>
              <a:t>Steven Vantine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pitchFamily="34" charset="0"/>
                <a:ea typeface="+mn-ea"/>
                <a:cs typeface="+mn-cs"/>
              </a:rPr>
              <a:t>Educational Consultant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pitchFamily="34" charset="0"/>
                <a:ea typeface="+mn-ea"/>
                <a:cs typeface="+mn-cs"/>
              </a:rPr>
              <a:t>State of California, Dept. of Public Health</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pitchFamily="34" charset="0"/>
                <a:ea typeface="+mn-ea"/>
                <a:cs typeface="+mn-cs"/>
              </a:rPr>
              <a:t>Division of Communicable Disease Control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pitchFamily="34" charset="0"/>
                <a:ea typeface="+mn-ea"/>
                <a:cs typeface="+mn-cs"/>
              </a:rPr>
              <a:t>Immunization Branch</a:t>
            </a:r>
            <a:r>
              <a:rPr kumimoji="0" lang="en-US" altLang="en-US" sz="1600" b="0" i="0" u="none" strike="noStrike" kern="1200" cap="none" spc="0" normalizeH="0" baseline="0" noProof="0" dirty="0">
                <a:ln>
                  <a:noFill/>
                </a:ln>
                <a:solidFill>
                  <a:srgbClr val="000000"/>
                </a:solidFill>
                <a:effectLst/>
                <a:uLnTx/>
                <a:uFillTx/>
                <a:latin typeface="Arial" pitchFamily="34" charset="0"/>
                <a:ea typeface="+mn-ea"/>
                <a:cs typeface="+mn-cs"/>
              </a:rPr>
              <a:t>	</a:t>
            </a:r>
            <a:endParaRPr kumimoji="0" lang="en-US" altLang="en-US" sz="1600" b="1" i="0" u="none" strike="noStrike" kern="1200" cap="none" spc="0" normalizeH="0" baseline="0" noProof="0" dirty="0">
              <a:ln>
                <a:noFill/>
              </a:ln>
              <a:solidFill>
                <a:srgbClr val="000000"/>
              </a:solidFill>
              <a:effectLst/>
              <a:uLnTx/>
              <a:uFillTx/>
              <a:latin typeface="Times"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br>
              <a:rPr kumimoji="0" lang="en-US" altLang="en-US" sz="1600" b="0" i="0" u="none" strike="noStrike" kern="1200" cap="none" spc="0" normalizeH="0" baseline="0" noProof="0" dirty="0">
                <a:ln>
                  <a:noFill/>
                </a:ln>
                <a:solidFill>
                  <a:srgbClr val="FFFFFF"/>
                </a:solidFill>
                <a:effectLst/>
                <a:uLnTx/>
                <a:uFillTx/>
                <a:latin typeface="Arial" pitchFamily="34" charset="0"/>
                <a:ea typeface="+mn-ea"/>
                <a:cs typeface="+mn-cs"/>
              </a:rPr>
            </a:br>
            <a:endParaRPr kumimoji="0" lang="en-US" altLang="en-US" sz="1600" b="1" i="0" u="none" strike="noStrike" kern="1200" cap="none" spc="0" normalizeH="0" baseline="0" noProof="0" dirty="0">
              <a:ln>
                <a:noFill/>
              </a:ln>
              <a:solidFill>
                <a:srgbClr val="000000"/>
              </a:solidFill>
              <a:effectLst/>
              <a:uLnTx/>
              <a:uFillTx/>
              <a:latin typeface="Times" pitchFamily="18" charset="0"/>
              <a:ea typeface="+mn-ea"/>
              <a:cs typeface="+mn-cs"/>
            </a:endParaRPr>
          </a:p>
        </p:txBody>
      </p:sp>
      <p:sp>
        <p:nvSpPr>
          <p:cNvPr id="7171" name="Text Box 6"/>
          <p:cNvSpPr txBox="1">
            <a:spLocks noChangeArrowheads="1"/>
          </p:cNvSpPr>
          <p:nvPr/>
        </p:nvSpPr>
        <p:spPr bwMode="auto">
          <a:xfrm>
            <a:off x="2209800" y="1485900"/>
            <a:ext cx="77724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72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Times"/>
                <a:ea typeface="+mn-ea"/>
                <a:cs typeface="+mn-cs"/>
              </a:rPr>
              <a:t>ACIP Updates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Times"/>
                <a:ea typeface="+mn-ea"/>
                <a:cs typeface="+mn-cs"/>
              </a:rPr>
              <a:t>(June/October 2018)</a:t>
            </a:r>
          </a:p>
        </p:txBody>
      </p:sp>
      <p:sp>
        <p:nvSpPr>
          <p:cNvPr id="4100" name="Line 25"/>
          <p:cNvSpPr>
            <a:spLocks noChangeShapeType="1"/>
          </p:cNvSpPr>
          <p:nvPr/>
        </p:nvSpPr>
        <p:spPr bwMode="auto">
          <a:xfrm>
            <a:off x="1062329" y="925133"/>
            <a:ext cx="0" cy="5410200"/>
          </a:xfrm>
          <a:prstGeom prst="line">
            <a:avLst/>
          </a:prstGeom>
          <a:noFill/>
          <a:ln w="381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TextBox 1"/>
          <p:cNvSpPr txBox="1"/>
          <p:nvPr/>
        </p:nvSpPr>
        <p:spPr>
          <a:xfrm>
            <a:off x="8629016" y="5454650"/>
            <a:ext cx="185345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C000"/>
                </a:solidFill>
                <a:effectLst/>
                <a:uLnTx/>
                <a:uFillTx/>
                <a:latin typeface="Arial"/>
                <a:ea typeface="+mn-ea"/>
                <a:cs typeface="+mn-cs"/>
              </a:rPr>
              <a:t>Version</a:t>
            </a:r>
            <a:r>
              <a:rPr kumimoji="0" lang="en-US" sz="1100" b="0" i="0" u="none" strike="noStrike" kern="1200" cap="none" spc="0" normalizeH="0" baseline="0" noProof="0">
                <a:ln>
                  <a:noFill/>
                </a:ln>
                <a:solidFill>
                  <a:srgbClr val="FFC000"/>
                </a:solidFill>
                <a:effectLst/>
                <a:uLnTx/>
                <a:uFillTx/>
                <a:latin typeface="Arial"/>
                <a:ea typeface="+mn-ea"/>
                <a:cs typeface="+mn-cs"/>
              </a:rPr>
              <a:t>: 01.31.19RS</a:t>
            </a:r>
            <a:endParaRPr kumimoji="0" lang="en-US" sz="1100" b="0" i="0" u="none" strike="noStrike" kern="1200" cap="none" spc="0" normalizeH="0" baseline="0" noProof="0" dirty="0">
              <a:ln>
                <a:noFill/>
              </a:ln>
              <a:solidFill>
                <a:srgbClr val="FFC000"/>
              </a:solidFill>
              <a:effectLst/>
              <a:uLnTx/>
              <a:uFillTx/>
              <a:latin typeface="Arial"/>
              <a:ea typeface="+mn-ea"/>
              <a:cs typeface="+mn-cs"/>
            </a:endParaRPr>
          </a:p>
        </p:txBody>
      </p:sp>
    </p:spTree>
    <p:extLst>
      <p:ext uri="{BB962C8B-B14F-4D97-AF65-F5344CB8AC3E}">
        <p14:creationId xmlns:p14="http://schemas.microsoft.com/office/powerpoint/2010/main" val="242574408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75249" y="192089"/>
            <a:ext cx="10818055" cy="1069975"/>
          </a:xfrm>
          <a:solidFill>
            <a:srgbClr val="92D050"/>
          </a:solidFill>
          <a:ln w="44450">
            <a:solidFill>
              <a:schemeClr val="tx1"/>
            </a:solidFill>
          </a:ln>
        </p:spPr>
        <p:txBody>
          <a:bodyPr/>
          <a:lstStyle/>
          <a:p>
            <a:pPr algn="ctr">
              <a:defRPr/>
            </a:pPr>
            <a:r>
              <a:rPr lang="en-US" sz="3200" dirty="0">
                <a:solidFill>
                  <a:schemeClr val="tx1"/>
                </a:solidFill>
                <a:effectLst>
                  <a:outerShdw blurRad="38100" dist="38100" dir="2700000" algn="tl">
                    <a:srgbClr val="000000">
                      <a:alpha val="43137"/>
                    </a:srgbClr>
                  </a:outerShdw>
                </a:effectLst>
              </a:rPr>
              <a:t>2019 adult immunization </a:t>
            </a:r>
            <a:br>
              <a:rPr lang="en-US" sz="3200" dirty="0">
                <a:solidFill>
                  <a:schemeClr val="tx1"/>
                </a:solidFill>
                <a:effectLst>
                  <a:outerShdw blurRad="38100" dist="38100" dir="2700000" algn="tl">
                    <a:srgbClr val="000000">
                      <a:alpha val="43137"/>
                    </a:srgbClr>
                  </a:outerShdw>
                </a:effectLst>
              </a:rPr>
            </a:br>
            <a:r>
              <a:rPr lang="en-US" sz="3200" dirty="0">
                <a:solidFill>
                  <a:schemeClr val="tx1"/>
                </a:solidFill>
                <a:effectLst>
                  <a:outerShdw blurRad="38100" dist="38100" dir="2700000" algn="tl">
                    <a:srgbClr val="000000">
                      <a:alpha val="43137"/>
                    </a:srgbClr>
                  </a:outerShdw>
                </a:effectLst>
              </a:rPr>
              <a:t>schedule – Vaccine list</a:t>
            </a:r>
          </a:p>
        </p:txBody>
      </p:sp>
      <p:pic>
        <p:nvPicPr>
          <p:cNvPr id="16387" name="Picture 4" descr="http://www.ehsinternational.org/files/CDPH_colo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0514" y="5692775"/>
            <a:ext cx="133032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9AA55380-03BF-4B50-AE95-C26740E43291}"/>
              </a:ext>
            </a:extLst>
          </p:cNvPr>
          <p:cNvPicPr/>
          <p:nvPr/>
        </p:nvPicPr>
        <p:blipFill rotWithShape="1">
          <a:blip r:embed="rId4"/>
          <a:srcRect l="23878" t="16533" r="25321" b="13911"/>
          <a:stretch/>
        </p:blipFill>
        <p:spPr bwMode="auto">
          <a:xfrm>
            <a:off x="2602523" y="1505201"/>
            <a:ext cx="7061982" cy="4417297"/>
          </a:xfrm>
          <a:prstGeom prst="rect">
            <a:avLst/>
          </a:prstGeom>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0961FC68-155A-4A82-B0FC-78AEFD462DB9}"/>
              </a:ext>
            </a:extLst>
          </p:cNvPr>
          <p:cNvSpPr txBox="1"/>
          <p:nvPr/>
        </p:nvSpPr>
        <p:spPr>
          <a:xfrm>
            <a:off x="548641" y="6077243"/>
            <a:ext cx="5655212" cy="261610"/>
          </a:xfrm>
          <a:prstGeom prst="rect">
            <a:avLst/>
          </a:prstGeom>
          <a:noFill/>
        </p:spPr>
        <p:txBody>
          <a:bodyPr wrap="square" rtlCol="0">
            <a:spAutoFit/>
          </a:bodyPr>
          <a:lstStyle/>
          <a:p>
            <a:r>
              <a:rPr lang="en-US" sz="1100" dirty="0">
                <a:solidFill>
                  <a:schemeClr val="bg1"/>
                </a:solidFill>
              </a:rPr>
              <a:t>https://www.cdc.gov/vaccines/schedules/downloads/adult/adult-combined-schedule.pd</a:t>
            </a:r>
          </a:p>
        </p:txBody>
      </p:sp>
    </p:spTree>
    <p:extLst>
      <p:ext uri="{BB962C8B-B14F-4D97-AF65-F5344CB8AC3E}">
        <p14:creationId xmlns:p14="http://schemas.microsoft.com/office/powerpoint/2010/main" val="242940053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75249" y="192089"/>
            <a:ext cx="10818055" cy="1069975"/>
          </a:xfrm>
          <a:solidFill>
            <a:srgbClr val="92D050"/>
          </a:solidFill>
          <a:ln w="44450">
            <a:solidFill>
              <a:schemeClr val="tx1"/>
            </a:solidFill>
          </a:ln>
        </p:spPr>
        <p:txBody>
          <a:bodyPr/>
          <a:lstStyle/>
          <a:p>
            <a:pPr algn="ctr">
              <a:defRPr/>
            </a:pPr>
            <a:r>
              <a:rPr lang="en-US" sz="3200" dirty="0">
                <a:solidFill>
                  <a:schemeClr val="tx1"/>
                </a:solidFill>
                <a:effectLst>
                  <a:outerShdw blurRad="38100" dist="38100" dir="2700000" algn="tl">
                    <a:srgbClr val="000000">
                      <a:alpha val="43137"/>
                    </a:srgbClr>
                  </a:outerShdw>
                </a:effectLst>
              </a:rPr>
              <a:t>2019 adult immunization </a:t>
            </a:r>
            <a:br>
              <a:rPr lang="en-US" sz="3200" dirty="0">
                <a:solidFill>
                  <a:schemeClr val="tx1"/>
                </a:solidFill>
                <a:effectLst>
                  <a:outerShdw blurRad="38100" dist="38100" dir="2700000" algn="tl">
                    <a:srgbClr val="000000">
                      <a:alpha val="43137"/>
                    </a:srgbClr>
                  </a:outerShdw>
                </a:effectLst>
              </a:rPr>
            </a:br>
            <a:r>
              <a:rPr lang="en-US" sz="3200" dirty="0">
                <a:solidFill>
                  <a:schemeClr val="tx1"/>
                </a:solidFill>
                <a:effectLst>
                  <a:outerShdw blurRad="38100" dist="38100" dir="2700000" algn="tl">
                    <a:srgbClr val="000000">
                      <a:alpha val="43137"/>
                    </a:srgbClr>
                  </a:outerShdw>
                </a:effectLst>
              </a:rPr>
              <a:t>schedule</a:t>
            </a:r>
          </a:p>
        </p:txBody>
      </p:sp>
      <p:pic>
        <p:nvPicPr>
          <p:cNvPr id="16387" name="Picture 4" descr="http://www.ehsinternational.org/files/CDPH_colo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0514" y="5692775"/>
            <a:ext cx="133032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0961FC68-155A-4A82-B0FC-78AEFD462DB9}"/>
              </a:ext>
            </a:extLst>
          </p:cNvPr>
          <p:cNvSpPr txBox="1"/>
          <p:nvPr/>
        </p:nvSpPr>
        <p:spPr>
          <a:xfrm>
            <a:off x="548641" y="6077243"/>
            <a:ext cx="5655212" cy="261610"/>
          </a:xfrm>
          <a:prstGeom prst="rect">
            <a:avLst/>
          </a:prstGeom>
          <a:noFill/>
        </p:spPr>
        <p:txBody>
          <a:bodyPr wrap="square" rtlCol="0">
            <a:spAutoFit/>
          </a:bodyPr>
          <a:lstStyle/>
          <a:p>
            <a:r>
              <a:rPr lang="en-US" sz="1100" dirty="0">
                <a:solidFill>
                  <a:schemeClr val="bg1"/>
                </a:solidFill>
              </a:rPr>
              <a:t>https://www.cdc.gov/vaccines/schedules/downloads/adult/adult-combined-schedule.pd</a:t>
            </a:r>
          </a:p>
        </p:txBody>
      </p:sp>
      <p:pic>
        <p:nvPicPr>
          <p:cNvPr id="7" name="Picture 6">
            <a:extLst>
              <a:ext uri="{FF2B5EF4-FFF2-40B4-BE49-F238E27FC236}">
                <a16:creationId xmlns:a16="http://schemas.microsoft.com/office/drawing/2014/main" id="{4116A846-5008-47C8-9EE6-10727169B749}"/>
              </a:ext>
            </a:extLst>
          </p:cNvPr>
          <p:cNvPicPr/>
          <p:nvPr/>
        </p:nvPicPr>
        <p:blipFill rotWithShape="1">
          <a:blip r:embed="rId4"/>
          <a:srcRect l="30128" t="23375" r="31571" b="23888"/>
          <a:stretch/>
        </p:blipFill>
        <p:spPr bwMode="auto">
          <a:xfrm>
            <a:off x="2475914" y="1472570"/>
            <a:ext cx="7090117" cy="427946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5216931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75249" y="192089"/>
            <a:ext cx="10818055" cy="1069975"/>
          </a:xfrm>
          <a:solidFill>
            <a:srgbClr val="92D050"/>
          </a:solidFill>
          <a:ln w="44450">
            <a:solidFill>
              <a:schemeClr val="tx1"/>
            </a:solidFill>
          </a:ln>
        </p:spPr>
        <p:txBody>
          <a:bodyPr/>
          <a:lstStyle/>
          <a:p>
            <a:pPr algn="ctr">
              <a:defRPr/>
            </a:pPr>
            <a:r>
              <a:rPr lang="en-US" sz="3200" dirty="0">
                <a:solidFill>
                  <a:schemeClr val="tx1"/>
                </a:solidFill>
                <a:effectLst>
                  <a:outerShdw blurRad="38100" dist="38100" dir="2700000" algn="tl">
                    <a:srgbClr val="000000">
                      <a:alpha val="43137"/>
                    </a:srgbClr>
                  </a:outerShdw>
                </a:effectLst>
              </a:rPr>
              <a:t>2019 adult immunization </a:t>
            </a:r>
            <a:br>
              <a:rPr lang="en-US" sz="3200" dirty="0">
                <a:solidFill>
                  <a:schemeClr val="tx1"/>
                </a:solidFill>
                <a:effectLst>
                  <a:outerShdw blurRad="38100" dist="38100" dir="2700000" algn="tl">
                    <a:srgbClr val="000000">
                      <a:alpha val="43137"/>
                    </a:srgbClr>
                  </a:outerShdw>
                </a:effectLst>
              </a:rPr>
            </a:br>
            <a:r>
              <a:rPr lang="en-US" sz="3200" dirty="0">
                <a:solidFill>
                  <a:schemeClr val="tx1"/>
                </a:solidFill>
                <a:effectLst>
                  <a:outerShdw blurRad="38100" dist="38100" dir="2700000" algn="tl">
                    <a:srgbClr val="000000">
                      <a:alpha val="43137"/>
                    </a:srgbClr>
                  </a:outerShdw>
                </a:effectLst>
              </a:rPr>
              <a:t>schedule by medical condition</a:t>
            </a:r>
          </a:p>
        </p:txBody>
      </p:sp>
      <p:pic>
        <p:nvPicPr>
          <p:cNvPr id="16387" name="Picture 4" descr="http://www.ehsinternational.org/files/CDPH_colo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0514" y="5692775"/>
            <a:ext cx="133032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0961FC68-155A-4A82-B0FC-78AEFD462DB9}"/>
              </a:ext>
            </a:extLst>
          </p:cNvPr>
          <p:cNvSpPr txBox="1"/>
          <p:nvPr/>
        </p:nvSpPr>
        <p:spPr>
          <a:xfrm>
            <a:off x="548641" y="6077243"/>
            <a:ext cx="5655212" cy="261610"/>
          </a:xfrm>
          <a:prstGeom prst="rect">
            <a:avLst/>
          </a:prstGeom>
          <a:noFill/>
        </p:spPr>
        <p:txBody>
          <a:bodyPr wrap="square" rtlCol="0">
            <a:spAutoFit/>
          </a:bodyPr>
          <a:lstStyle/>
          <a:p>
            <a:r>
              <a:rPr lang="en-US" sz="1100" dirty="0">
                <a:solidFill>
                  <a:schemeClr val="bg1"/>
                </a:solidFill>
              </a:rPr>
              <a:t>https://www.cdc.gov/vaccines/schedules/downloads/adult/adult-combined-schedule.pd</a:t>
            </a:r>
          </a:p>
        </p:txBody>
      </p:sp>
      <p:pic>
        <p:nvPicPr>
          <p:cNvPr id="6" name="Picture 5">
            <a:extLst>
              <a:ext uri="{FF2B5EF4-FFF2-40B4-BE49-F238E27FC236}">
                <a16:creationId xmlns:a16="http://schemas.microsoft.com/office/drawing/2014/main" id="{ACB64BC0-096F-4606-BC81-9A0742B4BD74}"/>
              </a:ext>
            </a:extLst>
          </p:cNvPr>
          <p:cNvPicPr/>
          <p:nvPr/>
        </p:nvPicPr>
        <p:blipFill rotWithShape="1">
          <a:blip r:embed="rId4"/>
          <a:srcRect l="30128" t="25086" r="31410" b="21893"/>
          <a:stretch/>
        </p:blipFill>
        <p:spPr bwMode="auto">
          <a:xfrm>
            <a:off x="2560321" y="1448972"/>
            <a:ext cx="6949440" cy="434691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7188602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6000" dirty="0">
                <a:solidFill>
                  <a:srgbClr val="FFC000"/>
                </a:solidFill>
                <a:effectLst>
                  <a:outerShdw blurRad="38100" dist="38100" dir="2700000" algn="tl">
                    <a:srgbClr val="000000">
                      <a:alpha val="43137"/>
                    </a:srgbClr>
                  </a:outerShdw>
                </a:effectLst>
              </a:rPr>
              <a:t>Hepatitis A Disease</a:t>
            </a:r>
          </a:p>
        </p:txBody>
      </p:sp>
    </p:spTree>
    <p:extLst>
      <p:ext uri="{BB962C8B-B14F-4D97-AF65-F5344CB8AC3E}">
        <p14:creationId xmlns:p14="http://schemas.microsoft.com/office/powerpoint/2010/main" val="207338287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0F914-8F7B-4A2B-ADBA-4DE03E339425}"/>
              </a:ext>
            </a:extLst>
          </p:cNvPr>
          <p:cNvSpPr>
            <a:spLocks noGrp="1"/>
          </p:cNvSpPr>
          <p:nvPr>
            <p:ph type="title"/>
          </p:nvPr>
        </p:nvSpPr>
        <p:spPr>
          <a:xfrm>
            <a:off x="433137" y="304800"/>
            <a:ext cx="11421979" cy="898358"/>
          </a:xfrm>
        </p:spPr>
        <p:txBody>
          <a:bodyPr/>
          <a:lstStyle/>
          <a:p>
            <a:r>
              <a:rPr lang="en-US" sz="4800" dirty="0"/>
              <a:t>Hepatitis A Outbreaks – National </a:t>
            </a:r>
          </a:p>
        </p:txBody>
      </p:sp>
      <p:pic>
        <p:nvPicPr>
          <p:cNvPr id="3" name="Picture 2">
            <a:extLst>
              <a:ext uri="{FF2B5EF4-FFF2-40B4-BE49-F238E27FC236}">
                <a16:creationId xmlns:a16="http://schemas.microsoft.com/office/drawing/2014/main" id="{EFC8039C-183D-436B-B400-AE768D50C626}"/>
              </a:ext>
            </a:extLst>
          </p:cNvPr>
          <p:cNvPicPr/>
          <p:nvPr/>
        </p:nvPicPr>
        <p:blipFill rotWithShape="1">
          <a:blip r:embed="rId2"/>
          <a:srcRect l="23397" t="17104" r="5769" b="15906"/>
          <a:stretch/>
        </p:blipFill>
        <p:spPr bwMode="auto">
          <a:xfrm>
            <a:off x="2213811" y="1331495"/>
            <a:ext cx="7684168" cy="4588042"/>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72DE78B9-F86B-4C49-8241-0D3EA8016794}"/>
              </a:ext>
            </a:extLst>
          </p:cNvPr>
          <p:cNvSpPr txBox="1"/>
          <p:nvPr/>
        </p:nvSpPr>
        <p:spPr>
          <a:xfrm>
            <a:off x="695459" y="6168980"/>
            <a:ext cx="525458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Arial"/>
                <a:ea typeface="+mn-ea"/>
                <a:cs typeface="+mn-cs"/>
              </a:rPr>
              <a:t>https://www.cdc.gov/hepatitis/outbreaks/2017March-HepatitisA.htm</a:t>
            </a:r>
          </a:p>
        </p:txBody>
      </p:sp>
    </p:spTree>
    <p:extLst>
      <p:ext uri="{BB962C8B-B14F-4D97-AF65-F5344CB8AC3E}">
        <p14:creationId xmlns:p14="http://schemas.microsoft.com/office/powerpoint/2010/main" val="18338151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314" y="376236"/>
            <a:ext cx="9829800" cy="1143000"/>
          </a:xfrm>
        </p:spPr>
        <p:txBody>
          <a:bodyPr/>
          <a:lstStyle/>
          <a:p>
            <a:pPr>
              <a:lnSpc>
                <a:spcPct val="85000"/>
              </a:lnSpc>
            </a:pPr>
            <a:r>
              <a:rPr lang="en-US" sz="3600" dirty="0">
                <a:effectLst>
                  <a:outerShdw blurRad="38100" dist="38100" dir="2700000" algn="tl">
                    <a:srgbClr val="000000">
                      <a:alpha val="43137"/>
                    </a:srgbClr>
                  </a:outerShdw>
                </a:effectLst>
              </a:rPr>
              <a:t>Hepatitis A Person-to-Person Outbreak-Associated Cases, United States, August 1, 2016-June 18, 2018</a:t>
            </a:r>
          </a:p>
        </p:txBody>
      </p:sp>
      <p:graphicFrame>
        <p:nvGraphicFramePr>
          <p:cNvPr id="6" name="Content Placeholder 5"/>
          <p:cNvGraphicFramePr>
            <a:graphicFrameLocks noGrp="1"/>
          </p:cNvGraphicFramePr>
          <p:nvPr>
            <p:ph idx="1"/>
            <p:extLst/>
          </p:nvPr>
        </p:nvGraphicFramePr>
        <p:xfrm>
          <a:off x="1306287" y="2007263"/>
          <a:ext cx="8664372" cy="1478280"/>
        </p:xfrm>
        <a:graphic>
          <a:graphicData uri="http://schemas.openxmlformats.org/drawingml/2006/table">
            <a:tbl>
              <a:tblPr firstRow="1" bandRow="1">
                <a:tableStyleId>{5C22544A-7EE6-4342-B048-85BDC9FD1C3A}</a:tableStyleId>
              </a:tblPr>
              <a:tblGrid>
                <a:gridCol w="3211284">
                  <a:extLst>
                    <a:ext uri="{9D8B030D-6E8A-4147-A177-3AD203B41FA5}">
                      <a16:colId xmlns:a16="http://schemas.microsoft.com/office/drawing/2014/main" val="1130336589"/>
                    </a:ext>
                  </a:extLst>
                </a:gridCol>
                <a:gridCol w="1502229">
                  <a:extLst>
                    <a:ext uri="{9D8B030D-6E8A-4147-A177-3AD203B41FA5}">
                      <a16:colId xmlns:a16="http://schemas.microsoft.com/office/drawing/2014/main" val="1625149112"/>
                    </a:ext>
                  </a:extLst>
                </a:gridCol>
                <a:gridCol w="1970314">
                  <a:extLst>
                    <a:ext uri="{9D8B030D-6E8A-4147-A177-3AD203B41FA5}">
                      <a16:colId xmlns:a16="http://schemas.microsoft.com/office/drawing/2014/main" val="3561953193"/>
                    </a:ext>
                  </a:extLst>
                </a:gridCol>
                <a:gridCol w="1980545">
                  <a:extLst>
                    <a:ext uri="{9D8B030D-6E8A-4147-A177-3AD203B41FA5}">
                      <a16:colId xmlns:a16="http://schemas.microsoft.com/office/drawing/2014/main" val="937868522"/>
                    </a:ext>
                  </a:extLst>
                </a:gridCol>
              </a:tblGrid>
              <a:tr h="316511">
                <a:tc>
                  <a:txBody>
                    <a:bodyPr/>
                    <a:lstStyle/>
                    <a:p>
                      <a:r>
                        <a:rPr lang="en-US" dirty="0">
                          <a:effectLst>
                            <a:outerShdw blurRad="38100" dist="38100" dir="2700000" algn="tl">
                              <a:srgbClr val="000000">
                                <a:alpha val="43137"/>
                              </a:srgbClr>
                            </a:outerShdw>
                          </a:effectLst>
                        </a:rPr>
                        <a:t>County (outbreak onset date)</a:t>
                      </a:r>
                    </a:p>
                  </a:txBody>
                  <a:tcPr/>
                </a:tc>
                <a:tc>
                  <a:txBody>
                    <a:bodyPr/>
                    <a:lstStyle/>
                    <a:p>
                      <a:pPr algn="ctr"/>
                      <a:r>
                        <a:rPr lang="en-US" dirty="0">
                          <a:effectLst>
                            <a:outerShdw blurRad="38100" dist="38100" dir="2700000" algn="tl">
                              <a:srgbClr val="000000">
                                <a:alpha val="43137"/>
                              </a:srgbClr>
                            </a:outerShdw>
                          </a:effectLst>
                        </a:rPr>
                        <a:t>Cases</a:t>
                      </a:r>
                    </a:p>
                  </a:txBody>
                  <a:tcPr/>
                </a:tc>
                <a:tc>
                  <a:txBody>
                    <a:bodyPr/>
                    <a:lstStyle/>
                    <a:p>
                      <a:pPr algn="ctr"/>
                      <a:r>
                        <a:rPr lang="en-US" dirty="0">
                          <a:effectLst>
                            <a:outerShdw blurRad="38100" dist="38100" dir="2700000" algn="tl">
                              <a:srgbClr val="000000">
                                <a:alpha val="43137"/>
                              </a:srgbClr>
                            </a:outerShdw>
                          </a:effectLst>
                        </a:rPr>
                        <a:t>Hospitalizations</a:t>
                      </a:r>
                    </a:p>
                  </a:txBody>
                  <a:tcPr/>
                </a:tc>
                <a:tc>
                  <a:txBody>
                    <a:bodyPr/>
                    <a:lstStyle/>
                    <a:p>
                      <a:pPr algn="ctr"/>
                      <a:r>
                        <a:rPr lang="en-US" dirty="0">
                          <a:effectLst>
                            <a:outerShdw blurRad="38100" dist="38100" dir="2700000" algn="tl">
                              <a:srgbClr val="000000">
                                <a:alpha val="43137"/>
                              </a:srgbClr>
                            </a:outerShdw>
                          </a:effectLst>
                        </a:rPr>
                        <a:t>Deaths</a:t>
                      </a:r>
                    </a:p>
                  </a:txBody>
                  <a:tcPr/>
                </a:tc>
                <a:extLst>
                  <a:ext uri="{0D108BD9-81ED-4DB2-BD59-A6C34878D82A}">
                    <a16:rowId xmlns:a16="http://schemas.microsoft.com/office/drawing/2014/main" val="1845197549"/>
                  </a:ext>
                </a:extLst>
              </a:tr>
              <a:tr h="370840">
                <a:tc>
                  <a:txBody>
                    <a:bodyPr/>
                    <a:lstStyle/>
                    <a:p>
                      <a:r>
                        <a:rPr lang="en-US" dirty="0">
                          <a:effectLst>
                            <a:outerShdw blurRad="38100" dist="38100" dir="2700000" algn="tl">
                              <a:srgbClr val="000000">
                                <a:alpha val="43137"/>
                              </a:srgbClr>
                            </a:outerShdw>
                          </a:effectLst>
                        </a:rPr>
                        <a:t>San Diego (Nov 2016)</a:t>
                      </a:r>
                    </a:p>
                  </a:txBody>
                  <a:tcPr/>
                </a:tc>
                <a:tc>
                  <a:txBody>
                    <a:bodyPr/>
                    <a:lstStyle/>
                    <a:p>
                      <a:pPr algn="ctr"/>
                      <a:r>
                        <a:rPr lang="en-US" dirty="0">
                          <a:effectLst>
                            <a:outerShdw blurRad="38100" dist="38100" dir="2700000" algn="tl">
                              <a:srgbClr val="000000">
                                <a:alpha val="43137"/>
                              </a:srgbClr>
                            </a:outerShdw>
                          </a:effectLst>
                        </a:rPr>
                        <a:t>588</a:t>
                      </a:r>
                    </a:p>
                  </a:txBody>
                  <a:tcPr anchor="ctr"/>
                </a:tc>
                <a:tc>
                  <a:txBody>
                    <a:bodyPr/>
                    <a:lstStyle/>
                    <a:p>
                      <a:pPr algn="ctr"/>
                      <a:r>
                        <a:rPr lang="en-US" dirty="0">
                          <a:effectLst>
                            <a:outerShdw blurRad="38100" dist="38100" dir="2700000" algn="tl">
                              <a:srgbClr val="000000">
                                <a:alpha val="43137"/>
                              </a:srgbClr>
                            </a:outerShdw>
                          </a:effectLst>
                        </a:rPr>
                        <a:t>403 (68%)</a:t>
                      </a:r>
                    </a:p>
                  </a:txBody>
                  <a:tcPr anchor="ctr"/>
                </a:tc>
                <a:tc>
                  <a:txBody>
                    <a:bodyPr/>
                    <a:lstStyle/>
                    <a:p>
                      <a:pPr algn="ctr"/>
                      <a:r>
                        <a:rPr lang="en-US" dirty="0">
                          <a:effectLst>
                            <a:outerShdw blurRad="38100" dist="38100" dir="2700000" algn="tl">
                              <a:srgbClr val="000000">
                                <a:alpha val="43137"/>
                              </a:srgbClr>
                            </a:outerShdw>
                          </a:effectLst>
                        </a:rPr>
                        <a:t>20 (3.4%)</a:t>
                      </a:r>
                    </a:p>
                  </a:txBody>
                  <a:tcPr anchor="ctr"/>
                </a:tc>
                <a:extLst>
                  <a:ext uri="{0D108BD9-81ED-4DB2-BD59-A6C34878D82A}">
                    <a16:rowId xmlns:a16="http://schemas.microsoft.com/office/drawing/2014/main" val="3239975629"/>
                  </a:ext>
                </a:extLst>
              </a:tr>
              <a:tr h="370840">
                <a:tc>
                  <a:txBody>
                    <a:bodyPr/>
                    <a:lstStyle/>
                    <a:p>
                      <a:r>
                        <a:rPr lang="en-US" dirty="0">
                          <a:effectLst>
                            <a:outerShdw blurRad="38100" dist="38100" dir="2700000" algn="tl">
                              <a:srgbClr val="000000">
                                <a:alpha val="43137"/>
                              </a:srgbClr>
                            </a:outerShdw>
                          </a:effectLst>
                        </a:rPr>
                        <a:t>Other (76 cases in Santa Cruz)</a:t>
                      </a:r>
                    </a:p>
                  </a:txBody>
                  <a:tcPr/>
                </a:tc>
                <a:tc>
                  <a:txBody>
                    <a:bodyPr/>
                    <a:lstStyle/>
                    <a:p>
                      <a:pPr algn="ctr"/>
                      <a:r>
                        <a:rPr lang="en-US" dirty="0">
                          <a:effectLst>
                            <a:outerShdw blurRad="38100" dist="38100" dir="2700000" algn="tl">
                              <a:srgbClr val="000000">
                                <a:alpha val="43137"/>
                              </a:srgbClr>
                            </a:outerShdw>
                          </a:effectLst>
                        </a:rPr>
                        <a:t>117</a:t>
                      </a:r>
                    </a:p>
                  </a:txBody>
                  <a:tcPr anchor="ctr"/>
                </a:tc>
                <a:tc>
                  <a:txBody>
                    <a:bodyPr/>
                    <a:lstStyle/>
                    <a:p>
                      <a:pPr algn="ctr"/>
                      <a:r>
                        <a:rPr lang="en-US" dirty="0">
                          <a:effectLst>
                            <a:outerShdw blurRad="38100" dist="38100" dir="2700000" algn="tl">
                              <a:srgbClr val="000000">
                                <a:alpha val="43137"/>
                              </a:srgbClr>
                            </a:outerShdw>
                          </a:effectLst>
                        </a:rPr>
                        <a:t>59</a:t>
                      </a:r>
                    </a:p>
                  </a:txBody>
                  <a:tcPr anchor="ctr"/>
                </a:tc>
                <a:tc>
                  <a:txBody>
                    <a:bodyPr/>
                    <a:lstStyle/>
                    <a:p>
                      <a:pPr algn="ctr"/>
                      <a:r>
                        <a:rPr lang="en-US" dirty="0">
                          <a:effectLst>
                            <a:outerShdw blurRad="38100" dist="38100" dir="2700000" algn="tl">
                              <a:srgbClr val="000000">
                                <a:alpha val="43137"/>
                              </a:srgbClr>
                            </a:outerShdw>
                          </a:effectLst>
                        </a:rPr>
                        <a:t>1</a:t>
                      </a:r>
                    </a:p>
                  </a:txBody>
                  <a:tcPr anchor="ctr"/>
                </a:tc>
                <a:extLst>
                  <a:ext uri="{0D108BD9-81ED-4DB2-BD59-A6C34878D82A}">
                    <a16:rowId xmlns:a16="http://schemas.microsoft.com/office/drawing/2014/main" val="166948933"/>
                  </a:ext>
                </a:extLst>
              </a:tr>
              <a:tr h="370840">
                <a:tc>
                  <a:txBody>
                    <a:bodyPr/>
                    <a:lstStyle/>
                    <a:p>
                      <a:r>
                        <a:rPr lang="en-US" dirty="0">
                          <a:effectLst>
                            <a:outerShdw blurRad="38100" dist="38100" dir="2700000" algn="tl">
                              <a:srgbClr val="000000">
                                <a:alpha val="43137"/>
                              </a:srgbClr>
                            </a:outerShdw>
                          </a:effectLst>
                        </a:rPr>
                        <a:t>Total</a:t>
                      </a:r>
                    </a:p>
                  </a:txBody>
                  <a:tcPr/>
                </a:tc>
                <a:tc>
                  <a:txBody>
                    <a:bodyPr/>
                    <a:lstStyle/>
                    <a:p>
                      <a:pPr algn="ctr"/>
                      <a:r>
                        <a:rPr lang="en-US" dirty="0">
                          <a:effectLst>
                            <a:outerShdw blurRad="38100" dist="38100" dir="2700000" algn="tl">
                              <a:srgbClr val="000000">
                                <a:alpha val="43137"/>
                              </a:srgbClr>
                            </a:outerShdw>
                          </a:effectLst>
                        </a:rPr>
                        <a:t>705</a:t>
                      </a:r>
                    </a:p>
                  </a:txBody>
                  <a:tcPr anchor="ctr"/>
                </a:tc>
                <a:tc>
                  <a:txBody>
                    <a:bodyPr/>
                    <a:lstStyle/>
                    <a:p>
                      <a:pPr algn="ctr"/>
                      <a:r>
                        <a:rPr lang="en-US" dirty="0">
                          <a:effectLst>
                            <a:outerShdw blurRad="38100" dist="38100" dir="2700000" algn="tl">
                              <a:srgbClr val="000000">
                                <a:alpha val="43137"/>
                              </a:srgbClr>
                            </a:outerShdw>
                          </a:effectLst>
                        </a:rPr>
                        <a:t>462</a:t>
                      </a:r>
                    </a:p>
                  </a:txBody>
                  <a:tcPr anchor="ctr"/>
                </a:tc>
                <a:tc>
                  <a:txBody>
                    <a:bodyPr/>
                    <a:lstStyle/>
                    <a:p>
                      <a:pPr algn="ctr"/>
                      <a:r>
                        <a:rPr lang="en-US" dirty="0">
                          <a:effectLst>
                            <a:outerShdw blurRad="38100" dist="38100" dir="2700000" algn="tl">
                              <a:srgbClr val="000000">
                                <a:alpha val="43137"/>
                              </a:srgbClr>
                            </a:outerShdw>
                          </a:effectLst>
                        </a:rPr>
                        <a:t>21</a:t>
                      </a:r>
                    </a:p>
                  </a:txBody>
                  <a:tcPr anchor="ctr"/>
                </a:tc>
                <a:extLst>
                  <a:ext uri="{0D108BD9-81ED-4DB2-BD59-A6C34878D82A}">
                    <a16:rowId xmlns:a16="http://schemas.microsoft.com/office/drawing/2014/main" val="3296263957"/>
                  </a:ext>
                </a:extLst>
              </a:tr>
            </a:tbl>
          </a:graphicData>
        </a:graphic>
      </p:graphicFrame>
      <p:sp>
        <p:nvSpPr>
          <p:cNvPr id="7" name="TextBox 6"/>
          <p:cNvSpPr txBox="1"/>
          <p:nvPr/>
        </p:nvSpPr>
        <p:spPr>
          <a:xfrm>
            <a:off x="1314870" y="1671461"/>
            <a:ext cx="1101327"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Calibri"/>
                <a:ea typeface="+mn-ea"/>
                <a:cs typeface="+mn-cs"/>
              </a:rPr>
              <a:t>California</a:t>
            </a:r>
          </a:p>
        </p:txBody>
      </p:sp>
      <p:sp>
        <p:nvSpPr>
          <p:cNvPr id="8" name="TextBox 7"/>
          <p:cNvSpPr txBox="1"/>
          <p:nvPr/>
        </p:nvSpPr>
        <p:spPr>
          <a:xfrm>
            <a:off x="1310256" y="3620661"/>
            <a:ext cx="4258206"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Calibri"/>
                <a:ea typeface="+mn-ea"/>
                <a:cs typeface="+mn-cs"/>
              </a:rPr>
              <a:t>Other states with outbreaks of </a:t>
            </a:r>
            <a:r>
              <a:rPr kumimoji="0" lang="en-US" sz="1800" b="1" i="0" u="sng"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Calibri"/>
                <a:ea typeface="+mn-ea"/>
                <a:cs typeface="+mn-cs"/>
              </a:rPr>
              <a:t>&gt;</a:t>
            </a:r>
            <a:r>
              <a:rPr kumimoji="0" lang="en-US" sz="1800" b="1"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Calibri"/>
                <a:ea typeface="+mn-ea"/>
                <a:cs typeface="+mn-cs"/>
              </a:rPr>
              <a:t>100 cases</a:t>
            </a:r>
          </a:p>
        </p:txBody>
      </p:sp>
      <p:graphicFrame>
        <p:nvGraphicFramePr>
          <p:cNvPr id="9" name="Table 8"/>
          <p:cNvGraphicFramePr>
            <a:graphicFrameLocks noGrp="1"/>
          </p:cNvGraphicFramePr>
          <p:nvPr>
            <p:extLst>
              <p:ext uri="{D42A27DB-BD31-4B8C-83A1-F6EECF244321}">
                <p14:modId xmlns:p14="http://schemas.microsoft.com/office/powerpoint/2010/main" val="3320554901"/>
              </p:ext>
            </p:extLst>
          </p:nvPr>
        </p:nvGraphicFramePr>
        <p:xfrm>
          <a:off x="1306287" y="3950872"/>
          <a:ext cx="8664371" cy="2225040"/>
        </p:xfrm>
        <a:graphic>
          <a:graphicData uri="http://schemas.openxmlformats.org/drawingml/2006/table">
            <a:tbl>
              <a:tblPr firstRow="1" bandRow="1">
                <a:tableStyleId>{5C22544A-7EE6-4342-B048-85BDC9FD1C3A}</a:tableStyleId>
              </a:tblPr>
              <a:tblGrid>
                <a:gridCol w="3233056">
                  <a:extLst>
                    <a:ext uri="{9D8B030D-6E8A-4147-A177-3AD203B41FA5}">
                      <a16:colId xmlns:a16="http://schemas.microsoft.com/office/drawing/2014/main" val="1241119886"/>
                    </a:ext>
                  </a:extLst>
                </a:gridCol>
                <a:gridCol w="1523551">
                  <a:extLst>
                    <a:ext uri="{9D8B030D-6E8A-4147-A177-3AD203B41FA5}">
                      <a16:colId xmlns:a16="http://schemas.microsoft.com/office/drawing/2014/main" val="708833876"/>
                    </a:ext>
                  </a:extLst>
                </a:gridCol>
                <a:gridCol w="1953882">
                  <a:extLst>
                    <a:ext uri="{9D8B030D-6E8A-4147-A177-3AD203B41FA5}">
                      <a16:colId xmlns:a16="http://schemas.microsoft.com/office/drawing/2014/main" val="4030495954"/>
                    </a:ext>
                  </a:extLst>
                </a:gridCol>
                <a:gridCol w="1953882">
                  <a:extLst>
                    <a:ext uri="{9D8B030D-6E8A-4147-A177-3AD203B41FA5}">
                      <a16:colId xmlns:a16="http://schemas.microsoft.com/office/drawing/2014/main" val="3177269909"/>
                    </a:ext>
                  </a:extLst>
                </a:gridCol>
              </a:tblGrid>
              <a:tr h="370840">
                <a:tc>
                  <a:txBody>
                    <a:bodyPr/>
                    <a:lstStyle/>
                    <a:p>
                      <a:r>
                        <a:rPr lang="en-US" dirty="0">
                          <a:effectLst>
                            <a:outerShdw blurRad="38100" dist="38100" dir="2700000" algn="tl">
                              <a:srgbClr val="000000">
                                <a:alpha val="43137"/>
                              </a:srgbClr>
                            </a:outerShdw>
                          </a:effectLst>
                        </a:rPr>
                        <a:t>State (outbreak onset date)</a:t>
                      </a:r>
                    </a:p>
                  </a:txBody>
                  <a:tcPr/>
                </a:tc>
                <a:tc>
                  <a:txBody>
                    <a:bodyPr/>
                    <a:lstStyle/>
                    <a:p>
                      <a:pPr algn="ctr"/>
                      <a:r>
                        <a:rPr lang="en-US" dirty="0">
                          <a:effectLst>
                            <a:outerShdw blurRad="38100" dist="38100" dir="2700000" algn="tl">
                              <a:srgbClr val="000000">
                                <a:alpha val="43137"/>
                              </a:srgbClr>
                            </a:outerShdw>
                          </a:effectLst>
                        </a:rPr>
                        <a:t>Cases</a:t>
                      </a:r>
                    </a:p>
                  </a:txBody>
                  <a:tcPr/>
                </a:tc>
                <a:tc>
                  <a:txBody>
                    <a:bodyPr/>
                    <a:lstStyle/>
                    <a:p>
                      <a:pPr algn="ctr"/>
                      <a:r>
                        <a:rPr lang="en-US" dirty="0">
                          <a:effectLst>
                            <a:outerShdw blurRad="38100" dist="38100" dir="2700000" algn="tl">
                              <a:srgbClr val="000000">
                                <a:alpha val="43137"/>
                              </a:srgbClr>
                            </a:outerShdw>
                          </a:effectLst>
                        </a:rPr>
                        <a:t>Hospitalizations</a:t>
                      </a:r>
                    </a:p>
                  </a:txBody>
                  <a:tcPr/>
                </a:tc>
                <a:tc>
                  <a:txBody>
                    <a:bodyPr/>
                    <a:lstStyle/>
                    <a:p>
                      <a:pPr algn="ctr"/>
                      <a:r>
                        <a:rPr lang="en-US" dirty="0">
                          <a:effectLst>
                            <a:outerShdw blurRad="38100" dist="38100" dir="2700000" algn="tl">
                              <a:srgbClr val="000000">
                                <a:alpha val="43137"/>
                              </a:srgbClr>
                            </a:outerShdw>
                          </a:effectLst>
                        </a:rPr>
                        <a:t>Deaths</a:t>
                      </a:r>
                    </a:p>
                  </a:txBody>
                  <a:tcPr/>
                </a:tc>
                <a:extLst>
                  <a:ext uri="{0D108BD9-81ED-4DB2-BD59-A6C34878D82A}">
                    <a16:rowId xmlns:a16="http://schemas.microsoft.com/office/drawing/2014/main" val="640908204"/>
                  </a:ext>
                </a:extLst>
              </a:tr>
              <a:tr h="370840">
                <a:tc>
                  <a:txBody>
                    <a:bodyPr/>
                    <a:lstStyle/>
                    <a:p>
                      <a:r>
                        <a:rPr lang="en-US" dirty="0">
                          <a:effectLst>
                            <a:outerShdw blurRad="38100" dist="38100" dir="2700000" algn="tl">
                              <a:srgbClr val="000000">
                                <a:alpha val="43137"/>
                              </a:srgbClr>
                            </a:outerShdw>
                          </a:effectLst>
                        </a:rPr>
                        <a:t>Michigan (Aug 2016)</a:t>
                      </a:r>
                    </a:p>
                  </a:txBody>
                  <a:tcPr/>
                </a:tc>
                <a:tc>
                  <a:txBody>
                    <a:bodyPr/>
                    <a:lstStyle/>
                    <a:p>
                      <a:pPr algn="ctr"/>
                      <a:r>
                        <a:rPr lang="en-US" dirty="0">
                          <a:effectLst>
                            <a:outerShdw blurRad="38100" dist="38100" dir="2700000" algn="tl">
                              <a:srgbClr val="000000">
                                <a:alpha val="43137"/>
                              </a:srgbClr>
                            </a:outerShdw>
                          </a:effectLst>
                        </a:rPr>
                        <a:t>856</a:t>
                      </a:r>
                    </a:p>
                  </a:txBody>
                  <a:tcPr/>
                </a:tc>
                <a:tc>
                  <a:txBody>
                    <a:bodyPr/>
                    <a:lstStyle/>
                    <a:p>
                      <a:pPr algn="ctr"/>
                      <a:r>
                        <a:rPr lang="en-US" dirty="0">
                          <a:effectLst>
                            <a:outerShdw blurRad="38100" dist="38100" dir="2700000" algn="tl">
                              <a:srgbClr val="000000">
                                <a:alpha val="43137"/>
                              </a:srgbClr>
                            </a:outerShdw>
                          </a:effectLst>
                        </a:rPr>
                        <a:t>692 (81%)</a:t>
                      </a:r>
                    </a:p>
                  </a:txBody>
                  <a:tcPr/>
                </a:tc>
                <a:tc>
                  <a:txBody>
                    <a:bodyPr/>
                    <a:lstStyle/>
                    <a:p>
                      <a:pPr algn="ctr"/>
                      <a:r>
                        <a:rPr lang="en-US" dirty="0">
                          <a:effectLst>
                            <a:outerShdw blurRad="38100" dist="38100" dir="2700000" algn="tl">
                              <a:srgbClr val="000000">
                                <a:alpha val="43137"/>
                              </a:srgbClr>
                            </a:outerShdw>
                          </a:effectLst>
                        </a:rPr>
                        <a:t>27 (3.2%)</a:t>
                      </a:r>
                    </a:p>
                  </a:txBody>
                  <a:tcPr/>
                </a:tc>
                <a:extLst>
                  <a:ext uri="{0D108BD9-81ED-4DB2-BD59-A6C34878D82A}">
                    <a16:rowId xmlns:a16="http://schemas.microsoft.com/office/drawing/2014/main" val="4068006740"/>
                  </a:ext>
                </a:extLst>
              </a:tr>
              <a:tr h="370840">
                <a:tc>
                  <a:txBody>
                    <a:bodyPr/>
                    <a:lstStyle/>
                    <a:p>
                      <a:r>
                        <a:rPr lang="en-US" dirty="0">
                          <a:effectLst>
                            <a:outerShdw blurRad="38100" dist="38100" dir="2700000" algn="tl">
                              <a:srgbClr val="000000">
                                <a:alpha val="43137"/>
                              </a:srgbClr>
                            </a:outerShdw>
                          </a:effectLst>
                        </a:rPr>
                        <a:t>Utah* (Jan 2017)</a:t>
                      </a:r>
                    </a:p>
                  </a:txBody>
                  <a:tcPr/>
                </a:tc>
                <a:tc>
                  <a:txBody>
                    <a:bodyPr/>
                    <a:lstStyle/>
                    <a:p>
                      <a:pPr algn="ctr"/>
                      <a:r>
                        <a:rPr lang="en-US" dirty="0">
                          <a:effectLst>
                            <a:outerShdw blurRad="38100" dist="38100" dir="2700000" algn="tl">
                              <a:srgbClr val="000000">
                                <a:alpha val="43137"/>
                              </a:srgbClr>
                            </a:outerShdw>
                          </a:effectLst>
                        </a:rPr>
                        <a:t>259</a:t>
                      </a:r>
                    </a:p>
                  </a:txBody>
                  <a:tcPr/>
                </a:tc>
                <a:tc>
                  <a:txBody>
                    <a:bodyPr/>
                    <a:lstStyle/>
                    <a:p>
                      <a:pPr algn="ctr"/>
                      <a:r>
                        <a:rPr lang="en-US" dirty="0">
                          <a:effectLst>
                            <a:outerShdw blurRad="38100" dist="38100" dir="2700000" algn="tl">
                              <a:srgbClr val="000000">
                                <a:alpha val="43137"/>
                              </a:srgbClr>
                            </a:outerShdw>
                          </a:effectLst>
                        </a:rPr>
                        <a:t>138 (53%)</a:t>
                      </a:r>
                    </a:p>
                  </a:txBody>
                  <a:tcPr/>
                </a:tc>
                <a:tc>
                  <a:txBody>
                    <a:bodyPr/>
                    <a:lstStyle/>
                    <a:p>
                      <a:pPr algn="ctr"/>
                      <a:r>
                        <a:rPr lang="en-US" dirty="0">
                          <a:effectLst>
                            <a:outerShdw blurRad="38100" dist="38100" dir="2700000" algn="tl">
                              <a:srgbClr val="000000">
                                <a:alpha val="43137"/>
                              </a:srgbClr>
                            </a:outerShdw>
                          </a:effectLst>
                        </a:rPr>
                        <a:t>2</a:t>
                      </a:r>
                    </a:p>
                  </a:txBody>
                  <a:tcPr/>
                </a:tc>
                <a:extLst>
                  <a:ext uri="{0D108BD9-81ED-4DB2-BD59-A6C34878D82A}">
                    <a16:rowId xmlns:a16="http://schemas.microsoft.com/office/drawing/2014/main" val="2763272407"/>
                  </a:ext>
                </a:extLst>
              </a:tr>
              <a:tr h="370840">
                <a:tc>
                  <a:txBody>
                    <a:bodyPr/>
                    <a:lstStyle/>
                    <a:p>
                      <a:r>
                        <a:rPr lang="en-US" dirty="0">
                          <a:effectLst>
                            <a:outerShdw blurRad="38100" dist="38100" dir="2700000" algn="tl">
                              <a:srgbClr val="000000">
                                <a:alpha val="43137"/>
                              </a:srgbClr>
                            </a:outerShdw>
                          </a:effectLst>
                        </a:rPr>
                        <a:t>Kentucky* (Aug 2017)</a:t>
                      </a:r>
                    </a:p>
                  </a:txBody>
                  <a:tcPr/>
                </a:tc>
                <a:tc>
                  <a:txBody>
                    <a:bodyPr/>
                    <a:lstStyle/>
                    <a:p>
                      <a:pPr algn="ctr"/>
                      <a:r>
                        <a:rPr lang="en-US" dirty="0">
                          <a:effectLst>
                            <a:outerShdw blurRad="38100" dist="38100" dir="2700000" algn="tl">
                              <a:srgbClr val="000000">
                                <a:alpha val="43137"/>
                              </a:srgbClr>
                            </a:outerShdw>
                          </a:effectLst>
                        </a:rPr>
                        <a:t>964</a:t>
                      </a:r>
                    </a:p>
                  </a:txBody>
                  <a:tcPr/>
                </a:tc>
                <a:tc>
                  <a:txBody>
                    <a:bodyPr/>
                    <a:lstStyle/>
                    <a:p>
                      <a:pPr algn="ctr"/>
                      <a:r>
                        <a:rPr lang="en-US" dirty="0">
                          <a:effectLst>
                            <a:outerShdw blurRad="38100" dist="38100" dir="2700000" algn="tl">
                              <a:srgbClr val="000000">
                                <a:alpha val="43137"/>
                              </a:srgbClr>
                            </a:outerShdw>
                          </a:effectLst>
                        </a:rPr>
                        <a:t>566 (59%)</a:t>
                      </a:r>
                    </a:p>
                  </a:txBody>
                  <a:tcPr/>
                </a:tc>
                <a:tc>
                  <a:txBody>
                    <a:bodyPr/>
                    <a:lstStyle/>
                    <a:p>
                      <a:pPr algn="ctr"/>
                      <a:r>
                        <a:rPr lang="en-US" dirty="0">
                          <a:effectLst>
                            <a:outerShdw blurRad="38100" dist="38100" dir="2700000" algn="tl">
                              <a:srgbClr val="000000">
                                <a:alpha val="43137"/>
                              </a:srgbClr>
                            </a:outerShdw>
                          </a:effectLst>
                        </a:rPr>
                        <a:t>6</a:t>
                      </a:r>
                    </a:p>
                  </a:txBody>
                  <a:tcPr/>
                </a:tc>
                <a:extLst>
                  <a:ext uri="{0D108BD9-81ED-4DB2-BD59-A6C34878D82A}">
                    <a16:rowId xmlns:a16="http://schemas.microsoft.com/office/drawing/2014/main" val="2878063411"/>
                  </a:ext>
                </a:extLst>
              </a:tr>
              <a:tr h="370840">
                <a:tc>
                  <a:txBody>
                    <a:bodyPr/>
                    <a:lstStyle/>
                    <a:p>
                      <a:r>
                        <a:rPr lang="en-US" dirty="0">
                          <a:effectLst>
                            <a:outerShdw blurRad="38100" dist="38100" dir="2700000" algn="tl">
                              <a:srgbClr val="000000">
                                <a:alpha val="43137"/>
                              </a:srgbClr>
                            </a:outerShdw>
                          </a:effectLst>
                        </a:rPr>
                        <a:t>Indiana* (Nov 2017)</a:t>
                      </a:r>
                    </a:p>
                  </a:txBody>
                  <a:tcPr/>
                </a:tc>
                <a:tc>
                  <a:txBody>
                    <a:bodyPr/>
                    <a:lstStyle/>
                    <a:p>
                      <a:pPr algn="ctr"/>
                      <a:r>
                        <a:rPr lang="en-US" dirty="0">
                          <a:effectLst>
                            <a:outerShdw blurRad="38100" dist="38100" dir="2700000" algn="tl">
                              <a:srgbClr val="000000">
                                <a:alpha val="43137"/>
                              </a:srgbClr>
                            </a:outerShdw>
                          </a:effectLst>
                        </a:rPr>
                        <a:t>202</a:t>
                      </a:r>
                    </a:p>
                  </a:txBody>
                  <a:tcPr/>
                </a:tc>
                <a:tc>
                  <a:txBody>
                    <a:bodyPr/>
                    <a:lstStyle/>
                    <a:p>
                      <a:pPr algn="ctr"/>
                      <a:r>
                        <a:rPr lang="en-US" dirty="0">
                          <a:effectLst>
                            <a:outerShdw blurRad="38100" dist="38100" dir="2700000" algn="tl">
                              <a:srgbClr val="000000">
                                <a:alpha val="43137"/>
                              </a:srgbClr>
                            </a:outerShdw>
                          </a:effectLst>
                        </a:rPr>
                        <a:t>93 (46%)</a:t>
                      </a:r>
                    </a:p>
                  </a:txBody>
                  <a:tcPr/>
                </a:tc>
                <a:tc>
                  <a:txBody>
                    <a:bodyPr/>
                    <a:lstStyle/>
                    <a:p>
                      <a:pPr algn="ctr"/>
                      <a:r>
                        <a:rPr lang="en-US" dirty="0">
                          <a:effectLst>
                            <a:outerShdw blurRad="38100" dist="38100" dir="2700000" algn="tl">
                              <a:srgbClr val="000000">
                                <a:alpha val="43137"/>
                              </a:srgbClr>
                            </a:outerShdw>
                          </a:effectLst>
                        </a:rPr>
                        <a:t>0</a:t>
                      </a:r>
                    </a:p>
                  </a:txBody>
                  <a:tcPr/>
                </a:tc>
                <a:extLst>
                  <a:ext uri="{0D108BD9-81ED-4DB2-BD59-A6C34878D82A}">
                    <a16:rowId xmlns:a16="http://schemas.microsoft.com/office/drawing/2014/main" val="3149983026"/>
                  </a:ext>
                </a:extLst>
              </a:tr>
              <a:tr h="370840">
                <a:tc>
                  <a:txBody>
                    <a:bodyPr/>
                    <a:lstStyle/>
                    <a:p>
                      <a:r>
                        <a:rPr lang="en-US" dirty="0">
                          <a:effectLst>
                            <a:outerShdw blurRad="38100" dist="38100" dir="2700000" algn="tl">
                              <a:srgbClr val="000000">
                                <a:alpha val="43137"/>
                              </a:srgbClr>
                            </a:outerShdw>
                          </a:effectLst>
                        </a:rPr>
                        <a:t>West Virginia* (Jan 2018)</a:t>
                      </a:r>
                    </a:p>
                  </a:txBody>
                  <a:tcPr/>
                </a:tc>
                <a:tc>
                  <a:txBody>
                    <a:bodyPr/>
                    <a:lstStyle/>
                    <a:p>
                      <a:pPr algn="ctr"/>
                      <a:r>
                        <a:rPr lang="en-US" dirty="0">
                          <a:effectLst>
                            <a:outerShdw blurRad="38100" dist="38100" dir="2700000" algn="tl">
                              <a:srgbClr val="000000">
                                <a:alpha val="43137"/>
                              </a:srgbClr>
                            </a:outerShdw>
                          </a:effectLst>
                        </a:rPr>
                        <a:t>451</a:t>
                      </a:r>
                    </a:p>
                  </a:txBody>
                  <a:tcPr/>
                </a:tc>
                <a:tc>
                  <a:txBody>
                    <a:bodyPr/>
                    <a:lstStyle/>
                    <a:p>
                      <a:pPr algn="ctr"/>
                      <a:r>
                        <a:rPr lang="en-US" dirty="0">
                          <a:effectLst>
                            <a:outerShdw blurRad="38100" dist="38100" dir="2700000" algn="tl">
                              <a:srgbClr val="000000">
                                <a:alpha val="43137"/>
                              </a:srgbClr>
                            </a:outerShdw>
                          </a:effectLst>
                        </a:rPr>
                        <a:t>303 (67%)</a:t>
                      </a:r>
                    </a:p>
                  </a:txBody>
                  <a:tcPr/>
                </a:tc>
                <a:tc>
                  <a:txBody>
                    <a:bodyPr/>
                    <a:lstStyle/>
                    <a:p>
                      <a:pPr algn="ctr"/>
                      <a:r>
                        <a:rPr lang="en-US" dirty="0">
                          <a:effectLst>
                            <a:outerShdw blurRad="38100" dist="38100" dir="2700000" algn="tl">
                              <a:srgbClr val="000000">
                                <a:alpha val="43137"/>
                              </a:srgbClr>
                            </a:outerShdw>
                          </a:effectLst>
                        </a:rPr>
                        <a:t>1</a:t>
                      </a:r>
                    </a:p>
                  </a:txBody>
                  <a:tcPr/>
                </a:tc>
                <a:extLst>
                  <a:ext uri="{0D108BD9-81ED-4DB2-BD59-A6C34878D82A}">
                    <a16:rowId xmlns:a16="http://schemas.microsoft.com/office/drawing/2014/main" val="2813913600"/>
                  </a:ext>
                </a:extLst>
              </a:tr>
            </a:tbl>
          </a:graphicData>
        </a:graphic>
      </p:graphicFrame>
      <p:sp>
        <p:nvSpPr>
          <p:cNvPr id="3" name="TextBox 2"/>
          <p:cNvSpPr txBox="1"/>
          <p:nvPr/>
        </p:nvSpPr>
        <p:spPr>
          <a:xfrm>
            <a:off x="2155373" y="6400804"/>
            <a:ext cx="6876691"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w="0"/>
                <a:solidFill>
                  <a:srgbClr val="000000"/>
                </a:solidFill>
                <a:effectLst>
                  <a:outerShdw blurRad="38100" dist="38100" dir="2700000" algn="tl">
                    <a:srgbClr val="000000">
                      <a:alpha val="43137"/>
                    </a:srgbClr>
                  </a:outerShdw>
                </a:effectLst>
                <a:uLnTx/>
                <a:uFillTx/>
                <a:latin typeface="Calibri"/>
                <a:ea typeface="+mn-ea"/>
                <a:cs typeface="+mn-cs"/>
              </a:rPr>
              <a:t>*Linked epidemiologically and/or via viral sequencing to California cases</a:t>
            </a:r>
          </a:p>
        </p:txBody>
      </p:sp>
    </p:spTree>
    <p:extLst>
      <p:ext uri="{BB962C8B-B14F-4D97-AF65-F5344CB8AC3E}">
        <p14:creationId xmlns:p14="http://schemas.microsoft.com/office/powerpoint/2010/main" val="3104286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4F20C-7E09-4325-8624-508A53EA9532}"/>
              </a:ext>
            </a:extLst>
          </p:cNvPr>
          <p:cNvSpPr>
            <a:spLocks noGrp="1"/>
          </p:cNvSpPr>
          <p:nvPr>
            <p:ph type="title"/>
          </p:nvPr>
        </p:nvSpPr>
        <p:spPr>
          <a:xfrm>
            <a:off x="272716" y="304800"/>
            <a:ext cx="11678652" cy="850232"/>
          </a:xfrm>
        </p:spPr>
        <p:txBody>
          <a:bodyPr/>
          <a:lstStyle/>
          <a:p>
            <a:r>
              <a:rPr lang="en-US" sz="4600" dirty="0">
                <a:solidFill>
                  <a:srgbClr val="FFFF00"/>
                </a:solidFill>
                <a:effectLst>
                  <a:outerShdw blurRad="38100" dist="38100" dir="2700000" algn="tl">
                    <a:srgbClr val="000000">
                      <a:alpha val="43137"/>
                    </a:srgbClr>
                  </a:outerShdw>
                </a:effectLst>
              </a:rPr>
              <a:t>Update on California Hepatitis A Outbreaks</a:t>
            </a:r>
            <a:endParaRPr lang="en-US" sz="4600" dirty="0"/>
          </a:p>
        </p:txBody>
      </p:sp>
      <p:sp>
        <p:nvSpPr>
          <p:cNvPr id="3" name="Content Placeholder 2">
            <a:extLst>
              <a:ext uri="{FF2B5EF4-FFF2-40B4-BE49-F238E27FC236}">
                <a16:creationId xmlns:a16="http://schemas.microsoft.com/office/drawing/2014/main" id="{68DEE429-3C74-48A3-B1D1-1D0C10B5957B}"/>
              </a:ext>
            </a:extLst>
          </p:cNvPr>
          <p:cNvSpPr>
            <a:spLocks noGrp="1"/>
          </p:cNvSpPr>
          <p:nvPr>
            <p:ph idx="1"/>
          </p:nvPr>
        </p:nvSpPr>
        <p:spPr>
          <a:xfrm>
            <a:off x="521368" y="1271337"/>
            <a:ext cx="11181347" cy="4616116"/>
          </a:xfrm>
        </p:spPr>
        <p:txBody>
          <a:bodyPr/>
          <a:lstStyle/>
          <a:p>
            <a:r>
              <a:rPr lang="en-US" sz="2400" b="0" dirty="0"/>
              <a:t>With the slowdown in reported hepatitis A cases across California, CDPH has demobilized the outbreak response and continues to monitor reported hepatitis A cases statewide.</a:t>
            </a:r>
          </a:p>
          <a:p>
            <a:r>
              <a:rPr lang="en-US" sz="2400" b="0" dirty="0"/>
              <a:t>To date, San Diego and Santa Cruz have reported the greatest number of cases. </a:t>
            </a:r>
          </a:p>
          <a:p>
            <a:r>
              <a:rPr lang="en-US" sz="2400" b="0" dirty="0"/>
              <a:t>The majority of people who have been infected with hepatitis A virus in this outbreak are people experiencing homelessness and/or using illicit drugs in settings of limited sanitation.  </a:t>
            </a:r>
          </a:p>
          <a:p>
            <a:r>
              <a:rPr lang="en-US" sz="2400" b="0" dirty="0"/>
              <a:t>Other states are experiencing outbreaks in similar populations of at-risk people.</a:t>
            </a:r>
          </a:p>
          <a:p>
            <a:r>
              <a:rPr lang="en-US" sz="2400" b="0" dirty="0"/>
              <a:t>Intensive efforts by LHD’s and their clinical and community partners, the number of reported outbreak-associated cases has substantially decreased in California.</a:t>
            </a:r>
            <a:endParaRPr lang="en-US" sz="2400" dirty="0"/>
          </a:p>
        </p:txBody>
      </p:sp>
      <p:sp>
        <p:nvSpPr>
          <p:cNvPr id="4" name="TextBox 3">
            <a:extLst>
              <a:ext uri="{FF2B5EF4-FFF2-40B4-BE49-F238E27FC236}">
                <a16:creationId xmlns:a16="http://schemas.microsoft.com/office/drawing/2014/main" id="{1D2EB976-A2CE-46C4-8107-D98051DF98AF}"/>
              </a:ext>
            </a:extLst>
          </p:cNvPr>
          <p:cNvSpPr txBox="1"/>
          <p:nvPr/>
        </p:nvSpPr>
        <p:spPr>
          <a:xfrm>
            <a:off x="521368" y="6015789"/>
            <a:ext cx="772427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Arial"/>
                <a:ea typeface="+mn-ea"/>
                <a:cs typeface="+mn-cs"/>
              </a:rPr>
              <a:t>https://www.cdph.ca.gov/Programs/CID/DCDC/Pages/Immunization/Hepatitis-A-Outbreak.aspx</a:t>
            </a:r>
          </a:p>
        </p:txBody>
      </p:sp>
    </p:spTree>
    <p:extLst>
      <p:ext uri="{BB962C8B-B14F-4D97-AF65-F5344CB8AC3E}">
        <p14:creationId xmlns:p14="http://schemas.microsoft.com/office/powerpoint/2010/main" val="281283848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effectLst>
                  <a:outerShdw blurRad="38100" dist="38100" dir="2700000" algn="tl">
                    <a:srgbClr val="000000">
                      <a:alpha val="43137"/>
                    </a:srgbClr>
                  </a:outerShdw>
                </a:effectLst>
              </a:rPr>
              <a:t>ACIP Recommendations </a:t>
            </a:r>
          </a:p>
        </p:txBody>
      </p:sp>
      <p:sp>
        <p:nvSpPr>
          <p:cNvPr id="3" name="Content Placeholder 2"/>
          <p:cNvSpPr>
            <a:spLocks noGrp="1"/>
          </p:cNvSpPr>
          <p:nvPr>
            <p:ph idx="1"/>
          </p:nvPr>
        </p:nvSpPr>
        <p:spPr>
          <a:xfrm>
            <a:off x="425003" y="1600200"/>
            <a:ext cx="10972800" cy="3551349"/>
          </a:xfrm>
        </p:spPr>
        <p:txBody>
          <a:bodyPr/>
          <a:lstStyle/>
          <a:p>
            <a:r>
              <a:rPr lang="en-US" b="0" dirty="0"/>
              <a:t>The Advisory Committee on Immunization Practices (ACIP) recommends that the following persons be vaccinated against hep A:</a:t>
            </a:r>
          </a:p>
          <a:p>
            <a:pPr lvl="1">
              <a:buFont typeface="Wingdings" panose="05000000000000000000" pitchFamily="2" charset="2"/>
              <a:buChar char="ü"/>
            </a:pPr>
            <a:r>
              <a:rPr lang="en-US" b="0" dirty="0"/>
              <a:t>All children at age 1 year,</a:t>
            </a:r>
          </a:p>
          <a:p>
            <a:pPr lvl="1">
              <a:buFont typeface="Wingdings" panose="05000000000000000000" pitchFamily="2" charset="2"/>
              <a:buChar char="ü"/>
            </a:pPr>
            <a:r>
              <a:rPr lang="en-US" b="0" dirty="0"/>
              <a:t>Persons who are at increased risk for infection,</a:t>
            </a:r>
          </a:p>
          <a:p>
            <a:pPr lvl="1">
              <a:buFont typeface="Wingdings" panose="05000000000000000000" pitchFamily="2" charset="2"/>
              <a:buChar char="ü"/>
            </a:pPr>
            <a:r>
              <a:rPr lang="en-US" b="0" dirty="0"/>
              <a:t>Persons who are at increased risk for complications from hepatitis A, and</a:t>
            </a:r>
          </a:p>
          <a:p>
            <a:pPr lvl="1">
              <a:buFont typeface="Wingdings" panose="05000000000000000000" pitchFamily="2" charset="2"/>
              <a:buChar char="ü"/>
            </a:pPr>
            <a:r>
              <a:rPr lang="en-US" b="0" dirty="0"/>
              <a:t>Any person wishing to obtain immunity (protection).</a:t>
            </a:r>
          </a:p>
          <a:p>
            <a:pPr lvl="1">
              <a:buFont typeface="Wingdings" panose="05000000000000000000" pitchFamily="2" charset="2"/>
              <a:buChar char="ü"/>
            </a:pPr>
            <a:endParaRPr lang="en-US" dirty="0"/>
          </a:p>
        </p:txBody>
      </p:sp>
      <p:sp>
        <p:nvSpPr>
          <p:cNvPr id="4" name="TextBox 3"/>
          <p:cNvSpPr txBox="1"/>
          <p:nvPr/>
        </p:nvSpPr>
        <p:spPr>
          <a:xfrm>
            <a:off x="609600" y="5839265"/>
            <a:ext cx="66294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mn-ea"/>
                <a:cs typeface="+mn-cs"/>
              </a:rPr>
              <a:t>https://www.cdc.gov/vaccines/acip/meetings/downloads/slides-2017-06/hepatitis-04-nelson.pdf</a:t>
            </a:r>
          </a:p>
        </p:txBody>
      </p:sp>
    </p:spTree>
    <p:extLst>
      <p:ext uri="{BB962C8B-B14F-4D97-AF65-F5344CB8AC3E}">
        <p14:creationId xmlns:p14="http://schemas.microsoft.com/office/powerpoint/2010/main" val="260431768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effectLst>
                  <a:outerShdw blurRad="38100" dist="38100" dir="2700000" algn="tl">
                    <a:srgbClr val="000000">
                      <a:alpha val="43137"/>
                    </a:srgbClr>
                  </a:outerShdw>
                </a:effectLst>
              </a:rPr>
              <a:t>ACIP Recommendations (cont.): </a:t>
            </a:r>
          </a:p>
        </p:txBody>
      </p:sp>
      <p:sp>
        <p:nvSpPr>
          <p:cNvPr id="3" name="Content Placeholder 2"/>
          <p:cNvSpPr>
            <a:spLocks noGrp="1"/>
          </p:cNvSpPr>
          <p:nvPr>
            <p:ph idx="1"/>
          </p:nvPr>
        </p:nvSpPr>
        <p:spPr>
          <a:xfrm>
            <a:off x="609600" y="1600200"/>
            <a:ext cx="10855569" cy="3873321"/>
          </a:xfrm>
        </p:spPr>
        <p:txBody>
          <a:bodyPr/>
          <a:lstStyle/>
          <a:p>
            <a:r>
              <a:rPr lang="en-US" sz="2800" b="0" dirty="0"/>
              <a:t>Persons at increased risk for Hepatitis A infection:</a:t>
            </a:r>
          </a:p>
          <a:p>
            <a:pPr lvl="1">
              <a:buFont typeface="Wingdings" panose="05000000000000000000" pitchFamily="2" charset="2"/>
              <a:buChar char="ü"/>
            </a:pPr>
            <a:r>
              <a:rPr lang="en-US" sz="2200" dirty="0"/>
              <a:t>Persons traveling to or working in countries that have high or intermediate </a:t>
            </a:r>
            <a:r>
              <a:rPr lang="en-US" sz="2200" dirty="0" err="1"/>
              <a:t>endemicity</a:t>
            </a:r>
            <a:r>
              <a:rPr lang="en-US" sz="2200" dirty="0"/>
              <a:t> of hepatitis A. </a:t>
            </a:r>
          </a:p>
          <a:p>
            <a:pPr lvl="1">
              <a:buFont typeface="Wingdings" panose="05000000000000000000" pitchFamily="2" charset="2"/>
              <a:buChar char="ü"/>
            </a:pPr>
            <a:r>
              <a:rPr lang="en-US" sz="2200" dirty="0"/>
              <a:t>Men who have sex with men</a:t>
            </a:r>
          </a:p>
          <a:p>
            <a:pPr lvl="1">
              <a:buFont typeface="Wingdings" panose="05000000000000000000" pitchFamily="2" charset="2"/>
              <a:buChar char="ü"/>
            </a:pPr>
            <a:r>
              <a:rPr lang="en-US" sz="2200" dirty="0"/>
              <a:t>Users of injection and non-injection drugs.</a:t>
            </a:r>
          </a:p>
          <a:p>
            <a:pPr lvl="1">
              <a:buFont typeface="Wingdings" panose="05000000000000000000" pitchFamily="2" charset="2"/>
              <a:buChar char="ü"/>
            </a:pPr>
            <a:r>
              <a:rPr lang="en-US" sz="2200" dirty="0"/>
              <a:t>Persons who have occupational risk for infection</a:t>
            </a:r>
          </a:p>
          <a:p>
            <a:pPr lvl="1">
              <a:buFont typeface="Wingdings" panose="05000000000000000000" pitchFamily="2" charset="2"/>
              <a:buChar char="ü"/>
            </a:pPr>
            <a:r>
              <a:rPr lang="en-US" sz="2200" dirty="0"/>
              <a:t>Persons who have chronic liver disease</a:t>
            </a:r>
          </a:p>
          <a:p>
            <a:pPr lvl="1">
              <a:buFont typeface="Wingdings" panose="05000000000000000000" pitchFamily="2" charset="2"/>
              <a:buChar char="ü"/>
            </a:pPr>
            <a:r>
              <a:rPr lang="en-US" sz="2200" dirty="0"/>
              <a:t>Household members and other close personal contacts of adopted children newly arriving from countries with high or intermediate hepatitis A </a:t>
            </a:r>
            <a:r>
              <a:rPr lang="en-US" sz="2200" dirty="0" err="1"/>
              <a:t>endemicity</a:t>
            </a:r>
            <a:r>
              <a:rPr lang="en-US" sz="2200" dirty="0"/>
              <a:t>.</a:t>
            </a:r>
          </a:p>
          <a:p>
            <a:pPr lvl="1">
              <a:buFont typeface="Wingdings" panose="05000000000000000000" pitchFamily="2" charset="2"/>
              <a:buChar char="ü"/>
            </a:pPr>
            <a:r>
              <a:rPr lang="en-US" sz="2200" dirty="0"/>
              <a:t>Persons with direct contact with persons who have hepatitis A</a:t>
            </a:r>
          </a:p>
        </p:txBody>
      </p:sp>
      <p:sp>
        <p:nvSpPr>
          <p:cNvPr id="4" name="TextBox 3"/>
          <p:cNvSpPr txBox="1"/>
          <p:nvPr/>
        </p:nvSpPr>
        <p:spPr>
          <a:xfrm>
            <a:off x="426076" y="5815885"/>
            <a:ext cx="415880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mn-ea"/>
                <a:cs typeface="+mn-cs"/>
              </a:rPr>
              <a:t>https://www.cdc.gov/hepatitis/hav/havfaq.htm#vaccine</a:t>
            </a:r>
          </a:p>
        </p:txBody>
      </p:sp>
    </p:spTree>
    <p:extLst>
      <p:ext uri="{BB962C8B-B14F-4D97-AF65-F5344CB8AC3E}">
        <p14:creationId xmlns:p14="http://schemas.microsoft.com/office/powerpoint/2010/main" val="899030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437" y="304800"/>
            <a:ext cx="11240086" cy="961292"/>
          </a:xfrm>
        </p:spPr>
        <p:txBody>
          <a:bodyPr/>
          <a:lstStyle/>
          <a:p>
            <a:r>
              <a:rPr lang="en-US" sz="4800" dirty="0">
                <a:effectLst>
                  <a:outerShdw blurRad="38100" dist="38100" dir="2700000" algn="tl">
                    <a:srgbClr val="000000">
                      <a:alpha val="43137"/>
                    </a:srgbClr>
                  </a:outerShdw>
                </a:effectLst>
              </a:rPr>
              <a:t>ACIP Recommendations (cont.): </a:t>
            </a:r>
            <a:endParaRPr lang="en-US" sz="4800" dirty="0"/>
          </a:p>
        </p:txBody>
      </p:sp>
      <p:sp>
        <p:nvSpPr>
          <p:cNvPr id="3" name="Content Placeholder 2"/>
          <p:cNvSpPr>
            <a:spLocks noGrp="1"/>
          </p:cNvSpPr>
          <p:nvPr>
            <p:ph idx="1"/>
          </p:nvPr>
        </p:nvSpPr>
        <p:spPr>
          <a:xfrm>
            <a:off x="609600" y="1492933"/>
            <a:ext cx="10871200" cy="4049737"/>
          </a:xfrm>
        </p:spPr>
        <p:txBody>
          <a:bodyPr/>
          <a:lstStyle/>
          <a:p>
            <a:r>
              <a:rPr lang="en-US" b="0" dirty="0"/>
              <a:t>Hepatitis A vaccines should be administered for post-exposure prophylaxis for all persons aged ≥12 months.</a:t>
            </a:r>
          </a:p>
          <a:p>
            <a:r>
              <a:rPr lang="en-US" b="0" dirty="0"/>
              <a:t>In addition to hepatitis A vaccine, immune globulin may be administered to persons aged &gt;40 years depending on the providers’ risk assessment.</a:t>
            </a:r>
          </a:p>
          <a:p>
            <a:r>
              <a:rPr lang="en-US" b="0" dirty="0"/>
              <a:t>Hepatitis A vaccine should be administered to infants aged 6-11 months traveling outside the United States when protection against hepatitis A is recommended.</a:t>
            </a:r>
          </a:p>
          <a:p>
            <a:r>
              <a:rPr lang="en-US" dirty="0">
                <a:solidFill>
                  <a:srgbClr val="FF0000"/>
                </a:solidFill>
                <a:effectLst>
                  <a:outerShdw blurRad="38100" dist="38100" dir="2700000" algn="tl">
                    <a:srgbClr val="000000">
                      <a:alpha val="43137"/>
                    </a:srgbClr>
                  </a:outerShdw>
                </a:effectLst>
              </a:rPr>
              <a:t>October 2018 ACIP - </a:t>
            </a:r>
            <a:r>
              <a:rPr lang="en-US" b="0" dirty="0">
                <a:solidFill>
                  <a:srgbClr val="FF0000"/>
                </a:solidFill>
                <a:effectLst>
                  <a:outerShdw blurRad="38100" dist="38100" dir="2700000" algn="tl">
                    <a:srgbClr val="000000">
                      <a:alpha val="43137"/>
                    </a:srgbClr>
                  </a:outerShdw>
                </a:effectLst>
              </a:rPr>
              <a:t>All persons aged 1 year and older experiencing homelessness should be routinely immunized against hepatitis A</a:t>
            </a:r>
          </a:p>
          <a:p>
            <a:endParaRPr lang="en-US" dirty="0"/>
          </a:p>
        </p:txBody>
      </p:sp>
      <p:sp>
        <p:nvSpPr>
          <p:cNvPr id="4" name="TextBox 3"/>
          <p:cNvSpPr txBox="1"/>
          <p:nvPr/>
        </p:nvSpPr>
        <p:spPr>
          <a:xfrm>
            <a:off x="338038" y="5831886"/>
            <a:ext cx="3137647" cy="261610"/>
          </a:xfrm>
          <a:prstGeom prst="rect">
            <a:avLst/>
          </a:prstGeom>
          <a:noFill/>
        </p:spPr>
        <p:txBody>
          <a:bodyPr wrap="square" rtlCol="0">
            <a:spAutoFit/>
          </a:bodyPr>
          <a:lstStyle/>
          <a:p>
            <a:r>
              <a:rPr lang="en-US" sz="1100" dirty="0">
                <a:solidFill>
                  <a:schemeClr val="bg1"/>
                </a:solidFill>
              </a:rPr>
              <a:t>https://www.cdc.gov/vaccines/acip/hepatitis_A</a:t>
            </a:r>
          </a:p>
        </p:txBody>
      </p:sp>
    </p:spTree>
    <p:extLst>
      <p:ext uri="{BB962C8B-B14F-4D97-AF65-F5344CB8AC3E}">
        <p14:creationId xmlns:p14="http://schemas.microsoft.com/office/powerpoint/2010/main" val="10399154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981200" y="185530"/>
            <a:ext cx="8229600" cy="690770"/>
          </a:xfrm>
        </p:spPr>
        <p:txBody>
          <a:bodyPr/>
          <a:lstStyle/>
          <a:p>
            <a:pPr algn="ctr">
              <a:defRPr/>
            </a:pPr>
            <a:r>
              <a:rPr lang="en-US" altLang="en-US" sz="6000" dirty="0">
                <a:solidFill>
                  <a:srgbClr val="FFC000"/>
                </a:solidFill>
                <a:effectLst>
                  <a:outerShdw blurRad="38100" dist="38100" dir="2700000" algn="tl">
                    <a:srgbClr val="000000">
                      <a:alpha val="43137"/>
                    </a:srgbClr>
                  </a:outerShdw>
                </a:effectLst>
              </a:rPr>
              <a:t>Overview</a:t>
            </a:r>
          </a:p>
        </p:txBody>
      </p:sp>
      <p:sp>
        <p:nvSpPr>
          <p:cNvPr id="3" name="Content Placeholder 2"/>
          <p:cNvSpPr>
            <a:spLocks noGrp="1"/>
          </p:cNvSpPr>
          <p:nvPr>
            <p:ph idx="1"/>
          </p:nvPr>
        </p:nvSpPr>
        <p:spPr>
          <a:xfrm>
            <a:off x="687324" y="1110563"/>
            <a:ext cx="10817352" cy="4899711"/>
          </a:xfrm>
        </p:spPr>
        <p:txBody>
          <a:bodyPr/>
          <a:lstStyle/>
          <a:p>
            <a:pPr>
              <a:defRPr/>
            </a:pPr>
            <a:r>
              <a:rPr lang="en-US" sz="3000" dirty="0"/>
              <a:t>2019 Adult Immunization Schedule</a:t>
            </a:r>
          </a:p>
          <a:p>
            <a:pPr>
              <a:defRPr/>
            </a:pPr>
            <a:r>
              <a:rPr lang="en-US" sz="3000" dirty="0"/>
              <a:t>2019 Pediatric/Adolescent Immunization Schedule</a:t>
            </a:r>
          </a:p>
          <a:p>
            <a:pPr>
              <a:defRPr/>
            </a:pPr>
            <a:r>
              <a:rPr lang="en-US" sz="3000" dirty="0"/>
              <a:t>Hepatitis A – New Recommendations</a:t>
            </a:r>
          </a:p>
          <a:p>
            <a:pPr>
              <a:defRPr/>
            </a:pPr>
            <a:r>
              <a:rPr lang="en-US" sz="3000" dirty="0"/>
              <a:t>Pneumococcal vaccine updates</a:t>
            </a:r>
          </a:p>
          <a:p>
            <a:pPr>
              <a:defRPr/>
            </a:pPr>
            <a:r>
              <a:rPr lang="en-US" sz="3000" dirty="0"/>
              <a:t>HPV Vaccine</a:t>
            </a:r>
          </a:p>
          <a:p>
            <a:pPr>
              <a:defRPr/>
            </a:pPr>
            <a:r>
              <a:rPr lang="en-US" sz="3000" dirty="0"/>
              <a:t>Pertussis vaccination</a:t>
            </a:r>
            <a:endParaRPr lang="en-US" dirty="0"/>
          </a:p>
          <a:p>
            <a:pPr>
              <a:defRPr/>
            </a:pPr>
            <a:r>
              <a:rPr lang="en-US" sz="3000" dirty="0"/>
              <a:t>Vaccine Safety: Shoulder Injury After Injection</a:t>
            </a:r>
          </a:p>
        </p:txBody>
      </p:sp>
    </p:spTree>
    <p:extLst>
      <p:ext uri="{BB962C8B-B14F-4D97-AF65-F5344CB8AC3E}">
        <p14:creationId xmlns:p14="http://schemas.microsoft.com/office/powerpoint/2010/main" val="410643953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Dosage and Schedules for Hepatitis A Vaccine</a:t>
            </a:r>
          </a:p>
        </p:txBody>
      </p:sp>
      <p:pic>
        <p:nvPicPr>
          <p:cNvPr id="4" name="Picture 3"/>
          <p:cNvPicPr/>
          <p:nvPr/>
        </p:nvPicPr>
        <p:blipFill rotWithShape="1">
          <a:blip r:embed="rId2"/>
          <a:srcRect l="21635" t="16248" r="24038" b="13341"/>
          <a:stretch/>
        </p:blipFill>
        <p:spPr bwMode="auto">
          <a:xfrm>
            <a:off x="609600" y="1573905"/>
            <a:ext cx="6494585" cy="4244663"/>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438955" y="5944674"/>
            <a:ext cx="415880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mn-ea"/>
                <a:cs typeface="+mn-cs"/>
              </a:rPr>
              <a:t>https://www.cdc.gov/hepatitis/hav/havfaq.htm#vaccine</a:t>
            </a:r>
          </a:p>
        </p:txBody>
      </p:sp>
      <p:pic>
        <p:nvPicPr>
          <p:cNvPr id="6" name="Picture 5" descr="Image result for Havrix image">
            <a:extLst>
              <a:ext uri="{FF2B5EF4-FFF2-40B4-BE49-F238E27FC236}">
                <a16:creationId xmlns:a16="http://schemas.microsoft.com/office/drawing/2014/main" id="{57960B94-7344-4EF2-81C9-74E530D6CC0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050616" y="3126683"/>
            <a:ext cx="1680791" cy="1438275"/>
          </a:xfrm>
          <a:prstGeom prst="rect">
            <a:avLst/>
          </a:prstGeom>
          <a:noFill/>
          <a:ln>
            <a:noFill/>
          </a:ln>
        </p:spPr>
      </p:pic>
      <p:pic>
        <p:nvPicPr>
          <p:cNvPr id="7" name="Picture 6" descr="Image result for Havrix pediatric image">
            <a:extLst>
              <a:ext uri="{FF2B5EF4-FFF2-40B4-BE49-F238E27FC236}">
                <a16:creationId xmlns:a16="http://schemas.microsoft.com/office/drawing/2014/main" id="{91773B3E-B199-463B-8F81-93022D9629B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657856" y="1573905"/>
            <a:ext cx="1917700" cy="1438275"/>
          </a:xfrm>
          <a:prstGeom prst="rect">
            <a:avLst/>
          </a:prstGeom>
          <a:noFill/>
          <a:ln>
            <a:noFill/>
          </a:ln>
        </p:spPr>
      </p:pic>
      <p:pic>
        <p:nvPicPr>
          <p:cNvPr id="8" name="Picture 7" descr="Image result for Vaqta pediatric image">
            <a:extLst>
              <a:ext uri="{FF2B5EF4-FFF2-40B4-BE49-F238E27FC236}">
                <a16:creationId xmlns:a16="http://schemas.microsoft.com/office/drawing/2014/main" id="{4FBD93C7-0C62-47BB-BC39-8F11C464C1ED}"/>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777333" y="3999293"/>
            <a:ext cx="1167130" cy="1819275"/>
          </a:xfrm>
          <a:prstGeom prst="rect">
            <a:avLst/>
          </a:prstGeom>
          <a:noFill/>
          <a:ln>
            <a:noFill/>
          </a:ln>
        </p:spPr>
      </p:pic>
    </p:spTree>
    <p:extLst>
      <p:ext uri="{BB962C8B-B14F-4D97-AF65-F5344CB8AC3E}">
        <p14:creationId xmlns:p14="http://schemas.microsoft.com/office/powerpoint/2010/main" val="95843352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Dosage and Schedules for Hepatitis A Vaccine</a:t>
            </a:r>
          </a:p>
        </p:txBody>
      </p:sp>
      <p:sp>
        <p:nvSpPr>
          <p:cNvPr id="5" name="TextBox 4"/>
          <p:cNvSpPr txBox="1"/>
          <p:nvPr/>
        </p:nvSpPr>
        <p:spPr>
          <a:xfrm>
            <a:off x="438955" y="5944674"/>
            <a:ext cx="415880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mn-ea"/>
                <a:cs typeface="+mn-cs"/>
              </a:rPr>
              <a:t>https://www.cdc.gov/hepatitis/hav/havfaq.htm#vaccine</a:t>
            </a:r>
          </a:p>
        </p:txBody>
      </p:sp>
      <p:pic>
        <p:nvPicPr>
          <p:cNvPr id="6" name="Picture 5"/>
          <p:cNvPicPr/>
          <p:nvPr/>
        </p:nvPicPr>
        <p:blipFill rotWithShape="1">
          <a:blip r:embed="rId2"/>
          <a:srcRect l="17820" t="43897" r="1923" b="21026"/>
          <a:stretch/>
        </p:blipFill>
        <p:spPr bwMode="auto">
          <a:xfrm>
            <a:off x="1762125" y="1733550"/>
            <a:ext cx="8477250" cy="333374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435169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6000" dirty="0">
                <a:solidFill>
                  <a:srgbClr val="FFC000"/>
                </a:solidFill>
                <a:effectLst>
                  <a:outerShdw blurRad="38100" dist="38100" dir="2700000" algn="tl">
                    <a:srgbClr val="000000">
                      <a:alpha val="43137"/>
                    </a:srgbClr>
                  </a:outerShdw>
                </a:effectLst>
              </a:rPr>
              <a:t>Human Papilloma Virus</a:t>
            </a:r>
          </a:p>
        </p:txBody>
      </p:sp>
    </p:spTree>
    <p:extLst>
      <p:ext uri="{BB962C8B-B14F-4D97-AF65-F5344CB8AC3E}">
        <p14:creationId xmlns:p14="http://schemas.microsoft.com/office/powerpoint/2010/main" val="412783629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A16B9-F5CE-4AC8-BD6B-53E8D1C0C94A}"/>
              </a:ext>
            </a:extLst>
          </p:cNvPr>
          <p:cNvSpPr>
            <a:spLocks noGrp="1"/>
          </p:cNvSpPr>
          <p:nvPr>
            <p:ph type="title"/>
          </p:nvPr>
        </p:nvSpPr>
        <p:spPr/>
        <p:txBody>
          <a:bodyPr/>
          <a:lstStyle/>
          <a:p>
            <a:r>
              <a:rPr lang="en-US" dirty="0"/>
              <a:t>How do people get HPV?</a:t>
            </a:r>
          </a:p>
        </p:txBody>
      </p:sp>
      <p:sp>
        <p:nvSpPr>
          <p:cNvPr id="3" name="Content Placeholder 2">
            <a:extLst>
              <a:ext uri="{FF2B5EF4-FFF2-40B4-BE49-F238E27FC236}">
                <a16:creationId xmlns:a16="http://schemas.microsoft.com/office/drawing/2014/main" id="{A14244D8-5552-4CA4-8E1C-E6956282FB0D}"/>
              </a:ext>
            </a:extLst>
          </p:cNvPr>
          <p:cNvSpPr>
            <a:spLocks noGrp="1"/>
          </p:cNvSpPr>
          <p:nvPr>
            <p:ph idx="1"/>
          </p:nvPr>
        </p:nvSpPr>
        <p:spPr>
          <a:xfrm>
            <a:off x="609600" y="1600200"/>
            <a:ext cx="5857461" cy="4137991"/>
          </a:xfrm>
        </p:spPr>
        <p:txBody>
          <a:bodyPr/>
          <a:lstStyle/>
          <a:p>
            <a:r>
              <a:rPr lang="en-US" b="0" dirty="0"/>
              <a:t>HPV is transmitted through intimate skin-to-skin contact. </a:t>
            </a:r>
          </a:p>
          <a:p>
            <a:r>
              <a:rPr lang="en-US" b="0" dirty="0"/>
              <a:t>You can get HPV by having vaginal, anal, or oral sex with someone who has the virus. </a:t>
            </a:r>
          </a:p>
          <a:p>
            <a:r>
              <a:rPr lang="en-US" b="0" dirty="0"/>
              <a:t>It is most commonly spread during vaginal or anal sex. </a:t>
            </a:r>
          </a:p>
          <a:p>
            <a:r>
              <a:rPr lang="en-US" b="0" dirty="0"/>
              <a:t>HPV is so common that nearly all men and women get it at some point in their lives. </a:t>
            </a:r>
            <a:endParaRPr lang="en-US" dirty="0"/>
          </a:p>
        </p:txBody>
      </p:sp>
      <p:pic>
        <p:nvPicPr>
          <p:cNvPr id="4" name="Picture 3">
            <a:extLst>
              <a:ext uri="{FF2B5EF4-FFF2-40B4-BE49-F238E27FC236}">
                <a16:creationId xmlns:a16="http://schemas.microsoft.com/office/drawing/2014/main" id="{715D7EC1-131F-4872-8C2B-02CD9B9D21D2}"/>
              </a:ext>
            </a:extLst>
          </p:cNvPr>
          <p:cNvPicPr/>
          <p:nvPr/>
        </p:nvPicPr>
        <p:blipFill rotWithShape="1">
          <a:blip r:embed="rId2"/>
          <a:srcRect l="68108" t="30216" r="7052" b="26454"/>
          <a:stretch/>
        </p:blipFill>
        <p:spPr bwMode="auto">
          <a:xfrm>
            <a:off x="7447721" y="1577011"/>
            <a:ext cx="3750365" cy="380337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5323358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1EFF1-21E4-4221-BBBF-9C8692C08D77}"/>
              </a:ext>
            </a:extLst>
          </p:cNvPr>
          <p:cNvSpPr>
            <a:spLocks noGrp="1"/>
          </p:cNvSpPr>
          <p:nvPr>
            <p:ph type="title"/>
          </p:nvPr>
        </p:nvSpPr>
        <p:spPr/>
        <p:txBody>
          <a:bodyPr/>
          <a:lstStyle/>
          <a:p>
            <a:r>
              <a:rPr lang="en-US" dirty="0"/>
              <a:t>How do people get HPV?</a:t>
            </a:r>
          </a:p>
        </p:txBody>
      </p:sp>
      <p:sp>
        <p:nvSpPr>
          <p:cNvPr id="3" name="Content Placeholder 2">
            <a:extLst>
              <a:ext uri="{FF2B5EF4-FFF2-40B4-BE49-F238E27FC236}">
                <a16:creationId xmlns:a16="http://schemas.microsoft.com/office/drawing/2014/main" id="{FC5BDF90-B87F-46DD-A014-8C4ECB83B41B}"/>
              </a:ext>
            </a:extLst>
          </p:cNvPr>
          <p:cNvSpPr>
            <a:spLocks noGrp="1"/>
          </p:cNvSpPr>
          <p:nvPr>
            <p:ph idx="1"/>
          </p:nvPr>
        </p:nvSpPr>
        <p:spPr>
          <a:xfrm>
            <a:off x="609600" y="1600200"/>
            <a:ext cx="10871200" cy="3568148"/>
          </a:xfrm>
        </p:spPr>
        <p:txBody>
          <a:bodyPr/>
          <a:lstStyle/>
          <a:p>
            <a:r>
              <a:rPr lang="en-US" b="0" dirty="0"/>
              <a:t>HPV can be passed even when an infected person has no signs or symptoms. </a:t>
            </a:r>
          </a:p>
          <a:p>
            <a:r>
              <a:rPr lang="en-US" b="0" dirty="0"/>
              <a:t>You can develop symptoms years after being infected, making it hard to know when you first became infected.</a:t>
            </a:r>
          </a:p>
          <a:p>
            <a:r>
              <a:rPr lang="en-US" b="0" dirty="0"/>
              <a:t>In most cases, HPV goes away on its own and does not cause any health problems. </a:t>
            </a:r>
          </a:p>
          <a:p>
            <a:r>
              <a:rPr lang="en-US" b="0" dirty="0"/>
              <a:t>When HPV does not go away, it can cause health problems like genital warts and cancer.</a:t>
            </a:r>
          </a:p>
          <a:p>
            <a:endParaRPr lang="en-US" dirty="0"/>
          </a:p>
        </p:txBody>
      </p:sp>
    </p:spTree>
    <p:extLst>
      <p:ext uri="{BB962C8B-B14F-4D97-AF65-F5344CB8AC3E}">
        <p14:creationId xmlns:p14="http://schemas.microsoft.com/office/powerpoint/2010/main" val="266171399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2896AA-CD20-4598-9AE2-A2340F764BDD}"/>
              </a:ext>
            </a:extLst>
          </p:cNvPr>
          <p:cNvSpPr>
            <a:spLocks noGrp="1"/>
          </p:cNvSpPr>
          <p:nvPr>
            <p:ph type="body" idx="1"/>
          </p:nvPr>
        </p:nvSpPr>
        <p:spPr>
          <a:xfrm>
            <a:off x="963084" y="1934817"/>
            <a:ext cx="10363200" cy="1789045"/>
          </a:xfrm>
        </p:spPr>
        <p:txBody>
          <a:bodyPr/>
          <a:lstStyle/>
          <a:p>
            <a:pPr algn="ctr"/>
            <a:r>
              <a:rPr lang="en-US" sz="5400" dirty="0">
                <a:solidFill>
                  <a:srgbClr val="FFC000"/>
                </a:solidFill>
                <a:effectLst>
                  <a:outerShdw blurRad="38100" dist="38100" dir="2700000" algn="tl">
                    <a:srgbClr val="000000">
                      <a:alpha val="43137"/>
                    </a:srgbClr>
                  </a:outerShdw>
                </a:effectLst>
              </a:rPr>
              <a:t>Disease Burden of </a:t>
            </a:r>
          </a:p>
          <a:p>
            <a:pPr algn="ctr"/>
            <a:r>
              <a:rPr lang="en-US" sz="5400" dirty="0">
                <a:solidFill>
                  <a:srgbClr val="FFC000"/>
                </a:solidFill>
                <a:effectLst>
                  <a:outerShdw blurRad="38100" dist="38100" dir="2700000" algn="tl">
                    <a:srgbClr val="000000">
                      <a:alpha val="43137"/>
                    </a:srgbClr>
                  </a:outerShdw>
                </a:effectLst>
              </a:rPr>
              <a:t>HPV-Associated Cancers</a:t>
            </a:r>
          </a:p>
        </p:txBody>
      </p:sp>
    </p:spTree>
    <p:extLst>
      <p:ext uri="{BB962C8B-B14F-4D97-AF65-F5344CB8AC3E}">
        <p14:creationId xmlns:p14="http://schemas.microsoft.com/office/powerpoint/2010/main" val="264617706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3C63F-E62A-4147-8FE3-C18F4D393246}"/>
              </a:ext>
            </a:extLst>
          </p:cNvPr>
          <p:cNvSpPr>
            <a:spLocks noGrp="1"/>
          </p:cNvSpPr>
          <p:nvPr>
            <p:ph type="title"/>
          </p:nvPr>
        </p:nvSpPr>
        <p:spPr>
          <a:xfrm>
            <a:off x="365760" y="304800"/>
            <a:ext cx="11216640" cy="961292"/>
          </a:xfrm>
        </p:spPr>
        <p:txBody>
          <a:bodyPr/>
          <a:lstStyle/>
          <a:p>
            <a:r>
              <a:rPr lang="en-US" sz="4400" dirty="0">
                <a:effectLst>
                  <a:outerShdw blurRad="38100" dist="38100" dir="2700000" algn="tl">
                    <a:srgbClr val="000000">
                      <a:alpha val="43137"/>
                    </a:srgbClr>
                  </a:outerShdw>
                </a:effectLst>
              </a:rPr>
              <a:t>HPV Disease Burden (US data, 2010-2014)</a:t>
            </a:r>
          </a:p>
        </p:txBody>
      </p:sp>
      <p:sp>
        <p:nvSpPr>
          <p:cNvPr id="4" name="TextBox 3">
            <a:extLst>
              <a:ext uri="{FF2B5EF4-FFF2-40B4-BE49-F238E27FC236}">
                <a16:creationId xmlns:a16="http://schemas.microsoft.com/office/drawing/2014/main" id="{F13C211C-79C6-46A1-94AF-135144F4CF2B}"/>
              </a:ext>
            </a:extLst>
          </p:cNvPr>
          <p:cNvSpPr txBox="1"/>
          <p:nvPr/>
        </p:nvSpPr>
        <p:spPr>
          <a:xfrm>
            <a:off x="562709" y="6077243"/>
            <a:ext cx="364353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Arial"/>
                <a:ea typeface="+mn-ea"/>
                <a:cs typeface="+mn-cs"/>
              </a:rPr>
              <a:t>https://www.cdc.gov/cancer/hpv/statistics/cases.htm</a:t>
            </a:r>
          </a:p>
        </p:txBody>
      </p:sp>
      <p:pic>
        <p:nvPicPr>
          <p:cNvPr id="5" name="Picture 4">
            <a:extLst>
              <a:ext uri="{FF2B5EF4-FFF2-40B4-BE49-F238E27FC236}">
                <a16:creationId xmlns:a16="http://schemas.microsoft.com/office/drawing/2014/main" id="{84A58D63-9431-4636-93C9-3B5E358FF0FB}"/>
              </a:ext>
            </a:extLst>
          </p:cNvPr>
          <p:cNvPicPr/>
          <p:nvPr/>
        </p:nvPicPr>
        <p:blipFill rotWithShape="1">
          <a:blip r:embed="rId2"/>
          <a:srcRect l="22756" t="4846" r="5769" b="513"/>
          <a:stretch/>
        </p:blipFill>
        <p:spPr bwMode="auto">
          <a:xfrm>
            <a:off x="1603717" y="1266092"/>
            <a:ext cx="8750104" cy="4600135"/>
          </a:xfrm>
          <a:prstGeom prst="rect">
            <a:avLst/>
          </a:prstGeom>
          <a:ln>
            <a:noFill/>
          </a:ln>
          <a:extLst>
            <a:ext uri="{53640926-AAD7-44D8-BBD7-CCE9431645EC}">
              <a14:shadowObscured xmlns:a14="http://schemas.microsoft.com/office/drawing/2010/main"/>
            </a:ext>
          </a:extLst>
        </p:spPr>
      </p:pic>
      <p:sp>
        <p:nvSpPr>
          <p:cNvPr id="3" name="Oval 2"/>
          <p:cNvSpPr/>
          <p:nvPr/>
        </p:nvSpPr>
        <p:spPr bwMode="auto">
          <a:xfrm>
            <a:off x="5991225" y="1266092"/>
            <a:ext cx="1123950" cy="4734657"/>
          </a:xfrm>
          <a:prstGeom prst="ellipse">
            <a:avLst/>
          </a:prstGeom>
          <a:noFill/>
          <a:ln w="508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7457824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HPV Vaccines:</a:t>
            </a:r>
          </a:p>
        </p:txBody>
      </p:sp>
      <p:sp>
        <p:nvSpPr>
          <p:cNvPr id="3" name="Content Placeholder 2"/>
          <p:cNvSpPr>
            <a:spLocks noGrp="1"/>
          </p:cNvSpPr>
          <p:nvPr>
            <p:ph idx="1"/>
          </p:nvPr>
        </p:nvSpPr>
        <p:spPr>
          <a:xfrm>
            <a:off x="609600" y="1223889"/>
            <a:ext cx="10871200" cy="4167261"/>
          </a:xfrm>
        </p:spPr>
        <p:txBody>
          <a:bodyPr/>
          <a:lstStyle/>
          <a:p>
            <a:r>
              <a:rPr lang="en-US" b="0" dirty="0"/>
              <a:t>The vaccine first became available </a:t>
            </a:r>
            <a:r>
              <a:rPr lang="en-US" b="0"/>
              <a:t>in June </a:t>
            </a:r>
            <a:r>
              <a:rPr lang="en-US" b="0" dirty="0"/>
              <a:t>of 2006</a:t>
            </a:r>
          </a:p>
          <a:p>
            <a:r>
              <a:rPr lang="en-US" b="0" dirty="0"/>
              <a:t>HPV vaccines are highly immunogenic.</a:t>
            </a:r>
          </a:p>
          <a:p>
            <a:r>
              <a:rPr lang="en-US" b="0" dirty="0"/>
              <a:t>All HPV vaccines have been found to have high efficacy (close to 100%) for prevention of HPV </a:t>
            </a:r>
          </a:p>
          <a:p>
            <a:r>
              <a:rPr lang="en-US" b="0" dirty="0"/>
              <a:t>Quadrivalent vaccine was also found to have high efficacy (99%) for prevention of genital warts. </a:t>
            </a:r>
          </a:p>
          <a:p>
            <a:r>
              <a:rPr lang="en-US" b="0" dirty="0"/>
              <a:t>Quadrivalent vaccine also demonstrated high efficacy was also in  among men who have sex with men (MSM).</a:t>
            </a:r>
          </a:p>
          <a:p>
            <a:r>
              <a:rPr lang="en-US" b="0" dirty="0"/>
              <a:t>Prior infection with one HPV vaccine type did not diminish efficacy of vaccine against the other HPV vaccine types</a:t>
            </a:r>
          </a:p>
          <a:p>
            <a:endParaRPr lang="en-US" dirty="0"/>
          </a:p>
        </p:txBody>
      </p:sp>
      <p:sp>
        <p:nvSpPr>
          <p:cNvPr id="4" name="TextBox 3"/>
          <p:cNvSpPr txBox="1"/>
          <p:nvPr/>
        </p:nvSpPr>
        <p:spPr>
          <a:xfrm>
            <a:off x="323851" y="5953125"/>
            <a:ext cx="400050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Arial"/>
                <a:ea typeface="+mn-ea"/>
                <a:cs typeface="+mn-cs"/>
              </a:rPr>
              <a:t>https://www.cdc.gov/vaccines/vpd/hpv/hcp/vaccines.html</a:t>
            </a:r>
          </a:p>
        </p:txBody>
      </p:sp>
    </p:spTree>
    <p:extLst>
      <p:ext uri="{BB962C8B-B14F-4D97-AF65-F5344CB8AC3E}">
        <p14:creationId xmlns:p14="http://schemas.microsoft.com/office/powerpoint/2010/main" val="348241443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981200" y="304800"/>
            <a:ext cx="8229600" cy="838200"/>
          </a:xfrm>
        </p:spPr>
        <p:txBody>
          <a:bodyPr>
            <a:normAutofit fontScale="90000"/>
          </a:bodyPr>
          <a:lstStyle/>
          <a:p>
            <a:r>
              <a:rPr lang="en-US" altLang="en-US" dirty="0">
                <a:ea typeface="ＭＳ Ｐゴシック" pitchFamily="34" charset="-128"/>
              </a:rPr>
              <a:t>ACIP HPV Vaccine Recommendations</a:t>
            </a:r>
          </a:p>
        </p:txBody>
      </p:sp>
      <p:sp>
        <p:nvSpPr>
          <p:cNvPr id="11267" name="Content Placeholder 2"/>
          <p:cNvSpPr>
            <a:spLocks noGrp="1"/>
          </p:cNvSpPr>
          <p:nvPr>
            <p:ph sz="quarter" idx="1"/>
          </p:nvPr>
        </p:nvSpPr>
        <p:spPr>
          <a:xfrm>
            <a:off x="520700" y="1423086"/>
            <a:ext cx="9385300" cy="4491508"/>
          </a:xfrm>
          <a:solidFill>
            <a:schemeClr val="bg1"/>
          </a:solidFill>
        </p:spPr>
        <p:txBody>
          <a:bodyPr>
            <a:normAutofit/>
          </a:bodyPr>
          <a:lstStyle/>
          <a:p>
            <a:pPr>
              <a:spcBef>
                <a:spcPts val="400"/>
              </a:spcBef>
              <a:spcAft>
                <a:spcPts val="800"/>
              </a:spcAft>
            </a:pPr>
            <a:r>
              <a:rPr lang="en-US" altLang="en-US" sz="3000" dirty="0"/>
              <a:t>Routine HPV vaccination at 11-12 years</a:t>
            </a:r>
          </a:p>
          <a:p>
            <a:pPr lvl="1">
              <a:spcBef>
                <a:spcPts val="400"/>
              </a:spcBef>
              <a:spcAft>
                <a:spcPts val="800"/>
              </a:spcAft>
            </a:pPr>
            <a:r>
              <a:rPr lang="en-US" altLang="en-US" sz="2000" dirty="0"/>
              <a:t>As early as 9 years (</a:t>
            </a:r>
            <a:r>
              <a:rPr lang="en-US" altLang="en-US" sz="2000" dirty="0">
                <a:ea typeface="ＭＳ Ｐゴシック" pitchFamily="34" charset="-128"/>
              </a:rPr>
              <a:t>Recommended for children with history of sexual abuse or assault.) </a:t>
            </a:r>
            <a:endParaRPr lang="en-US" altLang="en-US" sz="2400" dirty="0"/>
          </a:p>
          <a:p>
            <a:pPr>
              <a:spcBef>
                <a:spcPts val="400"/>
              </a:spcBef>
              <a:spcAft>
                <a:spcPts val="800"/>
              </a:spcAft>
            </a:pPr>
            <a:r>
              <a:rPr lang="en-US" altLang="en-US" sz="3000" dirty="0"/>
              <a:t>Females 13-26 years and males 13-21 years if not adequately vaccinated previously</a:t>
            </a:r>
          </a:p>
          <a:p>
            <a:pPr lvl="1">
              <a:spcBef>
                <a:spcPts val="400"/>
              </a:spcBef>
              <a:spcAft>
                <a:spcPts val="800"/>
              </a:spcAft>
            </a:pPr>
            <a:r>
              <a:rPr lang="en-US" altLang="en-US" sz="2000" dirty="0"/>
              <a:t>Males 22-26 years may be vaccinated</a:t>
            </a:r>
          </a:p>
          <a:p>
            <a:pPr lvl="1">
              <a:spcBef>
                <a:spcPts val="400"/>
              </a:spcBef>
              <a:spcAft>
                <a:spcPts val="800"/>
              </a:spcAft>
            </a:pPr>
            <a:r>
              <a:rPr lang="en-US" altLang="en-US" sz="2000" dirty="0">
                <a:ea typeface="ＭＳ Ｐゴシック" pitchFamily="34" charset="-128"/>
              </a:rPr>
              <a:t>Men who have sex with men*, transgender persons, or immunocompromised persons (including those with HIV) 22-26 years if not adequately vaccinated</a:t>
            </a:r>
          </a:p>
          <a:p>
            <a:pPr marL="0" indent="0">
              <a:spcBef>
                <a:spcPts val="400"/>
              </a:spcBef>
              <a:spcAft>
                <a:spcPts val="400"/>
              </a:spcAft>
              <a:buNone/>
            </a:pPr>
            <a:endParaRPr lang="en-US" altLang="en-US" sz="600" dirty="0">
              <a:ea typeface="ＭＳ Ｐゴシック" pitchFamily="34" charset="-128"/>
            </a:endParaRPr>
          </a:p>
          <a:p>
            <a:pPr marL="0" indent="0">
              <a:spcBef>
                <a:spcPts val="400"/>
              </a:spcBef>
              <a:spcAft>
                <a:spcPts val="400"/>
              </a:spcAft>
              <a:buNone/>
            </a:pPr>
            <a:r>
              <a:rPr lang="en-US" sz="1900" dirty="0"/>
              <a:t>*Including men who identify as gay or bisexual, or who intend to have sex with men.  </a:t>
            </a:r>
            <a:endParaRPr lang="en-US" altLang="en-US" sz="1900" dirty="0"/>
          </a:p>
        </p:txBody>
      </p:sp>
      <p:sp>
        <p:nvSpPr>
          <p:cNvPr id="11269" name="TextBox 4"/>
          <p:cNvSpPr txBox="1">
            <a:spLocks noChangeArrowheads="1"/>
          </p:cNvSpPr>
          <p:nvPr/>
        </p:nvSpPr>
        <p:spPr bwMode="auto">
          <a:xfrm>
            <a:off x="2282905" y="6503772"/>
            <a:ext cx="381309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20000"/>
              </a:spcBef>
              <a:buClr>
                <a:srgbClr val="FF8000"/>
              </a:buClr>
              <a:buChar char="•"/>
              <a:defRPr sz="2600" b="1">
                <a:solidFill>
                  <a:schemeClr val="bg1"/>
                </a:solidFill>
                <a:latin typeface="Arial" pitchFamily="34" charset="0"/>
              </a:defRPr>
            </a:lvl1pPr>
            <a:lvl2pPr marL="742950" indent="-285750">
              <a:lnSpc>
                <a:spcPct val="90000"/>
              </a:lnSpc>
              <a:spcBef>
                <a:spcPct val="20000"/>
              </a:spcBef>
              <a:buFont typeface="Wingdings" pitchFamily="2" charset="2"/>
              <a:buChar char="§"/>
              <a:defRPr sz="2400">
                <a:solidFill>
                  <a:schemeClr val="bg1"/>
                </a:solidFill>
                <a:latin typeface="Arial" pitchFamily="34" charset="0"/>
              </a:defRPr>
            </a:lvl2pPr>
            <a:lvl3pPr marL="1143000" indent="-228600">
              <a:lnSpc>
                <a:spcPct val="90000"/>
              </a:lnSpc>
              <a:spcBef>
                <a:spcPct val="20000"/>
              </a:spcBef>
              <a:buChar char="•"/>
              <a:defRPr sz="2200">
                <a:solidFill>
                  <a:schemeClr val="bg1"/>
                </a:solidFill>
                <a:latin typeface="Arial" pitchFamily="34" charset="0"/>
              </a:defRPr>
            </a:lvl3pPr>
            <a:lvl4pPr marL="1600200" indent="-228600">
              <a:lnSpc>
                <a:spcPct val="70000"/>
              </a:lnSpc>
              <a:spcBef>
                <a:spcPct val="20000"/>
              </a:spcBef>
              <a:defRPr sz="2000">
                <a:solidFill>
                  <a:schemeClr val="bg1"/>
                </a:solidFill>
                <a:latin typeface="Arial" pitchFamily="34" charset="0"/>
              </a:defRPr>
            </a:lvl4pPr>
            <a:lvl5pPr marL="2057400" indent="-228600">
              <a:lnSpc>
                <a:spcPct val="70000"/>
              </a:lnSpc>
              <a:spcBef>
                <a:spcPct val="20000"/>
              </a:spcBef>
              <a:buChar char="»"/>
              <a:defRPr sz="2000">
                <a:solidFill>
                  <a:schemeClr val="bg1"/>
                </a:solidFill>
                <a:latin typeface="Arial" pitchFamily="34" charset="0"/>
              </a:defRPr>
            </a:lvl5pPr>
            <a:lvl6pPr marL="2514600" indent="-228600" eaLnBrk="0" fontAlgn="base" hangingPunct="0">
              <a:lnSpc>
                <a:spcPct val="70000"/>
              </a:lnSpc>
              <a:spcBef>
                <a:spcPct val="20000"/>
              </a:spcBef>
              <a:spcAft>
                <a:spcPct val="0"/>
              </a:spcAft>
              <a:buChar char="»"/>
              <a:defRPr sz="2000">
                <a:solidFill>
                  <a:schemeClr val="bg1"/>
                </a:solidFill>
                <a:latin typeface="Arial" pitchFamily="34" charset="0"/>
              </a:defRPr>
            </a:lvl6pPr>
            <a:lvl7pPr marL="2971800" indent="-228600" eaLnBrk="0" fontAlgn="base" hangingPunct="0">
              <a:lnSpc>
                <a:spcPct val="70000"/>
              </a:lnSpc>
              <a:spcBef>
                <a:spcPct val="20000"/>
              </a:spcBef>
              <a:spcAft>
                <a:spcPct val="0"/>
              </a:spcAft>
              <a:buChar char="»"/>
              <a:defRPr sz="2000">
                <a:solidFill>
                  <a:schemeClr val="bg1"/>
                </a:solidFill>
                <a:latin typeface="Arial" pitchFamily="34" charset="0"/>
              </a:defRPr>
            </a:lvl7pPr>
            <a:lvl8pPr marL="3429000" indent="-228600" eaLnBrk="0" fontAlgn="base" hangingPunct="0">
              <a:lnSpc>
                <a:spcPct val="70000"/>
              </a:lnSpc>
              <a:spcBef>
                <a:spcPct val="20000"/>
              </a:spcBef>
              <a:spcAft>
                <a:spcPct val="0"/>
              </a:spcAft>
              <a:buChar char="»"/>
              <a:defRPr sz="2000">
                <a:solidFill>
                  <a:schemeClr val="bg1"/>
                </a:solidFill>
                <a:latin typeface="Arial" pitchFamily="34" charset="0"/>
              </a:defRPr>
            </a:lvl8pPr>
            <a:lvl9pPr marL="3886200" indent="-228600" eaLnBrk="0" fontAlgn="base" hangingPunct="0">
              <a:lnSpc>
                <a:spcPct val="70000"/>
              </a:lnSpc>
              <a:spcBef>
                <a:spcPct val="20000"/>
              </a:spcBef>
              <a:spcAft>
                <a:spcPct val="0"/>
              </a:spcAft>
              <a:buChar char="»"/>
              <a:defRPr sz="2000">
                <a:solidFill>
                  <a:schemeClr val="bg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FF"/>
                </a:solidFill>
                <a:effectLst/>
                <a:uLnTx/>
                <a:uFillTx/>
                <a:latin typeface="Arial" pitchFamily="34" charset="0"/>
                <a:ea typeface="ＭＳ Ｐゴシック" pitchFamily="34" charset="-128"/>
                <a:cs typeface="+mn-cs"/>
                <a:hlinkClick r:id="rId3"/>
              </a:rPr>
              <a:t>http://www.cdc.gov/mmwr/pdf/wk/mm6411.pdf</a:t>
            </a:r>
            <a:endParaRPr kumimoji="0" lang="en-US" altLang="en-US" sz="1800" b="0" i="0" u="none" strike="noStrike" kern="1200" cap="none" spc="0" normalizeH="0" baseline="0" noProof="0" dirty="0">
              <a:ln>
                <a:noFill/>
              </a:ln>
              <a:solidFill>
                <a:srgbClr val="FFFFFF"/>
              </a:solidFill>
              <a:effectLst/>
              <a:uLnTx/>
              <a:uFillTx/>
              <a:latin typeface="Arial" pitchFamily="34" charset="0"/>
              <a:ea typeface="ＭＳ Ｐゴシック" pitchFamily="34" charset="-128"/>
              <a:cs typeface="+mn-cs"/>
            </a:endParaRPr>
          </a:p>
        </p:txBody>
      </p:sp>
      <p:pic>
        <p:nvPicPr>
          <p:cNvPr id="2" name="Picture 1"/>
          <p:cNvPicPr>
            <a:picLocks noChangeAspect="1"/>
          </p:cNvPicPr>
          <p:nvPr/>
        </p:nvPicPr>
        <p:blipFill>
          <a:blip r:embed="rId4"/>
          <a:stretch>
            <a:fillRect/>
          </a:stretch>
        </p:blipFill>
        <p:spPr>
          <a:xfrm>
            <a:off x="9864435" y="1143000"/>
            <a:ext cx="1905000" cy="885825"/>
          </a:xfrm>
          <a:prstGeom prst="rect">
            <a:avLst/>
          </a:prstGeom>
        </p:spPr>
      </p:pic>
      <p:sp>
        <p:nvSpPr>
          <p:cNvPr id="3" name="AutoShape 2" descr="Image result for aap pediatrics"/>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ahoma" pitchFamily="34" charset="0"/>
              <a:ea typeface="+mn-ea"/>
              <a:cs typeface="+mn-cs"/>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64435" y="2542689"/>
            <a:ext cx="1720850" cy="60812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64435" y="5135132"/>
            <a:ext cx="1385710" cy="779462"/>
          </a:xfrm>
          <a:prstGeom prst="rect">
            <a:avLst/>
          </a:prstGeom>
        </p:spPr>
      </p:pic>
      <p:pic>
        <p:nvPicPr>
          <p:cNvPr id="10" name="Picture 9"/>
          <p:cNvPicPr>
            <a:picLocks noChangeAspect="1"/>
          </p:cNvPicPr>
          <p:nvPr/>
        </p:nvPicPr>
        <p:blipFill>
          <a:blip r:embed="rId7"/>
          <a:stretch>
            <a:fillRect/>
          </a:stretch>
        </p:blipFill>
        <p:spPr>
          <a:xfrm>
            <a:off x="9906000" y="3664673"/>
            <a:ext cx="1974907" cy="1105948"/>
          </a:xfrm>
          <a:prstGeom prst="rect">
            <a:avLst/>
          </a:prstGeom>
        </p:spPr>
      </p:pic>
    </p:spTree>
    <p:extLst>
      <p:ext uri="{BB962C8B-B14F-4D97-AF65-F5344CB8AC3E}">
        <p14:creationId xmlns:p14="http://schemas.microsoft.com/office/powerpoint/2010/main" val="263249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HPV Vaccine Recommendations</a:t>
            </a:r>
            <a:endParaRPr lang="en-US" dirty="0"/>
          </a:p>
        </p:txBody>
      </p:sp>
      <p:sp>
        <p:nvSpPr>
          <p:cNvPr id="4" name="Content Placeholder 3"/>
          <p:cNvSpPr>
            <a:spLocks noGrp="1"/>
          </p:cNvSpPr>
          <p:nvPr>
            <p:ph sz="quarter" idx="1"/>
          </p:nvPr>
        </p:nvSpPr>
        <p:spPr>
          <a:xfrm>
            <a:off x="812800" y="4383024"/>
            <a:ext cx="10899648" cy="1752600"/>
          </a:xfrm>
        </p:spPr>
        <p:txBody>
          <a:bodyPr>
            <a:noAutofit/>
          </a:bodyPr>
          <a:lstStyle/>
          <a:p>
            <a:pPr marL="0" indent="0">
              <a:spcBef>
                <a:spcPts val="0"/>
              </a:spcBef>
              <a:spcAft>
                <a:spcPts val="400"/>
              </a:spcAft>
              <a:buNone/>
              <a:defRPr/>
            </a:pPr>
            <a:r>
              <a:rPr lang="en-US" sz="1600" baseline="30000" dirty="0"/>
              <a:t>1 </a:t>
            </a:r>
            <a:r>
              <a:rPr lang="en-US" sz="1600" dirty="0"/>
              <a:t>In a 2-dose schedule of HPV vaccine, the </a:t>
            </a:r>
            <a:r>
              <a:rPr lang="en-US" sz="1600" u="sng" dirty="0"/>
              <a:t>minimum interval is 5 months</a:t>
            </a:r>
            <a:r>
              <a:rPr lang="en-US" sz="1600" dirty="0"/>
              <a:t> between the 1</a:t>
            </a:r>
            <a:r>
              <a:rPr lang="en-US" sz="1600" baseline="30000" dirty="0"/>
              <a:t>st</a:t>
            </a:r>
            <a:r>
              <a:rPr lang="en-US" sz="1600" dirty="0"/>
              <a:t> and 2</a:t>
            </a:r>
            <a:r>
              <a:rPr lang="en-US" sz="1600" baseline="30000" dirty="0"/>
              <a:t>nd</a:t>
            </a:r>
            <a:r>
              <a:rPr lang="en-US" sz="1600" dirty="0"/>
              <a:t> dose.</a:t>
            </a:r>
          </a:p>
          <a:p>
            <a:pPr marL="0" indent="0">
              <a:spcBef>
                <a:spcPts val="0"/>
              </a:spcBef>
              <a:spcAft>
                <a:spcPts val="400"/>
              </a:spcAft>
              <a:buNone/>
              <a:defRPr/>
            </a:pPr>
            <a:r>
              <a:rPr lang="en-US" sz="1600" baseline="30000" dirty="0"/>
              <a:t>2 </a:t>
            </a:r>
            <a:r>
              <a:rPr lang="en-US" sz="1600" dirty="0"/>
              <a:t>Persons with primary or secondary immunocompromising conditions that might reduce cell-mediated or humoral immunity.  </a:t>
            </a:r>
          </a:p>
          <a:p>
            <a:pPr marL="0" indent="0">
              <a:spcBef>
                <a:spcPts val="0"/>
              </a:spcBef>
              <a:spcAft>
                <a:spcPts val="400"/>
              </a:spcAft>
              <a:buNone/>
              <a:defRPr/>
            </a:pPr>
            <a:r>
              <a:rPr lang="en-US" sz="1600" baseline="30000" dirty="0"/>
              <a:t>3 </a:t>
            </a:r>
            <a:r>
              <a:rPr lang="en-US" sz="1600" dirty="0"/>
              <a:t>In a 3-dose schedule, the minimum interval between the 1</a:t>
            </a:r>
            <a:r>
              <a:rPr lang="en-US" sz="1600" baseline="30000" dirty="0"/>
              <a:t>st</a:t>
            </a:r>
            <a:r>
              <a:rPr lang="en-US" sz="1600" dirty="0"/>
              <a:t> and 2</a:t>
            </a:r>
            <a:r>
              <a:rPr lang="en-US" sz="1600" baseline="30000" dirty="0"/>
              <a:t>nd</a:t>
            </a:r>
            <a:r>
              <a:rPr lang="en-US" sz="1600" dirty="0"/>
              <a:t> dose is 4 weeks, 12 weeks between the 2</a:t>
            </a:r>
            <a:r>
              <a:rPr lang="en-US" sz="1600" baseline="30000" dirty="0"/>
              <a:t>nd</a:t>
            </a:r>
            <a:r>
              <a:rPr lang="en-US" sz="1600" dirty="0"/>
              <a:t> and 3</a:t>
            </a:r>
            <a:r>
              <a:rPr lang="en-US" sz="1600" baseline="30000" dirty="0"/>
              <a:t>rd</a:t>
            </a:r>
            <a:r>
              <a:rPr lang="en-US" sz="1600" dirty="0"/>
              <a:t> dose, and 5 months between the 1</a:t>
            </a:r>
            <a:r>
              <a:rPr lang="en-US" sz="1600" baseline="30000" dirty="0"/>
              <a:t>st</a:t>
            </a:r>
            <a:r>
              <a:rPr lang="en-US" sz="1600" dirty="0"/>
              <a:t> and 3</a:t>
            </a:r>
            <a:r>
              <a:rPr lang="en-US" sz="1600" baseline="30000" dirty="0"/>
              <a:t>rd</a:t>
            </a:r>
            <a:r>
              <a:rPr lang="en-US" sz="1600" dirty="0"/>
              <a:t> dose.</a:t>
            </a:r>
            <a:r>
              <a:rPr lang="en-US" sz="1600" dirty="0">
                <a:solidFill>
                  <a:srgbClr val="FFFF00"/>
                </a:solidFill>
              </a:rPr>
              <a:t>   </a:t>
            </a:r>
            <a:endParaRPr lang="en-US" sz="1000" dirty="0"/>
          </a:p>
        </p:txBody>
      </p:sp>
      <p:graphicFrame>
        <p:nvGraphicFramePr>
          <p:cNvPr id="5" name="Table 4"/>
          <p:cNvGraphicFramePr>
            <a:graphicFrameLocks noGrp="1"/>
          </p:cNvGraphicFramePr>
          <p:nvPr>
            <p:extLst/>
          </p:nvPr>
        </p:nvGraphicFramePr>
        <p:xfrm>
          <a:off x="812800" y="1219200"/>
          <a:ext cx="10635488" cy="2955664"/>
        </p:xfrm>
        <a:graphic>
          <a:graphicData uri="http://schemas.openxmlformats.org/drawingml/2006/table">
            <a:tbl>
              <a:tblPr firstRow="1" bandRow="1">
                <a:tableStyleId>{5C22544A-7EE6-4342-B048-85BDC9FD1C3A}</a:tableStyleId>
              </a:tblPr>
              <a:tblGrid>
                <a:gridCol w="1450293">
                  <a:extLst>
                    <a:ext uri="{9D8B030D-6E8A-4147-A177-3AD203B41FA5}">
                      <a16:colId xmlns:a16="http://schemas.microsoft.com/office/drawing/2014/main" val="20000"/>
                    </a:ext>
                  </a:extLst>
                </a:gridCol>
                <a:gridCol w="2900588">
                  <a:extLst>
                    <a:ext uri="{9D8B030D-6E8A-4147-A177-3AD203B41FA5}">
                      <a16:colId xmlns:a16="http://schemas.microsoft.com/office/drawing/2014/main" val="20001"/>
                    </a:ext>
                  </a:extLst>
                </a:gridCol>
                <a:gridCol w="6284607">
                  <a:extLst>
                    <a:ext uri="{9D8B030D-6E8A-4147-A177-3AD203B41FA5}">
                      <a16:colId xmlns:a16="http://schemas.microsoft.com/office/drawing/2014/main" val="20002"/>
                    </a:ext>
                  </a:extLst>
                </a:gridCol>
              </a:tblGrid>
              <a:tr h="693420">
                <a:tc>
                  <a:txBody>
                    <a:bodyPr/>
                    <a:lstStyle/>
                    <a:p>
                      <a:pPr algn="ctr"/>
                      <a:r>
                        <a:rPr lang="en-US" dirty="0">
                          <a:solidFill>
                            <a:schemeClr val="tx1"/>
                          </a:solidFill>
                        </a:rPr>
                        <a:t>#</a:t>
                      </a:r>
                      <a:r>
                        <a:rPr lang="en-US" baseline="0" dirty="0">
                          <a:solidFill>
                            <a:schemeClr val="tx1"/>
                          </a:solidFill>
                        </a:rPr>
                        <a:t> Doses</a:t>
                      </a:r>
                      <a:endParaRPr lang="en-US" dirty="0">
                        <a:solidFill>
                          <a:schemeClr val="tx1"/>
                        </a:solidFill>
                      </a:endParaRPr>
                    </a:p>
                  </a:txBody>
                  <a:tcPr/>
                </a:tc>
                <a:tc>
                  <a:txBody>
                    <a:bodyPr/>
                    <a:lstStyle/>
                    <a:p>
                      <a:pPr algn="ctr"/>
                      <a:r>
                        <a:rPr lang="en-US" dirty="0">
                          <a:solidFill>
                            <a:schemeClr val="tx1"/>
                          </a:solidFill>
                        </a:rPr>
                        <a:t>Recommended Dosing Schedule</a:t>
                      </a:r>
                    </a:p>
                  </a:txBody>
                  <a:tcPr/>
                </a:tc>
                <a:tc>
                  <a:txBody>
                    <a:bodyPr/>
                    <a:lstStyle/>
                    <a:p>
                      <a:pPr algn="ctr"/>
                      <a:r>
                        <a:rPr lang="en-US" dirty="0">
                          <a:solidFill>
                            <a:schemeClr val="tx1"/>
                          </a:solidFill>
                        </a:rPr>
                        <a:t>Population</a:t>
                      </a:r>
                    </a:p>
                  </a:txBody>
                  <a:tcPr/>
                </a:tc>
                <a:extLst>
                  <a:ext uri="{0D108BD9-81ED-4DB2-BD59-A6C34878D82A}">
                    <a16:rowId xmlns:a16="http://schemas.microsoft.com/office/drawing/2014/main" val="10000"/>
                  </a:ext>
                </a:extLst>
              </a:tr>
              <a:tr h="951604">
                <a:tc>
                  <a:txBody>
                    <a:bodyPr/>
                    <a:lstStyle/>
                    <a:p>
                      <a:pPr algn="ctr"/>
                      <a:r>
                        <a:rPr lang="en-US" sz="2000" dirty="0"/>
                        <a:t>2</a:t>
                      </a:r>
                    </a:p>
                  </a:txBody>
                  <a:tcPr/>
                </a:tc>
                <a:tc>
                  <a:txBody>
                    <a:bodyPr/>
                    <a:lstStyle/>
                    <a:p>
                      <a:pPr algn="ctr"/>
                      <a:r>
                        <a:rPr lang="en-US" sz="2000" dirty="0"/>
                        <a:t>0, 6-12 months</a:t>
                      </a:r>
                      <a:r>
                        <a:rPr lang="en-US" sz="2000" baseline="30000" dirty="0"/>
                        <a:t>1</a:t>
                      </a:r>
                    </a:p>
                  </a:txBody>
                  <a:tcPr/>
                </a:tc>
                <a:tc>
                  <a:txBody>
                    <a:bodyPr/>
                    <a:lstStyle/>
                    <a:p>
                      <a:pPr marL="342900" indent="-342900">
                        <a:buFont typeface="Arial" panose="020B0604020202020204" pitchFamily="34" charset="0"/>
                        <a:buChar char="•"/>
                      </a:pPr>
                      <a:r>
                        <a:rPr lang="en-US" sz="2000" dirty="0"/>
                        <a:t>Persons initiating vaccination at age 9 through 14 years, except</a:t>
                      </a:r>
                      <a:r>
                        <a:rPr lang="en-US" sz="2000" baseline="0" dirty="0"/>
                        <a:t> immunocompromised persons</a:t>
                      </a:r>
                      <a:r>
                        <a:rPr lang="en-US" sz="2000" baseline="30000" dirty="0"/>
                        <a:t>2</a:t>
                      </a:r>
                      <a:endParaRPr lang="en-US" sz="2000" dirty="0"/>
                    </a:p>
                  </a:txBody>
                  <a:tcPr/>
                </a:tc>
                <a:extLst>
                  <a:ext uri="{0D108BD9-81ED-4DB2-BD59-A6C34878D82A}">
                    <a16:rowId xmlns:a16="http://schemas.microsoft.com/office/drawing/2014/main" val="10001"/>
                  </a:ext>
                </a:extLst>
              </a:tr>
              <a:tr h="1287780">
                <a:tc>
                  <a:txBody>
                    <a:bodyPr/>
                    <a:lstStyle/>
                    <a:p>
                      <a:pPr algn="ctr"/>
                      <a:r>
                        <a:rPr lang="en-US" sz="2000" dirty="0"/>
                        <a:t>3</a:t>
                      </a:r>
                    </a:p>
                  </a:txBody>
                  <a:tcPr/>
                </a:tc>
                <a:tc>
                  <a:txBody>
                    <a:bodyPr/>
                    <a:lstStyle/>
                    <a:p>
                      <a:pPr algn="ctr"/>
                      <a:r>
                        <a:rPr lang="en-US" sz="2000" dirty="0"/>
                        <a:t>0, 1-2, 6 months</a:t>
                      </a:r>
                      <a:r>
                        <a:rPr lang="en-US" sz="2000" baseline="30000" dirty="0"/>
                        <a:t>3</a:t>
                      </a:r>
                    </a:p>
                  </a:txBody>
                  <a:tcPr/>
                </a:tc>
                <a:tc>
                  <a:txBody>
                    <a:bodyPr/>
                    <a:lstStyle/>
                    <a:p>
                      <a:pPr marL="342900" indent="-342900">
                        <a:buFont typeface="Arial" panose="020B0604020202020204" pitchFamily="34" charset="0"/>
                        <a:buChar char="•"/>
                      </a:pPr>
                      <a:r>
                        <a:rPr lang="en-US" sz="2000" dirty="0"/>
                        <a:t>Persons initiating vaccination at age 15 through 26 years</a:t>
                      </a:r>
                    </a:p>
                    <a:p>
                      <a:pPr marL="342900" indent="-342900">
                        <a:buFont typeface="Arial" panose="020B0604020202020204" pitchFamily="34" charset="0"/>
                        <a:buChar char="•"/>
                      </a:pPr>
                      <a:r>
                        <a:rPr lang="en-US" sz="2000" dirty="0"/>
                        <a:t>Immunocompromised persons</a:t>
                      </a:r>
                      <a:r>
                        <a:rPr lang="en-US" sz="2000" baseline="30000" dirty="0"/>
                        <a:t>2</a:t>
                      </a:r>
                      <a:r>
                        <a:rPr lang="en-US" sz="2000" dirty="0"/>
                        <a:t> initiating vaccination at 9 through 26 years</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06797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7" name="Text Box 3"/>
          <p:cNvSpPr txBox="1">
            <a:spLocks noGrp="1" noChangeArrowheads="1"/>
          </p:cNvSpPr>
          <p:nvPr>
            <p:ph type="title"/>
          </p:nvPr>
        </p:nvSpPr>
        <p:spPr>
          <a:xfrm>
            <a:off x="1981200" y="304800"/>
            <a:ext cx="8229600" cy="914400"/>
          </a:xfrm>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cap="flat" cmpd="sng">
                <a:solidFill>
                  <a:srgbClr val="FF0000"/>
                </a:solidFill>
                <a:prstDash val="solid"/>
                <a:miter lim="800000"/>
                <a:headEnd/>
                <a:tailEnd/>
              </a14:hiddenLine>
            </a:ext>
          </a:extLst>
        </p:spPr>
        <p:txBody>
          <a:bodyPr vert="horz" wrap="square" lIns="82058" tIns="41029" rIns="82058" bIns="41029" numCol="1" rtlCol="0" anchor="ctr" anchorCtr="0" compatLnSpc="1">
            <a:prstTxWarp prst="textNoShape">
              <a:avLst/>
            </a:prstTxWarp>
            <a:normAutofit fontScale="90000"/>
          </a:bodyPr>
          <a:lstStyle/>
          <a:p>
            <a:pPr algn="ctr" eaLnBrk="1" fontAlgn="auto" hangingPunct="1">
              <a:spcAft>
                <a:spcPts val="0"/>
              </a:spcAft>
              <a:defRPr/>
            </a:pPr>
            <a:r>
              <a:rPr lang="en-US" altLang="en-US" sz="6000" dirty="0">
                <a:solidFill>
                  <a:srgbClr val="FFC000"/>
                </a:solidFill>
                <a:effectLst>
                  <a:outerShdw blurRad="38100" dist="38100" dir="2700000" algn="tl">
                    <a:srgbClr val="000000">
                      <a:alpha val="43137"/>
                    </a:srgbClr>
                  </a:outerShdw>
                </a:effectLst>
              </a:rPr>
              <a:t>Disclosures</a:t>
            </a:r>
          </a:p>
        </p:txBody>
      </p:sp>
      <p:sp>
        <p:nvSpPr>
          <p:cNvPr id="3074" name="Rectangle 2"/>
          <p:cNvSpPr>
            <a:spLocks noGrp="1" noChangeArrowheads="1"/>
          </p:cNvSpPr>
          <p:nvPr>
            <p:ph idx="1"/>
          </p:nvPr>
        </p:nvSpPr>
        <p:spPr>
          <a:xfrm>
            <a:off x="694944" y="1755775"/>
            <a:ext cx="10890504" cy="3810000"/>
          </a:xfrm>
        </p:spPr>
        <p:txBody>
          <a:bodyPr rtlCol="0">
            <a:normAutofit/>
          </a:bodyPr>
          <a:lstStyle/>
          <a:p>
            <a:pPr marL="0" indent="0" eaLnBrk="1" fontAlgn="auto" hangingPunct="1">
              <a:spcAft>
                <a:spcPts val="0"/>
              </a:spcAft>
              <a:buNone/>
              <a:defRPr/>
            </a:pPr>
            <a:r>
              <a:rPr lang="en-US" altLang="en-US" sz="3200" b="0" dirty="0">
                <a:latin typeface="Calibri" panose="020F0502020204030204" pitchFamily="34" charset="0"/>
              </a:rPr>
              <a:t>Speaker has no financial conflict with manufacturers of any product named in this presentation. The use of trade names and commercial sources during this presentation is for identification only, and does not imply endorsement by the U.S. Department of Health and Human Services, the U.S. Public Health Service, the Centers for Disease Control and Prevention or the State of California, Immunization Branch.</a:t>
            </a:r>
          </a:p>
          <a:p>
            <a:pPr eaLnBrk="1" fontAlgn="auto" hangingPunct="1">
              <a:spcAft>
                <a:spcPts val="0"/>
              </a:spcAft>
              <a:defRPr/>
            </a:pPr>
            <a:endParaRPr lang="en-US" altLang="en-US" dirty="0"/>
          </a:p>
          <a:p>
            <a:pPr eaLnBrk="1" fontAlgn="auto" hangingPunct="1">
              <a:spcAft>
                <a:spcPts val="0"/>
              </a:spcAft>
              <a:defRPr/>
            </a:pPr>
            <a:endParaRPr lang="en-US" altLang="en-US" dirty="0"/>
          </a:p>
        </p:txBody>
      </p:sp>
    </p:spTree>
    <p:extLst>
      <p:ext uri="{BB962C8B-B14F-4D97-AF65-F5344CB8AC3E}">
        <p14:creationId xmlns:p14="http://schemas.microsoft.com/office/powerpoint/2010/main" val="318473842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normAutofit/>
          </a:bodyPr>
          <a:lstStyle/>
          <a:p>
            <a:pPr algn="ctr"/>
            <a:r>
              <a:rPr lang="en-US" altLang="en-US" sz="5400" dirty="0"/>
              <a:t>Reminder: Other Guidance</a:t>
            </a:r>
          </a:p>
        </p:txBody>
      </p:sp>
      <p:sp>
        <p:nvSpPr>
          <p:cNvPr id="39939" name="Content Placeholder 2"/>
          <p:cNvSpPr>
            <a:spLocks noGrp="1"/>
          </p:cNvSpPr>
          <p:nvPr>
            <p:ph idx="1"/>
          </p:nvPr>
        </p:nvSpPr>
        <p:spPr>
          <a:xfrm>
            <a:off x="609599" y="1524000"/>
            <a:ext cx="10972799" cy="2703443"/>
          </a:xfrm>
        </p:spPr>
        <p:txBody>
          <a:bodyPr/>
          <a:lstStyle/>
          <a:p>
            <a:pPr>
              <a:spcAft>
                <a:spcPts val="600"/>
              </a:spcAft>
            </a:pPr>
            <a:r>
              <a:rPr lang="en-US" altLang="en-US" sz="3000" b="0" dirty="0"/>
              <a:t>9vHPV vaccine may be used to continue or complete a series started with another HPV vaccine.</a:t>
            </a:r>
          </a:p>
          <a:p>
            <a:pPr>
              <a:spcAft>
                <a:spcPts val="600"/>
              </a:spcAft>
            </a:pPr>
            <a:r>
              <a:rPr lang="en-US" altLang="en-US" sz="3000" b="0" dirty="0"/>
              <a:t>If the series is interrupted, the series does not need to be restarted.  </a:t>
            </a:r>
          </a:p>
          <a:p>
            <a:pPr>
              <a:spcAft>
                <a:spcPts val="600"/>
              </a:spcAft>
            </a:pPr>
            <a:r>
              <a:rPr lang="en-US" altLang="en-US" sz="3000" b="0" dirty="0"/>
              <a:t>Number of doses based on age at initiation of series.</a:t>
            </a:r>
          </a:p>
        </p:txBody>
      </p:sp>
      <p:sp>
        <p:nvSpPr>
          <p:cNvPr id="39940" name="TextBox 3"/>
          <p:cNvSpPr txBox="1">
            <a:spLocks noChangeArrowheads="1"/>
          </p:cNvSpPr>
          <p:nvPr/>
        </p:nvSpPr>
        <p:spPr bwMode="auto">
          <a:xfrm>
            <a:off x="609599" y="5825711"/>
            <a:ext cx="4860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20000"/>
              </a:spcBef>
              <a:buClr>
                <a:srgbClr val="FF8000"/>
              </a:buClr>
              <a:buChar char="•"/>
              <a:defRPr sz="2600" b="1">
                <a:solidFill>
                  <a:schemeClr val="bg1"/>
                </a:solidFill>
                <a:latin typeface="Arial" panose="020B0604020202020204" pitchFamily="34" charset="0"/>
              </a:defRPr>
            </a:lvl1pPr>
            <a:lvl2pPr marL="742950" indent="-285750">
              <a:lnSpc>
                <a:spcPct val="90000"/>
              </a:lnSpc>
              <a:spcBef>
                <a:spcPct val="20000"/>
              </a:spcBef>
              <a:buFont typeface="Wingdings" panose="05000000000000000000" pitchFamily="2" charset="2"/>
              <a:buChar char="§"/>
              <a:defRPr sz="2400">
                <a:solidFill>
                  <a:schemeClr val="bg1"/>
                </a:solidFill>
                <a:latin typeface="Arial" panose="020B0604020202020204" pitchFamily="34" charset="0"/>
              </a:defRPr>
            </a:lvl2pPr>
            <a:lvl3pPr marL="1143000" indent="-228600">
              <a:lnSpc>
                <a:spcPct val="90000"/>
              </a:lnSpc>
              <a:spcBef>
                <a:spcPct val="20000"/>
              </a:spcBef>
              <a:buChar char="•"/>
              <a:defRPr sz="2200">
                <a:solidFill>
                  <a:schemeClr val="bg1"/>
                </a:solidFill>
                <a:latin typeface="Arial" panose="020B0604020202020204" pitchFamily="34" charset="0"/>
              </a:defRPr>
            </a:lvl3pPr>
            <a:lvl4pPr marL="1600200" indent="-228600">
              <a:lnSpc>
                <a:spcPct val="70000"/>
              </a:lnSpc>
              <a:spcBef>
                <a:spcPct val="20000"/>
              </a:spcBef>
              <a:defRPr sz="2000">
                <a:solidFill>
                  <a:schemeClr val="bg1"/>
                </a:solidFill>
                <a:latin typeface="Arial" panose="020B0604020202020204" pitchFamily="34" charset="0"/>
              </a:defRPr>
            </a:lvl4pPr>
            <a:lvl5pPr marL="2057400" indent="-228600">
              <a:lnSpc>
                <a:spcPct val="70000"/>
              </a:lnSpc>
              <a:spcBef>
                <a:spcPct val="20000"/>
              </a:spcBef>
              <a:buChar char="»"/>
              <a:defRPr sz="2000">
                <a:solidFill>
                  <a:schemeClr val="bg1"/>
                </a:solidFill>
                <a:latin typeface="Arial" panose="020B0604020202020204" pitchFamily="34" charset="0"/>
              </a:defRPr>
            </a:lvl5pPr>
            <a:lvl6pPr marL="2514600" indent="-228600" eaLnBrk="0" fontAlgn="base" hangingPunct="0">
              <a:lnSpc>
                <a:spcPct val="70000"/>
              </a:lnSpc>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lnSpc>
                <a:spcPct val="70000"/>
              </a:lnSpc>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lnSpc>
                <a:spcPct val="70000"/>
              </a:lnSpc>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lnSpc>
                <a:spcPct val="70000"/>
              </a:lnSpc>
              <a:spcBef>
                <a:spcPct val="20000"/>
              </a:spcBef>
              <a:spcAft>
                <a:spcPct val="0"/>
              </a:spcAft>
              <a:buChar char="»"/>
              <a:defRPr sz="2000">
                <a:solidFill>
                  <a:schemeClr val="bg1"/>
                </a:solidFill>
                <a:latin typeface="Arial" panose="020B0604020202020204" pitchFamily="34" charset="0"/>
              </a:defRPr>
            </a:lvl9pPr>
          </a:lstStyle>
          <a:p>
            <a:pPr>
              <a:lnSpc>
                <a:spcPct val="100000"/>
              </a:lnSpc>
              <a:spcBef>
                <a:spcPct val="0"/>
              </a:spcBef>
              <a:buClrTx/>
              <a:buFontTx/>
              <a:buNone/>
            </a:pPr>
            <a:r>
              <a:rPr lang="en-US" altLang="en-US" sz="1800" b="0" dirty="0"/>
              <a:t>http://www.cdc.gov/mmwr/pdf/wk/mm6411.pdf</a:t>
            </a:r>
          </a:p>
        </p:txBody>
      </p:sp>
    </p:spTree>
    <p:extLst>
      <p:ext uri="{BB962C8B-B14F-4D97-AF65-F5344CB8AC3E}">
        <p14:creationId xmlns:p14="http://schemas.microsoft.com/office/powerpoint/2010/main" val="133667453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A825119-0B44-4546-ABC2-869D438A5262}"/>
              </a:ext>
            </a:extLst>
          </p:cNvPr>
          <p:cNvPicPr/>
          <p:nvPr/>
        </p:nvPicPr>
        <p:blipFill rotWithShape="1">
          <a:blip r:embed="rId2"/>
          <a:srcRect l="14263" t="10547" r="15705" b="20183"/>
          <a:stretch/>
        </p:blipFill>
        <p:spPr bwMode="auto">
          <a:xfrm>
            <a:off x="1347538" y="641685"/>
            <a:ext cx="9512968" cy="5181600"/>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5F12ADDB-51C0-4E0C-9D75-81CF94901CD8}"/>
              </a:ext>
            </a:extLst>
          </p:cNvPr>
          <p:cNvSpPr txBox="1"/>
          <p:nvPr/>
        </p:nvSpPr>
        <p:spPr>
          <a:xfrm>
            <a:off x="545431" y="6085510"/>
            <a:ext cx="656122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Arial"/>
                <a:ea typeface="+mn-ea"/>
                <a:cs typeface="+mn-cs"/>
              </a:rPr>
              <a:t>https://www.cdc.gov/vaccines/acip/meetings/downloads/slides-2018-02/HPV-04-Markowitz-508.pdf</a:t>
            </a:r>
          </a:p>
        </p:txBody>
      </p:sp>
    </p:spTree>
    <p:extLst>
      <p:ext uri="{BB962C8B-B14F-4D97-AF65-F5344CB8AC3E}">
        <p14:creationId xmlns:p14="http://schemas.microsoft.com/office/powerpoint/2010/main" val="422799537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E296C7-8AEF-4C13-9FB9-0FBB4121697E}"/>
              </a:ext>
            </a:extLst>
          </p:cNvPr>
          <p:cNvPicPr/>
          <p:nvPr/>
        </p:nvPicPr>
        <p:blipFill rotWithShape="1">
          <a:blip r:embed="rId2"/>
          <a:srcRect l="14423" t="18529" r="15865" b="12771"/>
          <a:stretch/>
        </p:blipFill>
        <p:spPr bwMode="auto">
          <a:xfrm>
            <a:off x="1347538" y="593559"/>
            <a:ext cx="9240252" cy="5101388"/>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E3ABBC15-7617-4805-A305-63C28751ABEF}"/>
              </a:ext>
            </a:extLst>
          </p:cNvPr>
          <p:cNvSpPr txBox="1"/>
          <p:nvPr/>
        </p:nvSpPr>
        <p:spPr>
          <a:xfrm>
            <a:off x="545431" y="6085510"/>
            <a:ext cx="656122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Arial"/>
                <a:ea typeface="+mn-ea"/>
                <a:cs typeface="+mn-cs"/>
              </a:rPr>
              <a:t>https://www.cdc.gov/vaccines/acip/meetings/downloads/slides-2018-02/HPV-04-Markowitz-508.pdf</a:t>
            </a:r>
          </a:p>
        </p:txBody>
      </p:sp>
    </p:spTree>
    <p:extLst>
      <p:ext uri="{BB962C8B-B14F-4D97-AF65-F5344CB8AC3E}">
        <p14:creationId xmlns:p14="http://schemas.microsoft.com/office/powerpoint/2010/main" val="65410135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C6121-3888-47DB-9282-BFDAE98E1497}"/>
              </a:ext>
            </a:extLst>
          </p:cNvPr>
          <p:cNvSpPr>
            <a:spLocks noGrp="1"/>
          </p:cNvSpPr>
          <p:nvPr>
            <p:ph type="title"/>
          </p:nvPr>
        </p:nvSpPr>
        <p:spPr>
          <a:xfrm>
            <a:off x="352926" y="304800"/>
            <a:ext cx="11229474" cy="1143000"/>
          </a:xfrm>
        </p:spPr>
        <p:txBody>
          <a:bodyPr/>
          <a:lstStyle/>
          <a:p>
            <a:r>
              <a:rPr lang="en-US" sz="4800" dirty="0">
                <a:effectLst>
                  <a:outerShdw blurRad="38100" dist="38100" dir="2700000" algn="tl">
                    <a:srgbClr val="000000">
                      <a:alpha val="43137"/>
                    </a:srgbClr>
                  </a:outerShdw>
                </a:effectLst>
              </a:rPr>
              <a:t>Harmonization of HPV Schedules:</a:t>
            </a:r>
          </a:p>
        </p:txBody>
      </p:sp>
      <p:sp>
        <p:nvSpPr>
          <p:cNvPr id="3" name="Content Placeholder 2">
            <a:extLst>
              <a:ext uri="{FF2B5EF4-FFF2-40B4-BE49-F238E27FC236}">
                <a16:creationId xmlns:a16="http://schemas.microsoft.com/office/drawing/2014/main" id="{664BF6CF-0BE1-4308-8D2A-9C9FE4F3F667}"/>
              </a:ext>
            </a:extLst>
          </p:cNvPr>
          <p:cNvSpPr>
            <a:spLocks noGrp="1"/>
          </p:cNvSpPr>
          <p:nvPr>
            <p:ph idx="1"/>
          </p:nvPr>
        </p:nvSpPr>
        <p:spPr>
          <a:xfrm>
            <a:off x="609600" y="1600200"/>
            <a:ext cx="10871200" cy="3267222"/>
          </a:xfrm>
        </p:spPr>
        <p:txBody>
          <a:bodyPr/>
          <a:lstStyle/>
          <a:p>
            <a:r>
              <a:rPr lang="en-US" sz="2800" b="0" dirty="0"/>
              <a:t>February 2018 ACIP discussion: harmonize schedules</a:t>
            </a:r>
          </a:p>
          <a:p>
            <a:r>
              <a:rPr lang="en-US" sz="2800" b="0" dirty="0"/>
              <a:t>Would simplify immunization schedule </a:t>
            </a:r>
          </a:p>
          <a:p>
            <a:r>
              <a:rPr lang="en-US" sz="2800" b="0" dirty="0"/>
              <a:t>Might facilitate reaching males, including high risk males</a:t>
            </a:r>
          </a:p>
          <a:p>
            <a:r>
              <a:rPr lang="en-US" sz="2800" b="0" dirty="0"/>
              <a:t>Preliminary data suggests male HPV vaccination rates are lower in males than in females</a:t>
            </a:r>
          </a:p>
          <a:p>
            <a:r>
              <a:rPr lang="en-US" sz="2800" b="0" dirty="0"/>
              <a:t>Studies being conducted to determine the benefit of harmonizing schedules</a:t>
            </a:r>
          </a:p>
        </p:txBody>
      </p:sp>
      <p:sp>
        <p:nvSpPr>
          <p:cNvPr id="4" name="TextBox 3">
            <a:extLst>
              <a:ext uri="{FF2B5EF4-FFF2-40B4-BE49-F238E27FC236}">
                <a16:creationId xmlns:a16="http://schemas.microsoft.com/office/drawing/2014/main" id="{D8E7463D-6080-447A-9BF3-2BFFC7EA6DA1}"/>
              </a:ext>
            </a:extLst>
          </p:cNvPr>
          <p:cNvSpPr txBox="1"/>
          <p:nvPr/>
        </p:nvSpPr>
        <p:spPr>
          <a:xfrm>
            <a:off x="609600" y="5678905"/>
            <a:ext cx="656122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Arial"/>
                <a:ea typeface="+mn-ea"/>
                <a:cs typeface="+mn-cs"/>
              </a:rPr>
              <a:t>https://www.cdc.gov/vaccines/acip/meetings/downloads/slides-2018-02/HPV-04-Markowitz-508.pdf</a:t>
            </a:r>
          </a:p>
        </p:txBody>
      </p:sp>
    </p:spTree>
    <p:extLst>
      <p:ext uri="{BB962C8B-B14F-4D97-AF65-F5344CB8AC3E}">
        <p14:creationId xmlns:p14="http://schemas.microsoft.com/office/powerpoint/2010/main" val="370506015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C6121-3888-47DB-9282-BFDAE98E1497}"/>
              </a:ext>
            </a:extLst>
          </p:cNvPr>
          <p:cNvSpPr>
            <a:spLocks noGrp="1"/>
          </p:cNvSpPr>
          <p:nvPr>
            <p:ph type="title"/>
          </p:nvPr>
        </p:nvSpPr>
        <p:spPr>
          <a:xfrm>
            <a:off x="352926" y="304800"/>
            <a:ext cx="11229474" cy="1143000"/>
          </a:xfrm>
        </p:spPr>
        <p:txBody>
          <a:bodyPr/>
          <a:lstStyle/>
          <a:p>
            <a:r>
              <a:rPr lang="en-US" sz="4800" dirty="0">
                <a:effectLst>
                  <a:outerShdw blurRad="38100" dist="38100" dir="2700000" algn="tl">
                    <a:srgbClr val="000000">
                      <a:alpha val="43137"/>
                    </a:srgbClr>
                  </a:outerShdw>
                </a:effectLst>
              </a:rPr>
              <a:t>Harmonization of HPV Schedules:</a:t>
            </a:r>
          </a:p>
        </p:txBody>
      </p:sp>
      <p:sp>
        <p:nvSpPr>
          <p:cNvPr id="4" name="TextBox 3">
            <a:extLst>
              <a:ext uri="{FF2B5EF4-FFF2-40B4-BE49-F238E27FC236}">
                <a16:creationId xmlns:a16="http://schemas.microsoft.com/office/drawing/2014/main" id="{D8E7463D-6080-447A-9BF3-2BFFC7EA6DA1}"/>
              </a:ext>
            </a:extLst>
          </p:cNvPr>
          <p:cNvSpPr txBox="1"/>
          <p:nvPr/>
        </p:nvSpPr>
        <p:spPr>
          <a:xfrm>
            <a:off x="468923" y="5918056"/>
            <a:ext cx="656122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Arial"/>
                <a:ea typeface="+mn-ea"/>
                <a:cs typeface="+mn-cs"/>
              </a:rPr>
              <a:t>https://www.cdc.gov/vaccines/acip/meetings/downloads/slides-2018-02/HPV-04-Markowitz-508.pdf</a:t>
            </a:r>
          </a:p>
        </p:txBody>
      </p:sp>
      <p:pic>
        <p:nvPicPr>
          <p:cNvPr id="7" name="Picture 6">
            <a:extLst>
              <a:ext uri="{FF2B5EF4-FFF2-40B4-BE49-F238E27FC236}">
                <a16:creationId xmlns:a16="http://schemas.microsoft.com/office/drawing/2014/main" id="{AD4E0FBE-3919-4AD3-B309-A3432701543F}"/>
              </a:ext>
            </a:extLst>
          </p:cNvPr>
          <p:cNvPicPr/>
          <p:nvPr/>
        </p:nvPicPr>
        <p:blipFill rotWithShape="1">
          <a:blip r:embed="rId2"/>
          <a:srcRect l="14263" t="13682" r="15705" b="16762"/>
          <a:stretch/>
        </p:blipFill>
        <p:spPr bwMode="auto">
          <a:xfrm>
            <a:off x="2025748" y="1336431"/>
            <a:ext cx="8032651" cy="436520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5984580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C6121-3888-47DB-9282-BFDAE98E1497}"/>
              </a:ext>
            </a:extLst>
          </p:cNvPr>
          <p:cNvSpPr>
            <a:spLocks noGrp="1"/>
          </p:cNvSpPr>
          <p:nvPr>
            <p:ph type="title"/>
          </p:nvPr>
        </p:nvSpPr>
        <p:spPr>
          <a:xfrm>
            <a:off x="352926" y="304800"/>
            <a:ext cx="11229474" cy="1143000"/>
          </a:xfrm>
        </p:spPr>
        <p:txBody>
          <a:bodyPr/>
          <a:lstStyle/>
          <a:p>
            <a:r>
              <a:rPr lang="en-US" sz="4800" dirty="0">
                <a:effectLst>
                  <a:outerShdw blurRad="38100" dist="38100" dir="2700000" algn="tl">
                    <a:srgbClr val="000000">
                      <a:alpha val="43137"/>
                    </a:srgbClr>
                  </a:outerShdw>
                </a:effectLst>
              </a:rPr>
              <a:t>Harmonization of HPV Schedules:</a:t>
            </a:r>
          </a:p>
        </p:txBody>
      </p:sp>
      <p:sp>
        <p:nvSpPr>
          <p:cNvPr id="4" name="TextBox 3">
            <a:extLst>
              <a:ext uri="{FF2B5EF4-FFF2-40B4-BE49-F238E27FC236}">
                <a16:creationId xmlns:a16="http://schemas.microsoft.com/office/drawing/2014/main" id="{D8E7463D-6080-447A-9BF3-2BFFC7EA6DA1}"/>
              </a:ext>
            </a:extLst>
          </p:cNvPr>
          <p:cNvSpPr txBox="1"/>
          <p:nvPr/>
        </p:nvSpPr>
        <p:spPr>
          <a:xfrm>
            <a:off x="468923" y="5918056"/>
            <a:ext cx="656122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Arial"/>
                <a:ea typeface="+mn-ea"/>
                <a:cs typeface="+mn-cs"/>
              </a:rPr>
              <a:t>https://www.cdc.gov/vaccines/acip/meetings/downloads/slides-2018-02/HPV-04-Markowitz-508.pdf</a:t>
            </a:r>
          </a:p>
        </p:txBody>
      </p:sp>
      <p:pic>
        <p:nvPicPr>
          <p:cNvPr id="5" name="Picture 4">
            <a:extLst>
              <a:ext uri="{FF2B5EF4-FFF2-40B4-BE49-F238E27FC236}">
                <a16:creationId xmlns:a16="http://schemas.microsoft.com/office/drawing/2014/main" id="{27011B55-4F36-4B04-BC45-514F2A5A3B27}"/>
              </a:ext>
            </a:extLst>
          </p:cNvPr>
          <p:cNvPicPr/>
          <p:nvPr/>
        </p:nvPicPr>
        <p:blipFill rotWithShape="1">
          <a:blip r:embed="rId2"/>
          <a:srcRect l="14423" t="14538" r="15865" b="15336"/>
          <a:stretch/>
        </p:blipFill>
        <p:spPr bwMode="auto">
          <a:xfrm>
            <a:off x="1688124" y="1447800"/>
            <a:ext cx="8454682" cy="41397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3550294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6000">
                <a:solidFill>
                  <a:srgbClr val="FFC000"/>
                </a:solidFill>
                <a:effectLst>
                  <a:outerShdw blurRad="38100" dist="38100" dir="2700000" algn="tl">
                    <a:srgbClr val="000000">
                      <a:alpha val="43137"/>
                    </a:srgbClr>
                  </a:outerShdw>
                </a:effectLst>
              </a:rPr>
              <a:t>Second Dose </a:t>
            </a:r>
            <a:r>
              <a:rPr lang="en-US" sz="6000" dirty="0">
                <a:solidFill>
                  <a:srgbClr val="FFC000"/>
                </a:solidFill>
                <a:effectLst>
                  <a:outerShdw blurRad="38100" dist="38100" dir="2700000" algn="tl">
                    <a:srgbClr val="000000">
                      <a:alpha val="43137"/>
                    </a:srgbClr>
                  </a:outerShdw>
                </a:effectLst>
              </a:rPr>
              <a:t>Pertussis Vaccine</a:t>
            </a:r>
          </a:p>
        </p:txBody>
      </p:sp>
    </p:spTree>
    <p:extLst>
      <p:ext uri="{BB962C8B-B14F-4D97-AF65-F5344CB8AC3E}">
        <p14:creationId xmlns:p14="http://schemas.microsoft.com/office/powerpoint/2010/main" val="101898628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74C057-CA9A-4FC4-B27A-BBFBD1F89BCC}"/>
              </a:ext>
            </a:extLst>
          </p:cNvPr>
          <p:cNvPicPr/>
          <p:nvPr/>
        </p:nvPicPr>
        <p:blipFill rotWithShape="1">
          <a:blip r:embed="rId2"/>
          <a:srcRect l="14263" t="18814" r="15385" b="12201"/>
          <a:stretch/>
        </p:blipFill>
        <p:spPr bwMode="auto">
          <a:xfrm>
            <a:off x="1026942" y="534572"/>
            <a:ext cx="10100603" cy="5233182"/>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AFC7E729-0015-4C92-8FBD-EF0DA954B276}"/>
              </a:ext>
            </a:extLst>
          </p:cNvPr>
          <p:cNvSpPr txBox="1"/>
          <p:nvPr/>
        </p:nvSpPr>
        <p:spPr>
          <a:xfrm>
            <a:off x="422031" y="6061818"/>
            <a:ext cx="6682154" cy="261610"/>
          </a:xfrm>
          <a:prstGeom prst="rect">
            <a:avLst/>
          </a:prstGeom>
          <a:noFill/>
        </p:spPr>
        <p:txBody>
          <a:bodyPr wrap="square" rtlCol="0">
            <a:spAutoFit/>
          </a:bodyPr>
          <a:lstStyle/>
          <a:p>
            <a:r>
              <a:rPr lang="en-US" sz="1100" dirty="0">
                <a:solidFill>
                  <a:schemeClr val="bg1"/>
                </a:solidFill>
              </a:rPr>
              <a:t>https://www.cdc.gov/vaccines/acip/meetings/downloads/slides-2018-10/Pertussis-02-Havers-508.pdf</a:t>
            </a:r>
          </a:p>
        </p:txBody>
      </p:sp>
    </p:spTree>
    <p:extLst>
      <p:ext uri="{BB962C8B-B14F-4D97-AF65-F5344CB8AC3E}">
        <p14:creationId xmlns:p14="http://schemas.microsoft.com/office/powerpoint/2010/main" val="78146117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C7E729-0015-4C92-8FBD-EF0DA954B276}"/>
              </a:ext>
            </a:extLst>
          </p:cNvPr>
          <p:cNvSpPr txBox="1"/>
          <p:nvPr/>
        </p:nvSpPr>
        <p:spPr>
          <a:xfrm>
            <a:off x="422031" y="6061818"/>
            <a:ext cx="6682154" cy="261610"/>
          </a:xfrm>
          <a:prstGeom prst="rect">
            <a:avLst/>
          </a:prstGeom>
          <a:noFill/>
        </p:spPr>
        <p:txBody>
          <a:bodyPr wrap="square" rtlCol="0">
            <a:spAutoFit/>
          </a:bodyPr>
          <a:lstStyle/>
          <a:p>
            <a:r>
              <a:rPr lang="en-US" sz="1100" dirty="0">
                <a:solidFill>
                  <a:schemeClr val="bg1"/>
                </a:solidFill>
              </a:rPr>
              <a:t>https://www.cdc.gov/vaccines/acip/meetings/downloads/slides-2018-10/Pertussis-02-Havers-508.pdf</a:t>
            </a:r>
          </a:p>
        </p:txBody>
      </p:sp>
      <p:pic>
        <p:nvPicPr>
          <p:cNvPr id="4" name="Picture 3">
            <a:extLst>
              <a:ext uri="{FF2B5EF4-FFF2-40B4-BE49-F238E27FC236}">
                <a16:creationId xmlns:a16="http://schemas.microsoft.com/office/drawing/2014/main" id="{49C5EDA2-F2E6-4FC2-93AB-D096F43F41F0}"/>
              </a:ext>
            </a:extLst>
          </p:cNvPr>
          <p:cNvPicPr/>
          <p:nvPr/>
        </p:nvPicPr>
        <p:blipFill rotWithShape="1">
          <a:blip r:embed="rId2"/>
          <a:srcRect l="14744" t="13113" r="15384" b="17902"/>
          <a:stretch/>
        </p:blipFill>
        <p:spPr bwMode="auto">
          <a:xfrm>
            <a:off x="1350498" y="844062"/>
            <a:ext cx="9402661" cy="496904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6677232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C7E729-0015-4C92-8FBD-EF0DA954B276}"/>
              </a:ext>
            </a:extLst>
          </p:cNvPr>
          <p:cNvSpPr txBox="1"/>
          <p:nvPr/>
        </p:nvSpPr>
        <p:spPr>
          <a:xfrm>
            <a:off x="422031" y="6061818"/>
            <a:ext cx="6682154" cy="261610"/>
          </a:xfrm>
          <a:prstGeom prst="rect">
            <a:avLst/>
          </a:prstGeom>
          <a:noFill/>
        </p:spPr>
        <p:txBody>
          <a:bodyPr wrap="square" rtlCol="0">
            <a:spAutoFit/>
          </a:bodyPr>
          <a:lstStyle/>
          <a:p>
            <a:r>
              <a:rPr lang="en-US" sz="1100" dirty="0">
                <a:solidFill>
                  <a:schemeClr val="bg1"/>
                </a:solidFill>
              </a:rPr>
              <a:t>https://www.cdc.gov/vaccines/acip/meetings/downloads/slides-2018-10/Pertussis-02-Havers-508.pdf</a:t>
            </a:r>
          </a:p>
        </p:txBody>
      </p:sp>
      <p:pic>
        <p:nvPicPr>
          <p:cNvPr id="5" name="Picture 4">
            <a:extLst>
              <a:ext uri="{FF2B5EF4-FFF2-40B4-BE49-F238E27FC236}">
                <a16:creationId xmlns:a16="http://schemas.microsoft.com/office/drawing/2014/main" id="{CD3F3FFE-D391-479F-AC43-74A74D4548F6}"/>
              </a:ext>
            </a:extLst>
          </p:cNvPr>
          <p:cNvPicPr/>
          <p:nvPr/>
        </p:nvPicPr>
        <p:blipFill rotWithShape="1">
          <a:blip r:embed="rId2"/>
          <a:srcRect l="14263" t="13968" r="15545" b="16477"/>
          <a:stretch/>
        </p:blipFill>
        <p:spPr bwMode="auto">
          <a:xfrm>
            <a:off x="1505243" y="745588"/>
            <a:ext cx="9172135" cy="506841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6428815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FCB77-D7E0-4620-AE2D-D2A3D9334667}"/>
              </a:ext>
            </a:extLst>
          </p:cNvPr>
          <p:cNvSpPr>
            <a:spLocks noGrp="1"/>
          </p:cNvSpPr>
          <p:nvPr>
            <p:ph type="title"/>
          </p:nvPr>
        </p:nvSpPr>
        <p:spPr/>
        <p:txBody>
          <a:bodyPr/>
          <a:lstStyle/>
          <a:p>
            <a:pPr algn="ctr"/>
            <a:r>
              <a:rPr lang="en-US" sz="6000" dirty="0"/>
              <a:t>Objectives</a:t>
            </a:r>
          </a:p>
        </p:txBody>
      </p:sp>
      <p:sp>
        <p:nvSpPr>
          <p:cNvPr id="3" name="Content Placeholder 2">
            <a:extLst>
              <a:ext uri="{FF2B5EF4-FFF2-40B4-BE49-F238E27FC236}">
                <a16:creationId xmlns:a16="http://schemas.microsoft.com/office/drawing/2014/main" id="{BB7A53C8-AF71-4679-B683-DF0483B334BC}"/>
              </a:ext>
            </a:extLst>
          </p:cNvPr>
          <p:cNvSpPr>
            <a:spLocks noGrp="1"/>
          </p:cNvSpPr>
          <p:nvPr>
            <p:ph idx="1"/>
          </p:nvPr>
        </p:nvSpPr>
        <p:spPr>
          <a:xfrm>
            <a:off x="609600" y="1600200"/>
            <a:ext cx="10871200" cy="3478237"/>
          </a:xfrm>
        </p:spPr>
        <p:txBody>
          <a:bodyPr/>
          <a:lstStyle/>
          <a:p>
            <a:r>
              <a:rPr lang="en-US" b="0" dirty="0"/>
              <a:t>Identify changes to the recommendations in the 2019 Immunization Schedule.</a:t>
            </a:r>
          </a:p>
          <a:p>
            <a:r>
              <a:rPr lang="en-US" b="0" dirty="0"/>
              <a:t>Identify changes to the ACIP Hepatitis A vaccination recommendations</a:t>
            </a:r>
          </a:p>
          <a:p>
            <a:r>
              <a:rPr lang="en-US" b="0" dirty="0"/>
              <a:t>Become knowledgeable about the proposed changes to the HPV age indications for vaccination</a:t>
            </a:r>
          </a:p>
          <a:p>
            <a:r>
              <a:rPr lang="en-US" b="0" dirty="0"/>
              <a:t>Discuss the possible changes to pertussis vaccination recommendations</a:t>
            </a:r>
          </a:p>
          <a:p>
            <a:endParaRPr lang="en-US" dirty="0"/>
          </a:p>
        </p:txBody>
      </p:sp>
    </p:spTree>
    <p:extLst>
      <p:ext uri="{BB962C8B-B14F-4D97-AF65-F5344CB8AC3E}">
        <p14:creationId xmlns:p14="http://schemas.microsoft.com/office/powerpoint/2010/main" val="271183903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C7E729-0015-4C92-8FBD-EF0DA954B276}"/>
              </a:ext>
            </a:extLst>
          </p:cNvPr>
          <p:cNvSpPr txBox="1"/>
          <p:nvPr/>
        </p:nvSpPr>
        <p:spPr>
          <a:xfrm>
            <a:off x="422031" y="6061818"/>
            <a:ext cx="6682154" cy="261610"/>
          </a:xfrm>
          <a:prstGeom prst="rect">
            <a:avLst/>
          </a:prstGeom>
          <a:noFill/>
        </p:spPr>
        <p:txBody>
          <a:bodyPr wrap="square" rtlCol="0">
            <a:spAutoFit/>
          </a:bodyPr>
          <a:lstStyle/>
          <a:p>
            <a:r>
              <a:rPr lang="en-US" sz="1100" dirty="0">
                <a:solidFill>
                  <a:schemeClr val="bg1"/>
                </a:solidFill>
              </a:rPr>
              <a:t>https://www.cdc.gov/vaccines/acip/meetings/downloads/slides-2018-10/Pertussis-02-Havers-508.pdf</a:t>
            </a:r>
          </a:p>
        </p:txBody>
      </p:sp>
      <p:pic>
        <p:nvPicPr>
          <p:cNvPr id="4" name="Picture 3">
            <a:extLst>
              <a:ext uri="{FF2B5EF4-FFF2-40B4-BE49-F238E27FC236}">
                <a16:creationId xmlns:a16="http://schemas.microsoft.com/office/drawing/2014/main" id="{5F78C0DB-2DC2-4D4E-837D-DE64617C819C}"/>
              </a:ext>
            </a:extLst>
          </p:cNvPr>
          <p:cNvPicPr/>
          <p:nvPr/>
        </p:nvPicPr>
        <p:blipFill rotWithShape="1">
          <a:blip r:embed="rId2"/>
          <a:srcRect l="14263" t="20524" r="15385" b="9920"/>
          <a:stretch/>
        </p:blipFill>
        <p:spPr bwMode="auto">
          <a:xfrm>
            <a:off x="1504583" y="843535"/>
            <a:ext cx="9243133" cy="51374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8285911"/>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C7E729-0015-4C92-8FBD-EF0DA954B276}"/>
              </a:ext>
            </a:extLst>
          </p:cNvPr>
          <p:cNvSpPr txBox="1"/>
          <p:nvPr/>
        </p:nvSpPr>
        <p:spPr>
          <a:xfrm>
            <a:off x="422031" y="6061818"/>
            <a:ext cx="6682154" cy="261610"/>
          </a:xfrm>
          <a:prstGeom prst="rect">
            <a:avLst/>
          </a:prstGeom>
          <a:noFill/>
        </p:spPr>
        <p:txBody>
          <a:bodyPr wrap="square" rtlCol="0">
            <a:spAutoFit/>
          </a:bodyPr>
          <a:lstStyle/>
          <a:p>
            <a:r>
              <a:rPr lang="en-US" sz="1100" dirty="0">
                <a:solidFill>
                  <a:schemeClr val="bg1"/>
                </a:solidFill>
              </a:rPr>
              <a:t>https://www.cdc.gov/vaccines/acip/meetings/downloads/slides-2018-10/Pertussis-02-Havers-508.pdf</a:t>
            </a:r>
          </a:p>
        </p:txBody>
      </p:sp>
      <p:pic>
        <p:nvPicPr>
          <p:cNvPr id="7" name="Picture 6">
            <a:extLst>
              <a:ext uri="{FF2B5EF4-FFF2-40B4-BE49-F238E27FC236}">
                <a16:creationId xmlns:a16="http://schemas.microsoft.com/office/drawing/2014/main" id="{8EDD7E30-AC64-4384-B388-F36BA3AC1F3F}"/>
              </a:ext>
            </a:extLst>
          </p:cNvPr>
          <p:cNvPicPr/>
          <p:nvPr/>
        </p:nvPicPr>
        <p:blipFill rotWithShape="1">
          <a:blip r:embed="rId2"/>
          <a:srcRect l="14263" t="14538" r="15385" b="15621"/>
          <a:stretch/>
        </p:blipFill>
        <p:spPr bwMode="auto">
          <a:xfrm>
            <a:off x="1237957" y="880045"/>
            <a:ext cx="9594166" cy="48597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80200209"/>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C7E729-0015-4C92-8FBD-EF0DA954B276}"/>
              </a:ext>
            </a:extLst>
          </p:cNvPr>
          <p:cNvSpPr txBox="1"/>
          <p:nvPr/>
        </p:nvSpPr>
        <p:spPr>
          <a:xfrm>
            <a:off x="422031" y="6061818"/>
            <a:ext cx="6682154" cy="261610"/>
          </a:xfrm>
          <a:prstGeom prst="rect">
            <a:avLst/>
          </a:prstGeom>
          <a:noFill/>
        </p:spPr>
        <p:txBody>
          <a:bodyPr wrap="square" rtlCol="0">
            <a:spAutoFit/>
          </a:bodyPr>
          <a:lstStyle/>
          <a:p>
            <a:r>
              <a:rPr lang="en-US" sz="1100" dirty="0">
                <a:solidFill>
                  <a:schemeClr val="bg1"/>
                </a:solidFill>
              </a:rPr>
              <a:t>https://www.cdc.gov/vaccines/acip/meetings/downloads/slides-2018-10/Pertussis-02-Havers-508.pdf</a:t>
            </a:r>
          </a:p>
        </p:txBody>
      </p:sp>
      <p:pic>
        <p:nvPicPr>
          <p:cNvPr id="4" name="Picture 3">
            <a:extLst>
              <a:ext uri="{FF2B5EF4-FFF2-40B4-BE49-F238E27FC236}">
                <a16:creationId xmlns:a16="http://schemas.microsoft.com/office/drawing/2014/main" id="{91348C37-323A-48F5-8F64-04045C152976}"/>
              </a:ext>
            </a:extLst>
          </p:cNvPr>
          <p:cNvPicPr/>
          <p:nvPr/>
        </p:nvPicPr>
        <p:blipFill rotWithShape="1">
          <a:blip r:embed="rId2"/>
          <a:srcRect l="14423" t="21095" r="15705" b="8495"/>
          <a:stretch/>
        </p:blipFill>
        <p:spPr bwMode="auto">
          <a:xfrm>
            <a:off x="1814732" y="914400"/>
            <a:ext cx="8412480" cy="493999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35013773"/>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C7E729-0015-4C92-8FBD-EF0DA954B276}"/>
              </a:ext>
            </a:extLst>
          </p:cNvPr>
          <p:cNvSpPr txBox="1"/>
          <p:nvPr/>
        </p:nvSpPr>
        <p:spPr>
          <a:xfrm>
            <a:off x="422031" y="6061818"/>
            <a:ext cx="6682154" cy="261610"/>
          </a:xfrm>
          <a:prstGeom prst="rect">
            <a:avLst/>
          </a:prstGeom>
          <a:noFill/>
        </p:spPr>
        <p:txBody>
          <a:bodyPr wrap="square" rtlCol="0">
            <a:spAutoFit/>
          </a:bodyPr>
          <a:lstStyle/>
          <a:p>
            <a:r>
              <a:rPr lang="en-US" sz="1100" dirty="0">
                <a:solidFill>
                  <a:schemeClr val="bg1"/>
                </a:solidFill>
              </a:rPr>
              <a:t>https://www.cdc.gov/vaccines/acip/meetings/downloads/slides-2018-10/Pertussis-02-Havers-508.pdf</a:t>
            </a:r>
          </a:p>
        </p:txBody>
      </p:sp>
      <p:pic>
        <p:nvPicPr>
          <p:cNvPr id="5" name="Picture 4">
            <a:extLst>
              <a:ext uri="{FF2B5EF4-FFF2-40B4-BE49-F238E27FC236}">
                <a16:creationId xmlns:a16="http://schemas.microsoft.com/office/drawing/2014/main" id="{1E0C5CC8-96F3-4B96-AEAA-96AF652EEE55}"/>
              </a:ext>
            </a:extLst>
          </p:cNvPr>
          <p:cNvPicPr/>
          <p:nvPr/>
        </p:nvPicPr>
        <p:blipFill rotWithShape="1">
          <a:blip r:embed="rId2"/>
          <a:srcRect l="14423" t="15393" r="15545" b="14482"/>
          <a:stretch/>
        </p:blipFill>
        <p:spPr bwMode="auto">
          <a:xfrm>
            <a:off x="1603717" y="873766"/>
            <a:ext cx="9031458" cy="496528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35129770"/>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C7E729-0015-4C92-8FBD-EF0DA954B276}"/>
              </a:ext>
            </a:extLst>
          </p:cNvPr>
          <p:cNvSpPr txBox="1"/>
          <p:nvPr/>
        </p:nvSpPr>
        <p:spPr>
          <a:xfrm>
            <a:off x="422031" y="6061818"/>
            <a:ext cx="6682154" cy="261610"/>
          </a:xfrm>
          <a:prstGeom prst="rect">
            <a:avLst/>
          </a:prstGeom>
          <a:noFill/>
        </p:spPr>
        <p:txBody>
          <a:bodyPr wrap="square" rtlCol="0">
            <a:spAutoFit/>
          </a:bodyPr>
          <a:lstStyle/>
          <a:p>
            <a:r>
              <a:rPr lang="en-US" sz="1100" dirty="0">
                <a:solidFill>
                  <a:schemeClr val="bg1"/>
                </a:solidFill>
              </a:rPr>
              <a:t>https://www.cdc.gov/vaccines/acip/meetings/downloads/slides-2018-10/Pertussis-02-Havers-508.pdf</a:t>
            </a:r>
          </a:p>
        </p:txBody>
      </p:sp>
      <p:pic>
        <p:nvPicPr>
          <p:cNvPr id="6" name="Picture 5">
            <a:extLst>
              <a:ext uri="{FF2B5EF4-FFF2-40B4-BE49-F238E27FC236}">
                <a16:creationId xmlns:a16="http://schemas.microsoft.com/office/drawing/2014/main" id="{DC212A32-A30A-487D-8414-D4AF49B2C667}"/>
              </a:ext>
            </a:extLst>
          </p:cNvPr>
          <p:cNvPicPr/>
          <p:nvPr/>
        </p:nvPicPr>
        <p:blipFill rotWithShape="1">
          <a:blip r:embed="rId2"/>
          <a:srcRect l="14423" t="12543" r="15865" b="17616"/>
          <a:stretch/>
        </p:blipFill>
        <p:spPr bwMode="auto">
          <a:xfrm>
            <a:off x="1589649" y="815926"/>
            <a:ext cx="8961120" cy="4889669"/>
          </a:xfrm>
          <a:prstGeom prst="rect">
            <a:avLst/>
          </a:prstGeom>
          <a:ln>
            <a:noFill/>
          </a:ln>
          <a:extLst>
            <a:ext uri="{53640926-AAD7-44D8-BBD7-CCE9431645EC}">
              <a14:shadowObscured xmlns:a14="http://schemas.microsoft.com/office/drawing/2010/main"/>
            </a:ext>
          </a:extLst>
        </p:spPr>
      </p:pic>
      <p:sp>
        <p:nvSpPr>
          <p:cNvPr id="7" name="Oval 6">
            <a:extLst>
              <a:ext uri="{FF2B5EF4-FFF2-40B4-BE49-F238E27FC236}">
                <a16:creationId xmlns:a16="http://schemas.microsoft.com/office/drawing/2014/main" id="{BE7410F9-98BB-4BF0-AB4E-2A955BDF9078}"/>
              </a:ext>
            </a:extLst>
          </p:cNvPr>
          <p:cNvSpPr/>
          <p:nvPr/>
        </p:nvSpPr>
        <p:spPr bwMode="auto">
          <a:xfrm>
            <a:off x="1927274" y="4318782"/>
            <a:ext cx="7709095" cy="886264"/>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6663554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C7E729-0015-4C92-8FBD-EF0DA954B276}"/>
              </a:ext>
            </a:extLst>
          </p:cNvPr>
          <p:cNvSpPr txBox="1"/>
          <p:nvPr/>
        </p:nvSpPr>
        <p:spPr>
          <a:xfrm>
            <a:off x="422031" y="6061818"/>
            <a:ext cx="6682154" cy="261610"/>
          </a:xfrm>
          <a:prstGeom prst="rect">
            <a:avLst/>
          </a:prstGeom>
          <a:noFill/>
        </p:spPr>
        <p:txBody>
          <a:bodyPr wrap="square" rtlCol="0">
            <a:spAutoFit/>
          </a:bodyPr>
          <a:lstStyle/>
          <a:p>
            <a:r>
              <a:rPr lang="en-US" sz="1100" dirty="0">
                <a:solidFill>
                  <a:schemeClr val="bg1"/>
                </a:solidFill>
              </a:rPr>
              <a:t>https://www.cdc.gov/vaccines/acip/meetings/downloads/slides-2018-10/Pertussis-02-Havers-508.pdf</a:t>
            </a:r>
          </a:p>
        </p:txBody>
      </p:sp>
      <p:pic>
        <p:nvPicPr>
          <p:cNvPr id="4" name="Picture 3">
            <a:extLst>
              <a:ext uri="{FF2B5EF4-FFF2-40B4-BE49-F238E27FC236}">
                <a16:creationId xmlns:a16="http://schemas.microsoft.com/office/drawing/2014/main" id="{B5626F4E-7230-4B95-9A04-56D54F90C984}"/>
              </a:ext>
            </a:extLst>
          </p:cNvPr>
          <p:cNvPicPr/>
          <p:nvPr/>
        </p:nvPicPr>
        <p:blipFill rotWithShape="1">
          <a:blip r:embed="rId2"/>
          <a:srcRect l="14423" t="19669" r="15545" b="10490"/>
          <a:stretch/>
        </p:blipFill>
        <p:spPr bwMode="auto">
          <a:xfrm>
            <a:off x="1631852" y="844062"/>
            <a:ext cx="8849003" cy="495364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99637909"/>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C7E729-0015-4C92-8FBD-EF0DA954B276}"/>
              </a:ext>
            </a:extLst>
          </p:cNvPr>
          <p:cNvSpPr txBox="1"/>
          <p:nvPr/>
        </p:nvSpPr>
        <p:spPr>
          <a:xfrm>
            <a:off x="422031" y="6061818"/>
            <a:ext cx="6682154" cy="261610"/>
          </a:xfrm>
          <a:prstGeom prst="rect">
            <a:avLst/>
          </a:prstGeom>
          <a:noFill/>
        </p:spPr>
        <p:txBody>
          <a:bodyPr wrap="square" rtlCol="0">
            <a:spAutoFit/>
          </a:bodyPr>
          <a:lstStyle/>
          <a:p>
            <a:r>
              <a:rPr lang="en-US" sz="1100" dirty="0">
                <a:solidFill>
                  <a:schemeClr val="bg1"/>
                </a:solidFill>
              </a:rPr>
              <a:t>https://www.cdc.gov/vaccines/acip/meetings/downloads/slides-2018-10/Pertussis-02-Havers-508.pdf</a:t>
            </a:r>
          </a:p>
        </p:txBody>
      </p:sp>
      <p:pic>
        <p:nvPicPr>
          <p:cNvPr id="5" name="Picture 4">
            <a:extLst>
              <a:ext uri="{FF2B5EF4-FFF2-40B4-BE49-F238E27FC236}">
                <a16:creationId xmlns:a16="http://schemas.microsoft.com/office/drawing/2014/main" id="{756BA6D5-6FF6-420B-AF17-76636F49E9F2}"/>
              </a:ext>
            </a:extLst>
          </p:cNvPr>
          <p:cNvPicPr/>
          <p:nvPr/>
        </p:nvPicPr>
        <p:blipFill rotWithShape="1">
          <a:blip r:embed="rId2"/>
          <a:srcRect l="14423" t="13113" r="15705" b="16762"/>
          <a:stretch/>
        </p:blipFill>
        <p:spPr bwMode="auto">
          <a:xfrm>
            <a:off x="1645920" y="773724"/>
            <a:ext cx="8848577" cy="510260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66730385"/>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2209801"/>
            <a:ext cx="7772400" cy="1470025"/>
          </a:xfrm>
        </p:spPr>
        <p:txBody>
          <a:bodyPr/>
          <a:lstStyle/>
          <a:p>
            <a:pPr algn="ctr"/>
            <a:r>
              <a:rPr lang="en-US" sz="8000" dirty="0">
                <a:solidFill>
                  <a:srgbClr val="FF9900"/>
                </a:solidFill>
                <a:effectLst>
                  <a:outerShdw blurRad="38100" dist="38100" dir="2700000" algn="tl">
                    <a:srgbClr val="000000">
                      <a:alpha val="43137"/>
                    </a:srgbClr>
                  </a:outerShdw>
                </a:effectLst>
              </a:rPr>
              <a:t>Questions?</a:t>
            </a:r>
          </a:p>
        </p:txBody>
      </p:sp>
    </p:spTree>
    <p:extLst>
      <p:ext uri="{BB962C8B-B14F-4D97-AF65-F5344CB8AC3E}">
        <p14:creationId xmlns:p14="http://schemas.microsoft.com/office/powerpoint/2010/main" val="30442181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txBox="1">
            <a:spLocks noChangeArrowheads="1"/>
          </p:cNvSpPr>
          <p:nvPr/>
        </p:nvSpPr>
        <p:spPr bwMode="auto">
          <a:xfrm>
            <a:off x="1981200" y="1725963"/>
            <a:ext cx="8229600" cy="2624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ctr" defTabSz="914400" rtl="0" eaLnBrk="1" fontAlgn="auto" latinLnBrk="0" hangingPunct="1">
              <a:lnSpc>
                <a:spcPct val="70000"/>
              </a:lnSpc>
              <a:spcBef>
                <a:spcPct val="20000"/>
              </a:spcBef>
              <a:spcAft>
                <a:spcPts val="0"/>
              </a:spcAft>
              <a:buClr>
                <a:srgbClr val="0BD0D9"/>
              </a:buClr>
              <a:buSzPct val="95000"/>
              <a:buFontTx/>
              <a:buNone/>
              <a:tabLst/>
              <a:defRPr/>
            </a:pPr>
            <a:endParaRPr kumimoji="0" lang="en-US" sz="1600" b="0" i="0" u="none" strike="noStrike" kern="1200" cap="none" spc="0" normalizeH="0" baseline="0" noProof="0" dirty="0">
              <a:ln>
                <a:noFill/>
              </a:ln>
              <a:solidFill>
                <a:srgbClr val="FFC000"/>
              </a:solidFill>
              <a:effectLst/>
              <a:uLnTx/>
              <a:uFillTx/>
              <a:latin typeface="Constantia"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Times"/>
                <a:ea typeface="+mn-ea"/>
                <a:cs typeface="+mn-cs"/>
              </a:rPr>
              <a:t>Steven J. VanTine</a:t>
            </a:r>
            <a:endParaRPr kumimoji="0" lang="en-US" sz="20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Times"/>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Times"/>
                <a:ea typeface="+mn-ea"/>
                <a:cs typeface="+mn-cs"/>
              </a:rPr>
              <a:t>Educational Consultant, Immunization Branch</a:t>
            </a:r>
            <a:br>
              <a:rPr kumimoji="0" lang="en-US" sz="20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Times"/>
                <a:ea typeface="+mn-ea"/>
                <a:cs typeface="+mn-cs"/>
              </a:rPr>
            </a:br>
            <a:r>
              <a:rPr kumimoji="0" lang="en-US" sz="20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Times"/>
                <a:ea typeface="+mn-ea"/>
                <a:cs typeface="+mn-cs"/>
              </a:rPr>
              <a:t>Division of Communicable Disease Control, Center for Infectious Diseases</a:t>
            </a:r>
            <a:br>
              <a:rPr kumimoji="0" lang="en-US" sz="20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Times"/>
                <a:ea typeface="+mn-ea"/>
                <a:cs typeface="+mn-cs"/>
              </a:rPr>
            </a:br>
            <a:r>
              <a:rPr kumimoji="0" lang="en-US" sz="20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Times"/>
                <a:ea typeface="+mn-ea"/>
                <a:cs typeface="+mn-cs"/>
              </a:rPr>
              <a:t>California Department of Public Health</a:t>
            </a:r>
            <a:br>
              <a:rPr kumimoji="0" lang="en-US" sz="20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Times"/>
                <a:ea typeface="+mn-ea"/>
                <a:cs typeface="+mn-cs"/>
              </a:rPr>
            </a:br>
            <a:r>
              <a:rPr kumimoji="0" lang="en-US" sz="20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Times"/>
                <a:ea typeface="+mn-ea"/>
                <a:cs typeface="+mn-cs"/>
              </a:rPr>
              <a:t>Office: 510.412.1593</a:t>
            </a:r>
            <a:br>
              <a:rPr kumimoji="0" lang="en-US" sz="20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Times"/>
                <a:ea typeface="+mn-ea"/>
                <a:cs typeface="+mn-cs"/>
              </a:rPr>
            </a:br>
            <a:r>
              <a:rPr kumimoji="0" lang="en-US" sz="20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Times"/>
                <a:ea typeface="+mn-ea"/>
                <a:cs typeface="+mn-cs"/>
              </a:rPr>
              <a:t>Email:</a:t>
            </a:r>
            <a:r>
              <a:rPr kumimoji="0" lang="en-US" sz="2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a:ea typeface="+mn-ea"/>
                <a:cs typeface="+mn-cs"/>
              </a:rPr>
              <a:t> </a:t>
            </a:r>
            <a:r>
              <a:rPr kumimoji="0" lang="en-US" sz="2000" b="0" i="0" u="sng" strike="noStrike" kern="1200" cap="none" spc="0" normalizeH="0" baseline="0" noProof="0" dirty="0">
                <a:ln>
                  <a:noFill/>
                </a:ln>
                <a:solidFill>
                  <a:srgbClr val="000000"/>
                </a:solidFill>
                <a:effectLst/>
                <a:uLnTx/>
                <a:uFillTx/>
                <a:latin typeface="Times"/>
                <a:ea typeface="+mn-ea"/>
                <a:cs typeface="+mn-cs"/>
                <a:hlinkClick r:id="rId3"/>
              </a:rPr>
              <a:t>steven.vantine@cdph.ca.gov</a:t>
            </a:r>
            <a:r>
              <a:rPr kumimoji="0" lang="en-US" sz="2000" b="0" i="0" u="sng" strike="noStrike" kern="1200" cap="none" spc="0" normalizeH="0" baseline="0" noProof="0" dirty="0">
                <a:ln>
                  <a:noFill/>
                </a:ln>
                <a:solidFill>
                  <a:srgbClr val="000000"/>
                </a:solidFill>
                <a:effectLst/>
                <a:uLnTx/>
                <a:uFillTx/>
                <a:latin typeface="Times"/>
                <a:ea typeface="+mn-ea"/>
                <a:cs typeface="+mn-cs"/>
              </a:rPr>
              <a:t> </a:t>
            </a:r>
          </a:p>
          <a:p>
            <a:pPr marL="0" marR="0" lvl="0" indent="0" algn="ctr" defTabSz="914400" rtl="0" eaLnBrk="1" fontAlgn="auto" latinLnBrk="0" hangingPunct="1">
              <a:lnSpc>
                <a:spcPct val="70000"/>
              </a:lnSpc>
              <a:spcBef>
                <a:spcPct val="20000"/>
              </a:spcBef>
              <a:spcAft>
                <a:spcPts val="0"/>
              </a:spcAft>
              <a:buClr>
                <a:srgbClr val="0BD0D9"/>
              </a:buClr>
              <a:buSzPct val="95000"/>
              <a:buFontTx/>
              <a:buNone/>
              <a:tabLst/>
              <a:defRPr/>
            </a:pPr>
            <a:endParaRPr kumimoji="0" lang="en-US" sz="1400" b="0" i="0" u="sng" strike="noStrike" kern="1200" cap="none" spc="0" normalizeH="0" baseline="0" noProof="0" dirty="0">
              <a:ln>
                <a:noFill/>
              </a:ln>
              <a:solidFill>
                <a:srgbClr val="000000"/>
              </a:solidFill>
              <a:effectLst/>
              <a:uLnTx/>
              <a:uFillTx/>
              <a:latin typeface="Constantia" pitchFamily="18" charset="0"/>
              <a:ea typeface="+mn-ea"/>
              <a:cs typeface="+mn-cs"/>
            </a:endParaRPr>
          </a:p>
          <a:p>
            <a:pPr marL="0" marR="0" lvl="0" indent="0" algn="ctr" defTabSz="914400" rtl="0" eaLnBrk="1" fontAlgn="auto" latinLnBrk="0" hangingPunct="1">
              <a:lnSpc>
                <a:spcPct val="70000"/>
              </a:lnSpc>
              <a:spcBef>
                <a:spcPct val="20000"/>
              </a:spcBef>
              <a:spcAft>
                <a:spcPts val="0"/>
              </a:spcAft>
              <a:buClr>
                <a:srgbClr val="0BD0D9"/>
              </a:buClr>
              <a:buSzPct val="95000"/>
              <a:buFontTx/>
              <a:buNone/>
              <a:tabLst/>
              <a:defRPr/>
            </a:pPr>
            <a:endParaRPr kumimoji="0" lang="en-US" sz="1400" b="0" i="0" u="none" strike="noStrike" kern="1200" cap="none" spc="0" normalizeH="0" baseline="0" noProof="0" dirty="0">
              <a:ln>
                <a:noFill/>
              </a:ln>
              <a:solidFill>
                <a:srgbClr val="000000"/>
              </a:solidFill>
              <a:effectLst/>
              <a:uLnTx/>
              <a:uFillTx/>
              <a:latin typeface="Constantia" pitchFamily="18" charset="0"/>
              <a:ea typeface="+mn-ea"/>
              <a:cs typeface="+mn-cs"/>
            </a:endParaRPr>
          </a:p>
          <a:p>
            <a:pPr marL="0" marR="0" lvl="0" indent="0" algn="ctr" defTabSz="914400" rtl="0" eaLnBrk="1" fontAlgn="auto" latinLnBrk="0" hangingPunct="1">
              <a:lnSpc>
                <a:spcPct val="70000"/>
              </a:lnSpc>
              <a:spcBef>
                <a:spcPct val="20000"/>
              </a:spcBef>
              <a:spcAft>
                <a:spcPts val="0"/>
              </a:spcAft>
              <a:buClr>
                <a:srgbClr val="0BD0D9"/>
              </a:buClr>
              <a:buSzPct val="95000"/>
              <a:buFontTx/>
              <a:buNone/>
              <a:tabLst/>
              <a:defRPr/>
            </a:pPr>
            <a:endParaRPr kumimoji="0" lang="en-US" sz="1400" b="0" i="0" u="none" strike="noStrike" kern="1200" cap="none" spc="0" normalizeH="0" baseline="0" noProof="0" dirty="0">
              <a:ln>
                <a:noFill/>
              </a:ln>
              <a:solidFill>
                <a:srgbClr val="000000"/>
              </a:solidFill>
              <a:effectLst/>
              <a:uLnTx/>
              <a:uFillTx/>
              <a:latin typeface="Constantia" pitchFamily="18" charset="0"/>
              <a:ea typeface="+mn-ea"/>
              <a:cs typeface="+mn-cs"/>
            </a:endParaRPr>
          </a:p>
          <a:p>
            <a:pPr marL="0" marR="0" lvl="0" indent="0" algn="ctr" defTabSz="914400" rtl="0" eaLnBrk="1" fontAlgn="auto" latinLnBrk="0" hangingPunct="1">
              <a:lnSpc>
                <a:spcPct val="70000"/>
              </a:lnSpc>
              <a:spcBef>
                <a:spcPct val="20000"/>
              </a:spcBef>
              <a:spcAft>
                <a:spcPts val="0"/>
              </a:spcAft>
              <a:buClr>
                <a:srgbClr val="0BD0D9"/>
              </a:buClr>
              <a:buSzPct val="95000"/>
              <a:buFontTx/>
              <a:buNone/>
              <a:tabLst/>
              <a:defRPr/>
            </a:pPr>
            <a:endParaRPr kumimoji="0" lang="en-US" sz="1400" b="0" i="0" u="none" strike="noStrike" kern="1200" cap="none" spc="0" normalizeH="0" baseline="0" noProof="0" dirty="0">
              <a:ln>
                <a:noFill/>
              </a:ln>
              <a:solidFill>
                <a:srgbClr val="000000"/>
              </a:solidFill>
              <a:effectLst/>
              <a:uLnTx/>
              <a:uFillTx/>
              <a:latin typeface="Constantia" pitchFamily="18" charset="0"/>
              <a:ea typeface="+mn-ea"/>
              <a:cs typeface="+mn-cs"/>
            </a:endParaRPr>
          </a:p>
          <a:p>
            <a:pPr marL="0" marR="0" lvl="0" indent="0" algn="ctr" defTabSz="914400" rtl="0" eaLnBrk="1" fontAlgn="auto" latinLnBrk="0" hangingPunct="1">
              <a:lnSpc>
                <a:spcPct val="70000"/>
              </a:lnSpc>
              <a:spcBef>
                <a:spcPct val="20000"/>
              </a:spcBef>
              <a:spcAft>
                <a:spcPts val="0"/>
              </a:spcAft>
              <a:buClr>
                <a:srgbClr val="0BD0D9"/>
              </a:buClr>
              <a:buSzPct val="95000"/>
              <a:buFontTx/>
              <a:buNone/>
              <a:tabLst/>
              <a:defRPr/>
            </a:pPr>
            <a:endParaRPr kumimoji="0" lang="en-US" sz="1400" b="0" i="0" u="none" strike="noStrike" kern="1200" cap="none" spc="0" normalizeH="0" baseline="0" noProof="0" dirty="0">
              <a:ln>
                <a:noFill/>
              </a:ln>
              <a:solidFill>
                <a:srgbClr val="000000"/>
              </a:solidFill>
              <a:effectLst/>
              <a:uLnTx/>
              <a:uFillTx/>
              <a:latin typeface="Constantia" pitchFamily="18" charset="0"/>
              <a:ea typeface="+mn-ea"/>
              <a:cs typeface="+mn-cs"/>
            </a:endParaRPr>
          </a:p>
        </p:txBody>
      </p:sp>
    </p:spTree>
    <p:extLst>
      <p:ext uri="{BB962C8B-B14F-4D97-AF65-F5344CB8AC3E}">
        <p14:creationId xmlns:p14="http://schemas.microsoft.com/office/powerpoint/2010/main" val="31658576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09800" y="1893888"/>
            <a:ext cx="7772400" cy="2297112"/>
          </a:xfrm>
        </p:spPr>
        <p:txBody>
          <a:bodyPr/>
          <a:lstStyle/>
          <a:p>
            <a:pPr algn="ctr">
              <a:defRPr/>
            </a:pPr>
            <a:r>
              <a:rPr lang="en-US" sz="6600" cap="none" dirty="0">
                <a:solidFill>
                  <a:srgbClr val="FFFF00"/>
                </a:solidFill>
                <a:effectLst>
                  <a:outerShdw blurRad="38100" dist="38100" dir="2700000" algn="tl">
                    <a:srgbClr val="000000">
                      <a:alpha val="43137"/>
                    </a:srgbClr>
                  </a:outerShdw>
                </a:effectLst>
                <a:latin typeface="+mn-lt"/>
              </a:rPr>
              <a:t>2019 Immunization Schedule</a:t>
            </a:r>
          </a:p>
        </p:txBody>
      </p:sp>
    </p:spTree>
    <p:extLst>
      <p:ext uri="{BB962C8B-B14F-4D97-AF65-F5344CB8AC3E}">
        <p14:creationId xmlns:p14="http://schemas.microsoft.com/office/powerpoint/2010/main" val="163914118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94CA4-EE4F-43E4-B6EB-EE05B5A48F28}"/>
              </a:ext>
            </a:extLst>
          </p:cNvPr>
          <p:cNvSpPr>
            <a:spLocks noGrp="1"/>
          </p:cNvSpPr>
          <p:nvPr>
            <p:ph type="title"/>
          </p:nvPr>
        </p:nvSpPr>
        <p:spPr>
          <a:xfrm>
            <a:off x="322729" y="304800"/>
            <a:ext cx="11519647" cy="851647"/>
          </a:xfrm>
        </p:spPr>
        <p:txBody>
          <a:bodyPr/>
          <a:lstStyle/>
          <a:p>
            <a:r>
              <a:rPr lang="en-US" sz="4800" dirty="0"/>
              <a:t>2019 Immunization Schedule(s):</a:t>
            </a:r>
          </a:p>
        </p:txBody>
      </p:sp>
      <p:sp>
        <p:nvSpPr>
          <p:cNvPr id="3" name="Content Placeholder 2">
            <a:extLst>
              <a:ext uri="{FF2B5EF4-FFF2-40B4-BE49-F238E27FC236}">
                <a16:creationId xmlns:a16="http://schemas.microsoft.com/office/drawing/2014/main" id="{3ACD618E-9554-44DB-A2B5-300700AFC5E7}"/>
              </a:ext>
            </a:extLst>
          </p:cNvPr>
          <p:cNvSpPr>
            <a:spLocks noGrp="1"/>
          </p:cNvSpPr>
          <p:nvPr>
            <p:ph idx="1"/>
          </p:nvPr>
        </p:nvSpPr>
        <p:spPr>
          <a:xfrm>
            <a:off x="394447" y="1340223"/>
            <a:ext cx="11447929" cy="4132109"/>
          </a:xfrm>
        </p:spPr>
        <p:txBody>
          <a:bodyPr/>
          <a:lstStyle/>
          <a:p>
            <a:r>
              <a:rPr lang="en-US" b="0" dirty="0"/>
              <a:t>2019 version became available on February 8th</a:t>
            </a:r>
          </a:p>
          <a:p>
            <a:r>
              <a:rPr lang="en-US" b="0" dirty="0"/>
              <a:t>No real changes to the actual immunization schedule</a:t>
            </a:r>
          </a:p>
          <a:p>
            <a:r>
              <a:rPr lang="en-US" b="0" dirty="0"/>
              <a:t>Some formatting changes</a:t>
            </a:r>
          </a:p>
          <a:p>
            <a:pPr lvl="1">
              <a:buFont typeface="Wingdings" panose="05000000000000000000" pitchFamily="2" charset="2"/>
              <a:buChar char="ü"/>
            </a:pPr>
            <a:r>
              <a:rPr lang="en-US" dirty="0"/>
              <a:t>Utilization of ‘Tables’ to breakdown schedules at-a-glance</a:t>
            </a:r>
          </a:p>
          <a:p>
            <a:pPr lvl="1">
              <a:buFont typeface="Wingdings" panose="05000000000000000000" pitchFamily="2" charset="2"/>
              <a:buChar char="ü"/>
            </a:pPr>
            <a:r>
              <a:rPr lang="en-US" dirty="0"/>
              <a:t>Transition from complete sentences to bullets </a:t>
            </a:r>
          </a:p>
          <a:p>
            <a:pPr lvl="1">
              <a:buFont typeface="Wingdings" panose="05000000000000000000" pitchFamily="2" charset="2"/>
              <a:buChar char="ü"/>
            </a:pPr>
            <a:r>
              <a:rPr lang="en-US" dirty="0"/>
              <a:t>Removal of unnecessary or redundant language</a:t>
            </a:r>
          </a:p>
          <a:p>
            <a:pPr lvl="1">
              <a:buFont typeface="Wingdings" panose="05000000000000000000" pitchFamily="2" charset="2"/>
              <a:buChar char="ü"/>
            </a:pPr>
            <a:r>
              <a:rPr lang="en-US" dirty="0"/>
              <a:t>Increase of font size for easier reading </a:t>
            </a:r>
          </a:p>
          <a:p>
            <a:pPr lvl="1">
              <a:buFont typeface="Wingdings" panose="05000000000000000000" pitchFamily="2" charset="2"/>
              <a:buChar char="ü"/>
            </a:pPr>
            <a:r>
              <a:rPr lang="en-US" dirty="0"/>
              <a:t>Formatting changes</a:t>
            </a:r>
            <a:endParaRPr lang="en-US" b="0" dirty="0"/>
          </a:p>
          <a:p>
            <a:r>
              <a:rPr lang="en-US" b="0" dirty="0"/>
              <a:t>Remove unnecessary text while preserving all pertinent information and maintaining clarity </a:t>
            </a:r>
          </a:p>
          <a:p>
            <a:pPr marL="0" indent="0">
              <a:buNone/>
            </a:pPr>
            <a:endParaRPr lang="en-US" dirty="0"/>
          </a:p>
        </p:txBody>
      </p:sp>
      <p:sp>
        <p:nvSpPr>
          <p:cNvPr id="4" name="TextBox 3"/>
          <p:cNvSpPr txBox="1"/>
          <p:nvPr/>
        </p:nvSpPr>
        <p:spPr>
          <a:xfrm>
            <a:off x="322729" y="5809129"/>
            <a:ext cx="4755708" cy="261610"/>
          </a:xfrm>
          <a:prstGeom prst="rect">
            <a:avLst/>
          </a:prstGeom>
          <a:noFill/>
        </p:spPr>
        <p:txBody>
          <a:bodyPr wrap="square" rtlCol="0">
            <a:spAutoFit/>
          </a:bodyPr>
          <a:lstStyle/>
          <a:p>
            <a:r>
              <a:rPr lang="en-US" sz="1100" dirty="0">
                <a:solidFill>
                  <a:schemeClr val="bg1"/>
                </a:solidFill>
              </a:rPr>
              <a:t>https://www.cdc.gov/vaccines/schedules/hcp/imz/child-adolescent.html</a:t>
            </a:r>
          </a:p>
        </p:txBody>
      </p:sp>
    </p:spTree>
    <p:extLst>
      <p:ext uri="{BB962C8B-B14F-4D97-AF65-F5344CB8AC3E}">
        <p14:creationId xmlns:p14="http://schemas.microsoft.com/office/powerpoint/2010/main" val="152338527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590843" y="152400"/>
            <a:ext cx="11085341" cy="1143000"/>
          </a:xfrm>
          <a:solidFill>
            <a:schemeClr val="accent3">
              <a:lumMod val="60000"/>
              <a:lumOff val="40000"/>
            </a:schemeClr>
          </a:solidFill>
          <a:ln w="44450">
            <a:solidFill>
              <a:schemeClr val="tx1"/>
            </a:solidFill>
          </a:ln>
        </p:spPr>
        <p:txBody>
          <a:bodyPr/>
          <a:lstStyle/>
          <a:p>
            <a:pPr algn="ctr">
              <a:defRPr/>
            </a:pPr>
            <a:r>
              <a:rPr lang="en-US" sz="3200" dirty="0">
                <a:solidFill>
                  <a:srgbClr val="FF9900"/>
                </a:solidFill>
                <a:effectLst>
                  <a:outerShdw blurRad="38100" dist="38100" dir="2700000" algn="tl">
                    <a:srgbClr val="000000">
                      <a:alpha val="43137"/>
                    </a:srgbClr>
                  </a:outerShdw>
                </a:effectLst>
              </a:rPr>
              <a:t>2019 pediatric/adolescent Immunization schedule – vaccine list</a:t>
            </a:r>
          </a:p>
        </p:txBody>
      </p:sp>
      <p:pic>
        <p:nvPicPr>
          <p:cNvPr id="14339" name="Picture 3" descr="http://www.ehsinternational.org/files/CDPH_colo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2739" y="5730875"/>
            <a:ext cx="133032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DE87F5A4-4C77-413A-AF07-77FEB0A99795}"/>
              </a:ext>
            </a:extLst>
          </p:cNvPr>
          <p:cNvPicPr/>
          <p:nvPr/>
        </p:nvPicPr>
        <p:blipFill rotWithShape="1">
          <a:blip r:embed="rId4"/>
          <a:srcRect l="23718" t="16533" r="25000" b="12771"/>
          <a:stretch/>
        </p:blipFill>
        <p:spPr bwMode="auto">
          <a:xfrm>
            <a:off x="2178147" y="1393288"/>
            <a:ext cx="7835705" cy="4543278"/>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EDA4A020-7ED4-46D1-801D-D3C19A360818}"/>
              </a:ext>
            </a:extLst>
          </p:cNvPr>
          <p:cNvSpPr txBox="1"/>
          <p:nvPr/>
        </p:nvSpPr>
        <p:spPr>
          <a:xfrm>
            <a:off x="336797" y="6018540"/>
            <a:ext cx="4755708" cy="261610"/>
          </a:xfrm>
          <a:prstGeom prst="rect">
            <a:avLst/>
          </a:prstGeom>
          <a:noFill/>
        </p:spPr>
        <p:txBody>
          <a:bodyPr wrap="square" rtlCol="0">
            <a:spAutoFit/>
          </a:bodyPr>
          <a:lstStyle/>
          <a:p>
            <a:r>
              <a:rPr lang="en-US" sz="1100" dirty="0">
                <a:solidFill>
                  <a:schemeClr val="bg1"/>
                </a:solidFill>
              </a:rPr>
              <a:t>https://www.cdc.gov/vaccines/schedules/hcp/imz/child-adolescent.html</a:t>
            </a:r>
          </a:p>
        </p:txBody>
      </p:sp>
    </p:spTree>
    <p:extLst>
      <p:ext uri="{BB962C8B-B14F-4D97-AF65-F5344CB8AC3E}">
        <p14:creationId xmlns:p14="http://schemas.microsoft.com/office/powerpoint/2010/main" val="308812468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346326" y="152400"/>
            <a:ext cx="7521575" cy="1143000"/>
          </a:xfrm>
          <a:solidFill>
            <a:schemeClr val="accent3">
              <a:lumMod val="60000"/>
              <a:lumOff val="40000"/>
            </a:schemeClr>
          </a:solidFill>
          <a:ln w="44450">
            <a:solidFill>
              <a:schemeClr val="tx1"/>
            </a:solidFill>
          </a:ln>
        </p:spPr>
        <p:txBody>
          <a:bodyPr/>
          <a:lstStyle/>
          <a:p>
            <a:pPr algn="ctr">
              <a:defRPr/>
            </a:pPr>
            <a:r>
              <a:rPr lang="en-US" sz="3200" dirty="0">
                <a:solidFill>
                  <a:srgbClr val="FF9900"/>
                </a:solidFill>
                <a:effectLst>
                  <a:outerShdw blurRad="38100" dist="38100" dir="2700000" algn="tl">
                    <a:srgbClr val="000000">
                      <a:alpha val="43137"/>
                    </a:srgbClr>
                  </a:outerShdw>
                </a:effectLst>
              </a:rPr>
              <a:t>2019 pediatric/adolescent Immunization schedule</a:t>
            </a:r>
          </a:p>
        </p:txBody>
      </p:sp>
      <p:pic>
        <p:nvPicPr>
          <p:cNvPr id="14339" name="Picture 3" descr="http://www.ehsinternational.org/files/CDPH_colo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2739" y="5730875"/>
            <a:ext cx="133032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C0BA5513-D15A-40D7-B2EE-518E57B21ED8}"/>
              </a:ext>
            </a:extLst>
          </p:cNvPr>
          <p:cNvPicPr/>
          <p:nvPr/>
        </p:nvPicPr>
        <p:blipFill rotWithShape="1">
          <a:blip r:embed="rId4"/>
          <a:srcRect l="30448" t="23945" r="31090" b="23604"/>
          <a:stretch/>
        </p:blipFill>
        <p:spPr bwMode="auto">
          <a:xfrm>
            <a:off x="2672861" y="1505243"/>
            <a:ext cx="6879102" cy="4360985"/>
          </a:xfrm>
          <a:prstGeom prst="rect">
            <a:avLst/>
          </a:prstGeom>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6EE55C5A-A98D-4515-9872-F7594AB8F799}"/>
              </a:ext>
            </a:extLst>
          </p:cNvPr>
          <p:cNvSpPr txBox="1"/>
          <p:nvPr/>
        </p:nvSpPr>
        <p:spPr>
          <a:xfrm>
            <a:off x="295007" y="6018540"/>
            <a:ext cx="4755708" cy="261610"/>
          </a:xfrm>
          <a:prstGeom prst="rect">
            <a:avLst/>
          </a:prstGeom>
          <a:noFill/>
        </p:spPr>
        <p:txBody>
          <a:bodyPr wrap="square" rtlCol="0">
            <a:spAutoFit/>
          </a:bodyPr>
          <a:lstStyle/>
          <a:p>
            <a:r>
              <a:rPr lang="en-US" sz="1100" dirty="0">
                <a:solidFill>
                  <a:schemeClr val="bg1"/>
                </a:solidFill>
              </a:rPr>
              <a:t>https://www.cdc.gov/vaccines/schedules/hcp/imz/child-adolescent.html</a:t>
            </a:r>
          </a:p>
        </p:txBody>
      </p:sp>
    </p:spTree>
    <p:extLst>
      <p:ext uri="{BB962C8B-B14F-4D97-AF65-F5344CB8AC3E}">
        <p14:creationId xmlns:p14="http://schemas.microsoft.com/office/powerpoint/2010/main" val="413663312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886266" y="152400"/>
            <a:ext cx="10522632" cy="1143000"/>
          </a:xfrm>
          <a:solidFill>
            <a:schemeClr val="accent3">
              <a:lumMod val="60000"/>
              <a:lumOff val="40000"/>
            </a:schemeClr>
          </a:solidFill>
          <a:ln w="44450">
            <a:solidFill>
              <a:schemeClr val="tx1"/>
            </a:solidFill>
          </a:ln>
        </p:spPr>
        <p:txBody>
          <a:bodyPr/>
          <a:lstStyle/>
          <a:p>
            <a:pPr algn="ctr">
              <a:defRPr/>
            </a:pPr>
            <a:r>
              <a:rPr lang="en-US" sz="3200" dirty="0">
                <a:solidFill>
                  <a:srgbClr val="FF9900"/>
                </a:solidFill>
                <a:effectLst>
                  <a:outerShdw blurRad="38100" dist="38100" dir="2700000" algn="tl">
                    <a:srgbClr val="000000">
                      <a:alpha val="43137"/>
                    </a:srgbClr>
                  </a:outerShdw>
                </a:effectLst>
              </a:rPr>
              <a:t>2019 pediatric/adolescent Immunization schedule by medical condition</a:t>
            </a:r>
          </a:p>
        </p:txBody>
      </p:sp>
      <p:pic>
        <p:nvPicPr>
          <p:cNvPr id="14339" name="Picture 3" descr="http://www.ehsinternational.org/files/CDPH_colo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2739" y="5730875"/>
            <a:ext cx="133032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6EE55C5A-A98D-4515-9872-F7594AB8F799}"/>
              </a:ext>
            </a:extLst>
          </p:cNvPr>
          <p:cNvSpPr txBox="1"/>
          <p:nvPr/>
        </p:nvSpPr>
        <p:spPr>
          <a:xfrm>
            <a:off x="295007" y="6018540"/>
            <a:ext cx="4755708" cy="261610"/>
          </a:xfrm>
          <a:prstGeom prst="rect">
            <a:avLst/>
          </a:prstGeom>
          <a:noFill/>
        </p:spPr>
        <p:txBody>
          <a:bodyPr wrap="square" rtlCol="0">
            <a:spAutoFit/>
          </a:bodyPr>
          <a:lstStyle/>
          <a:p>
            <a:r>
              <a:rPr lang="en-US" sz="1100" dirty="0">
                <a:solidFill>
                  <a:schemeClr val="bg1"/>
                </a:solidFill>
              </a:rPr>
              <a:t>https://www.cdc.gov/vaccines/schedules/hcp/imz/child-adolescent.html</a:t>
            </a:r>
          </a:p>
        </p:txBody>
      </p:sp>
      <p:pic>
        <p:nvPicPr>
          <p:cNvPr id="9" name="Picture 8">
            <a:extLst>
              <a:ext uri="{FF2B5EF4-FFF2-40B4-BE49-F238E27FC236}">
                <a16:creationId xmlns:a16="http://schemas.microsoft.com/office/drawing/2014/main" id="{09AC2A5A-415A-4766-9B01-ACF58F1DC979}"/>
              </a:ext>
            </a:extLst>
          </p:cNvPr>
          <p:cNvPicPr/>
          <p:nvPr/>
        </p:nvPicPr>
        <p:blipFill rotWithShape="1">
          <a:blip r:embed="rId4"/>
          <a:srcRect l="30288" t="23945" r="31571" b="23318"/>
          <a:stretch/>
        </p:blipFill>
        <p:spPr bwMode="auto">
          <a:xfrm>
            <a:off x="2532185" y="1448972"/>
            <a:ext cx="7090117" cy="437843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15848366"/>
      </p:ext>
    </p:extLst>
  </p:cSld>
  <p:clrMapOvr>
    <a:masterClrMapping/>
  </p:clrMapOvr>
  <p:transition/>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Office Theme">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Calibri"/>
        <a:ea typeface=""/>
        <a:cs typeface=""/>
      </a:majorFont>
      <a:minorFont>
        <a:latin typeface="Calibri"/>
        <a:ea typeface=""/>
        <a:cs typeface=""/>
      </a:minorFont>
    </a:fontScheme>
    <a:fmtScheme name="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534</TotalTime>
  <Words>2672</Words>
  <Application>Microsoft Office PowerPoint</Application>
  <PresentationFormat>Widescreen</PresentationFormat>
  <Paragraphs>270</Paragraphs>
  <Slides>48</Slides>
  <Notes>13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48</vt:i4>
      </vt:variant>
    </vt:vector>
  </HeadingPairs>
  <TitlesOfParts>
    <vt:vector size="59" baseType="lpstr">
      <vt:lpstr>ＭＳ Ｐゴシック</vt:lpstr>
      <vt:lpstr>Arial</vt:lpstr>
      <vt:lpstr>Calibri</vt:lpstr>
      <vt:lpstr>Constantia</vt:lpstr>
      <vt:lpstr>Courier New</vt:lpstr>
      <vt:lpstr>Tahoma</vt:lpstr>
      <vt:lpstr>Times</vt:lpstr>
      <vt:lpstr>Wingdings</vt:lpstr>
      <vt:lpstr>Blank</vt:lpstr>
      <vt:lpstr>2_Office Theme</vt:lpstr>
      <vt:lpstr>3_Office Theme</vt:lpstr>
      <vt:lpstr>PowerPoint Presentation</vt:lpstr>
      <vt:lpstr>Overview</vt:lpstr>
      <vt:lpstr>Disclosures</vt:lpstr>
      <vt:lpstr>Objectives</vt:lpstr>
      <vt:lpstr>2019 Immunization Schedule</vt:lpstr>
      <vt:lpstr>2019 Immunization Schedule(s):</vt:lpstr>
      <vt:lpstr>2019 pediatric/adolescent Immunization schedule – vaccine list</vt:lpstr>
      <vt:lpstr>2019 pediatric/adolescent Immunization schedule</vt:lpstr>
      <vt:lpstr>2019 pediatric/adolescent Immunization schedule by medical condition</vt:lpstr>
      <vt:lpstr>2019 adult immunization  schedule – Vaccine list</vt:lpstr>
      <vt:lpstr>2019 adult immunization  schedule</vt:lpstr>
      <vt:lpstr>2019 adult immunization  schedule by medical condition</vt:lpstr>
      <vt:lpstr>Hepatitis A Disease</vt:lpstr>
      <vt:lpstr>Hepatitis A Outbreaks – National </vt:lpstr>
      <vt:lpstr>Hepatitis A Person-to-Person Outbreak-Associated Cases, United States, August 1, 2016-June 18, 2018</vt:lpstr>
      <vt:lpstr>Update on California Hepatitis A Outbreaks</vt:lpstr>
      <vt:lpstr>ACIP Recommendations </vt:lpstr>
      <vt:lpstr>ACIP Recommendations (cont.): </vt:lpstr>
      <vt:lpstr>ACIP Recommendations (cont.): </vt:lpstr>
      <vt:lpstr>Dosage and Schedules for Hepatitis A Vaccine</vt:lpstr>
      <vt:lpstr>Dosage and Schedules for Hepatitis A Vaccine</vt:lpstr>
      <vt:lpstr>Human Papilloma Virus</vt:lpstr>
      <vt:lpstr>How do people get HPV?</vt:lpstr>
      <vt:lpstr>How do people get HPV?</vt:lpstr>
      <vt:lpstr>PowerPoint Presentation</vt:lpstr>
      <vt:lpstr>HPV Disease Burden (US data, 2010-2014)</vt:lpstr>
      <vt:lpstr>HPV Vaccines:</vt:lpstr>
      <vt:lpstr>ACIP HPV Vaccine Recommendations</vt:lpstr>
      <vt:lpstr>HPV Vaccine Recommendations</vt:lpstr>
      <vt:lpstr>Reminder: Other Guidance</vt:lpstr>
      <vt:lpstr>PowerPoint Presentation</vt:lpstr>
      <vt:lpstr>PowerPoint Presentation</vt:lpstr>
      <vt:lpstr>Harmonization of HPV Schedules:</vt:lpstr>
      <vt:lpstr>Harmonization of HPV Schedules:</vt:lpstr>
      <vt:lpstr>Harmonization of HPV Schedules:</vt:lpstr>
      <vt:lpstr>Second Dose Pertussis Vaccine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VANTINE</dc:creator>
  <cp:lastModifiedBy>Erika Perez</cp:lastModifiedBy>
  <cp:revision>62</cp:revision>
  <dcterms:created xsi:type="dcterms:W3CDTF">2018-07-06T18:00:57Z</dcterms:created>
  <dcterms:modified xsi:type="dcterms:W3CDTF">2019-02-26T23:11:06Z</dcterms:modified>
</cp:coreProperties>
</file>