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1" r:id="rId2"/>
  </p:sldMasterIdLst>
  <p:notesMasterIdLst>
    <p:notesMasterId r:id="rId26"/>
  </p:notesMasterIdLst>
  <p:sldIdLst>
    <p:sldId id="257" r:id="rId3"/>
    <p:sldId id="477" r:id="rId4"/>
    <p:sldId id="478" r:id="rId5"/>
    <p:sldId id="476" r:id="rId6"/>
    <p:sldId id="475" r:id="rId7"/>
    <p:sldId id="474" r:id="rId8"/>
    <p:sldId id="418" r:id="rId9"/>
    <p:sldId id="435" r:id="rId10"/>
    <p:sldId id="441" r:id="rId11"/>
    <p:sldId id="440" r:id="rId12"/>
    <p:sldId id="452" r:id="rId13"/>
    <p:sldId id="390" r:id="rId14"/>
    <p:sldId id="449" r:id="rId15"/>
    <p:sldId id="451" r:id="rId16"/>
    <p:sldId id="462" r:id="rId17"/>
    <p:sldId id="445" r:id="rId18"/>
    <p:sldId id="455" r:id="rId19"/>
    <p:sldId id="456" r:id="rId20"/>
    <p:sldId id="457" r:id="rId21"/>
    <p:sldId id="444" r:id="rId22"/>
    <p:sldId id="463" r:id="rId23"/>
    <p:sldId id="458"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81" autoAdjust="0"/>
  </p:normalViewPr>
  <p:slideViewPr>
    <p:cSldViewPr snapToGrid="0">
      <p:cViewPr varScale="1">
        <p:scale>
          <a:sx n="70" d="100"/>
          <a:sy n="70" d="100"/>
        </p:scale>
        <p:origin x="3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D5669-837C-4B81-9A2F-913DF2B589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240FB8-B85B-426F-AAB8-801BB00C7713}">
      <dgm:prSet/>
      <dgm:spPr/>
      <dgm:t>
        <a:bodyPr/>
        <a:lstStyle/>
        <a:p>
          <a:r>
            <a:rPr lang="en-US"/>
            <a:t>Immediately after shaking has subsided, players will assess safety of individuals and the integrity of the building in accordance with the site’s emergency plan and submit a Situation Status Report (SitRep) to the Ventura County Health Care Coalition. </a:t>
          </a:r>
          <a:endParaRPr lang="en-US">
            <a:latin typeface="Calibri" panose="020F0502020204030204" pitchFamily="34" charset="0"/>
            <a:cs typeface="Calibri" panose="020F0502020204030204" pitchFamily="34" charset="0"/>
          </a:endParaRPr>
        </a:p>
      </dgm:t>
    </dgm:pt>
    <dgm:pt modelId="{413AA814-9159-44B5-B820-42DCA43D43C5}" type="parTrans" cxnId="{AF948FAE-48E6-471B-B705-8876C11C3EFD}">
      <dgm:prSet/>
      <dgm:spPr/>
      <dgm:t>
        <a:bodyPr/>
        <a:lstStyle/>
        <a:p>
          <a:endParaRPr lang="en-US" sz="2800">
            <a:latin typeface="Calibri" panose="020F0502020204030204" pitchFamily="34" charset="0"/>
            <a:cs typeface="Calibri" panose="020F0502020204030204" pitchFamily="34" charset="0"/>
          </a:endParaRPr>
        </a:p>
      </dgm:t>
    </dgm:pt>
    <dgm:pt modelId="{942D81FA-50E2-41CA-81C4-4DF72D6139DD}" type="sibTrans" cxnId="{AF948FAE-48E6-471B-B705-8876C11C3EFD}">
      <dgm:prSet/>
      <dgm:spPr/>
      <dgm:t>
        <a:bodyPr/>
        <a:lstStyle/>
        <a:p>
          <a:endParaRPr lang="en-US">
            <a:latin typeface="Calibri" panose="020F0502020204030204" pitchFamily="34" charset="0"/>
            <a:cs typeface="Calibri" panose="020F0502020204030204" pitchFamily="34" charset="0"/>
          </a:endParaRPr>
        </a:p>
      </dgm:t>
    </dgm:pt>
    <dgm:pt modelId="{354D81AE-180A-46D6-BBD3-64B9D2602003}">
      <dgm:prSet/>
      <dgm:spPr/>
      <dgm:t>
        <a:bodyPr/>
        <a:lstStyle/>
        <a:p>
          <a:r>
            <a:rPr lang="en-US" dirty="0"/>
            <a:t>During exercise play, players will follow the Policies and Procedures for loss of power in accordance with the site’s emergency plan.</a:t>
          </a:r>
          <a:endParaRPr lang="en-US" dirty="0">
            <a:latin typeface="Calibri" panose="020F0502020204030204" pitchFamily="34" charset="0"/>
            <a:cs typeface="Calibri" panose="020F0502020204030204" pitchFamily="34" charset="0"/>
          </a:endParaRPr>
        </a:p>
      </dgm:t>
    </dgm:pt>
    <dgm:pt modelId="{961A2032-F2CC-4FC3-BDB6-07105245124D}" type="parTrans" cxnId="{7BA12C74-835D-4DB4-B3FC-C5767985C3C8}">
      <dgm:prSet/>
      <dgm:spPr/>
      <dgm:t>
        <a:bodyPr/>
        <a:lstStyle/>
        <a:p>
          <a:endParaRPr lang="en-US" sz="2800">
            <a:latin typeface="Calibri" panose="020F0502020204030204" pitchFamily="34" charset="0"/>
            <a:cs typeface="Calibri" panose="020F0502020204030204" pitchFamily="34" charset="0"/>
          </a:endParaRPr>
        </a:p>
      </dgm:t>
    </dgm:pt>
    <dgm:pt modelId="{C57481DE-0A5C-4FEE-83B4-B0142BCEF6FD}" type="sibTrans" cxnId="{7BA12C74-835D-4DB4-B3FC-C5767985C3C8}">
      <dgm:prSet/>
      <dgm:spPr/>
      <dgm:t>
        <a:bodyPr/>
        <a:lstStyle/>
        <a:p>
          <a:endParaRPr lang="en-US">
            <a:latin typeface="Calibri" panose="020F0502020204030204" pitchFamily="34" charset="0"/>
            <a:cs typeface="Calibri" panose="020F0502020204030204" pitchFamily="34" charset="0"/>
          </a:endParaRPr>
        </a:p>
      </dgm:t>
    </dgm:pt>
    <dgm:pt modelId="{AD7EA1BB-1C55-4DDB-A7C6-6A5D7BC3B09F}">
      <dgm:prSet/>
      <dgm:spPr/>
      <dgm:t>
        <a:bodyPr/>
        <a:lstStyle/>
        <a:p>
          <a:r>
            <a:rPr lang="en-US" dirty="0"/>
            <a:t>Within the first 30 minutes of the exercise, players will assess their current supply levels and determine the length of time operations can be sustained.</a:t>
          </a:r>
          <a:endParaRPr lang="en-US" dirty="0">
            <a:latin typeface="Calibri" panose="020F0502020204030204" pitchFamily="34" charset="0"/>
            <a:cs typeface="Calibri" panose="020F0502020204030204" pitchFamily="34" charset="0"/>
          </a:endParaRPr>
        </a:p>
      </dgm:t>
    </dgm:pt>
    <dgm:pt modelId="{E36C0F63-E585-4AB8-A339-E2F152D1DFD2}" type="parTrans" cxnId="{FC27EA9F-CA24-403A-A186-6C8FD0A0EB60}">
      <dgm:prSet/>
      <dgm:spPr/>
      <dgm:t>
        <a:bodyPr/>
        <a:lstStyle/>
        <a:p>
          <a:endParaRPr lang="en-US" sz="2800">
            <a:latin typeface="Calibri" panose="020F0502020204030204" pitchFamily="34" charset="0"/>
            <a:cs typeface="Calibri" panose="020F0502020204030204" pitchFamily="34" charset="0"/>
          </a:endParaRPr>
        </a:p>
      </dgm:t>
    </dgm:pt>
    <dgm:pt modelId="{7A09D5E1-D0E1-4B0B-8018-E6200706C51F}" type="sibTrans" cxnId="{FC27EA9F-CA24-403A-A186-6C8FD0A0EB60}">
      <dgm:prSet/>
      <dgm:spPr/>
      <dgm:t>
        <a:bodyPr/>
        <a:lstStyle/>
        <a:p>
          <a:endParaRPr lang="en-US">
            <a:latin typeface="Calibri" panose="020F0502020204030204" pitchFamily="34" charset="0"/>
            <a:cs typeface="Calibri" panose="020F0502020204030204" pitchFamily="34" charset="0"/>
          </a:endParaRPr>
        </a:p>
      </dgm:t>
    </dgm:pt>
    <dgm:pt modelId="{41FC0043-8758-4D26-A225-B8BC37E17F81}">
      <dgm:prSet/>
      <dgm:spPr/>
      <dgm:t>
        <a:bodyPr/>
        <a:lstStyle/>
        <a:p>
          <a:pPr>
            <a:buFont typeface="+mj-lt"/>
            <a:buAutoNum type="arabicPeriod"/>
          </a:pPr>
          <a:r>
            <a:rPr lang="en-US"/>
            <a:t>Within 1 hour of StartEx, players will engage business continuity plans to assess financial impact and the ability to maintain critical operations. </a:t>
          </a:r>
          <a:endParaRPr lang="en-US">
            <a:latin typeface="Calibri" panose="020F0502020204030204" pitchFamily="34" charset="0"/>
            <a:cs typeface="Calibri" panose="020F0502020204030204" pitchFamily="34" charset="0"/>
          </a:endParaRPr>
        </a:p>
      </dgm:t>
    </dgm:pt>
    <dgm:pt modelId="{C44CF99C-7B10-4E2D-98B9-41B35D5B3BB9}" type="parTrans" cxnId="{E56EE0CE-C5BE-46BC-8542-EA4E607C7D92}">
      <dgm:prSet/>
      <dgm:spPr/>
      <dgm:t>
        <a:bodyPr/>
        <a:lstStyle/>
        <a:p>
          <a:endParaRPr lang="en-US" sz="2000"/>
        </a:p>
      </dgm:t>
    </dgm:pt>
    <dgm:pt modelId="{B3969987-7E54-4D3D-83CD-459F4AFA4501}" type="sibTrans" cxnId="{E56EE0CE-C5BE-46BC-8542-EA4E607C7D92}">
      <dgm:prSet/>
      <dgm:spPr/>
      <dgm:t>
        <a:bodyPr/>
        <a:lstStyle/>
        <a:p>
          <a:endParaRPr lang="en-US"/>
        </a:p>
      </dgm:t>
    </dgm:pt>
    <dgm:pt modelId="{B56F8053-FAD8-4682-A53E-DA8C579B1FAF}" type="pres">
      <dgm:prSet presAssocID="{E85D5669-837C-4B81-9A2F-913DF2B5898B}" presName="diagram" presStyleCnt="0">
        <dgm:presLayoutVars>
          <dgm:dir/>
          <dgm:resizeHandles val="exact"/>
        </dgm:presLayoutVars>
      </dgm:prSet>
      <dgm:spPr/>
    </dgm:pt>
    <dgm:pt modelId="{B916C3A5-FECE-46AC-A126-F98BDEB82E51}" type="pres">
      <dgm:prSet presAssocID="{AA240FB8-B85B-426F-AAB8-801BB00C7713}" presName="node" presStyleLbl="node1" presStyleIdx="0" presStyleCnt="4">
        <dgm:presLayoutVars>
          <dgm:bulletEnabled val="1"/>
        </dgm:presLayoutVars>
      </dgm:prSet>
      <dgm:spPr/>
    </dgm:pt>
    <dgm:pt modelId="{2177DB8C-68EC-4262-9B01-E1074F320F99}" type="pres">
      <dgm:prSet presAssocID="{942D81FA-50E2-41CA-81C4-4DF72D6139DD}" presName="sibTrans" presStyleCnt="0"/>
      <dgm:spPr/>
    </dgm:pt>
    <dgm:pt modelId="{A1F60559-1169-4ED5-B66C-ECA1A4960FA2}" type="pres">
      <dgm:prSet presAssocID="{354D81AE-180A-46D6-BBD3-64B9D2602003}" presName="node" presStyleLbl="node1" presStyleIdx="1" presStyleCnt="4">
        <dgm:presLayoutVars>
          <dgm:bulletEnabled val="1"/>
        </dgm:presLayoutVars>
      </dgm:prSet>
      <dgm:spPr/>
    </dgm:pt>
    <dgm:pt modelId="{12E301D5-C546-449A-9C73-24434A8FA30B}" type="pres">
      <dgm:prSet presAssocID="{C57481DE-0A5C-4FEE-83B4-B0142BCEF6FD}" presName="sibTrans" presStyleCnt="0"/>
      <dgm:spPr/>
    </dgm:pt>
    <dgm:pt modelId="{0AF30A15-3CE8-427B-A27A-3700CAD54800}" type="pres">
      <dgm:prSet presAssocID="{AD7EA1BB-1C55-4DDB-A7C6-6A5D7BC3B09F}" presName="node" presStyleLbl="node1" presStyleIdx="2" presStyleCnt="4">
        <dgm:presLayoutVars>
          <dgm:bulletEnabled val="1"/>
        </dgm:presLayoutVars>
      </dgm:prSet>
      <dgm:spPr/>
    </dgm:pt>
    <dgm:pt modelId="{4C152819-C05C-4211-8140-8C3721531639}" type="pres">
      <dgm:prSet presAssocID="{7A09D5E1-D0E1-4B0B-8018-E6200706C51F}" presName="sibTrans" presStyleCnt="0"/>
      <dgm:spPr/>
    </dgm:pt>
    <dgm:pt modelId="{F1625C14-6285-4649-84B0-3F9267F58911}" type="pres">
      <dgm:prSet presAssocID="{41FC0043-8758-4D26-A225-B8BC37E17F81}" presName="node" presStyleLbl="node1" presStyleIdx="3" presStyleCnt="4">
        <dgm:presLayoutVars>
          <dgm:bulletEnabled val="1"/>
        </dgm:presLayoutVars>
      </dgm:prSet>
      <dgm:spPr/>
    </dgm:pt>
  </dgm:ptLst>
  <dgm:cxnLst>
    <dgm:cxn modelId="{2C6CED23-6DC1-472E-B984-BAF195342A44}" type="presOf" srcId="{AD7EA1BB-1C55-4DDB-A7C6-6A5D7BC3B09F}" destId="{0AF30A15-3CE8-427B-A27A-3700CAD54800}" srcOrd="0" destOrd="0" presId="urn:microsoft.com/office/officeart/2005/8/layout/default"/>
    <dgm:cxn modelId="{7FAAC863-C4A1-42E1-975E-BBBA0E136678}" type="presOf" srcId="{AA240FB8-B85B-426F-AAB8-801BB00C7713}" destId="{B916C3A5-FECE-46AC-A126-F98BDEB82E51}" srcOrd="0" destOrd="0" presId="urn:microsoft.com/office/officeart/2005/8/layout/default"/>
    <dgm:cxn modelId="{8DBCBE66-E743-47F2-B885-6B7DC873920E}" type="presOf" srcId="{E85D5669-837C-4B81-9A2F-913DF2B5898B}" destId="{B56F8053-FAD8-4682-A53E-DA8C579B1FAF}" srcOrd="0" destOrd="0" presId="urn:microsoft.com/office/officeart/2005/8/layout/default"/>
    <dgm:cxn modelId="{7BA12C74-835D-4DB4-B3FC-C5767985C3C8}" srcId="{E85D5669-837C-4B81-9A2F-913DF2B5898B}" destId="{354D81AE-180A-46D6-BBD3-64B9D2602003}" srcOrd="1" destOrd="0" parTransId="{961A2032-F2CC-4FC3-BDB6-07105245124D}" sibTransId="{C57481DE-0A5C-4FEE-83B4-B0142BCEF6FD}"/>
    <dgm:cxn modelId="{2030EC55-F5DC-4614-BA99-2546D9AC5B2E}" type="presOf" srcId="{41FC0043-8758-4D26-A225-B8BC37E17F81}" destId="{F1625C14-6285-4649-84B0-3F9267F58911}" srcOrd="0" destOrd="0" presId="urn:microsoft.com/office/officeart/2005/8/layout/default"/>
    <dgm:cxn modelId="{FC27EA9F-CA24-403A-A186-6C8FD0A0EB60}" srcId="{E85D5669-837C-4B81-9A2F-913DF2B5898B}" destId="{AD7EA1BB-1C55-4DDB-A7C6-6A5D7BC3B09F}" srcOrd="2" destOrd="0" parTransId="{E36C0F63-E585-4AB8-A339-E2F152D1DFD2}" sibTransId="{7A09D5E1-D0E1-4B0B-8018-E6200706C51F}"/>
    <dgm:cxn modelId="{AF948FAE-48E6-471B-B705-8876C11C3EFD}" srcId="{E85D5669-837C-4B81-9A2F-913DF2B5898B}" destId="{AA240FB8-B85B-426F-AAB8-801BB00C7713}" srcOrd="0" destOrd="0" parTransId="{413AA814-9159-44B5-B820-42DCA43D43C5}" sibTransId="{942D81FA-50E2-41CA-81C4-4DF72D6139DD}"/>
    <dgm:cxn modelId="{E56EE0CE-C5BE-46BC-8542-EA4E607C7D92}" srcId="{E85D5669-837C-4B81-9A2F-913DF2B5898B}" destId="{41FC0043-8758-4D26-A225-B8BC37E17F81}" srcOrd="3" destOrd="0" parTransId="{C44CF99C-7B10-4E2D-98B9-41B35D5B3BB9}" sibTransId="{B3969987-7E54-4D3D-83CD-459F4AFA4501}"/>
    <dgm:cxn modelId="{428BB0F3-FD93-4610-AD47-DE79234E4210}" type="presOf" srcId="{354D81AE-180A-46D6-BBD3-64B9D2602003}" destId="{A1F60559-1169-4ED5-B66C-ECA1A4960FA2}" srcOrd="0" destOrd="0" presId="urn:microsoft.com/office/officeart/2005/8/layout/default"/>
    <dgm:cxn modelId="{A62577BB-E38F-420D-B130-DB201A5227DE}" type="presParOf" srcId="{B56F8053-FAD8-4682-A53E-DA8C579B1FAF}" destId="{B916C3A5-FECE-46AC-A126-F98BDEB82E51}" srcOrd="0" destOrd="0" presId="urn:microsoft.com/office/officeart/2005/8/layout/default"/>
    <dgm:cxn modelId="{DFD148CA-56CF-4930-A17C-AD0929F93F4F}" type="presParOf" srcId="{B56F8053-FAD8-4682-A53E-DA8C579B1FAF}" destId="{2177DB8C-68EC-4262-9B01-E1074F320F99}" srcOrd="1" destOrd="0" presId="urn:microsoft.com/office/officeart/2005/8/layout/default"/>
    <dgm:cxn modelId="{5A39B184-97DD-49BE-A64E-65215D48CCC9}" type="presParOf" srcId="{B56F8053-FAD8-4682-A53E-DA8C579B1FAF}" destId="{A1F60559-1169-4ED5-B66C-ECA1A4960FA2}" srcOrd="2" destOrd="0" presId="urn:microsoft.com/office/officeart/2005/8/layout/default"/>
    <dgm:cxn modelId="{ABA70866-D856-4DE3-8928-7A2739F2DD90}" type="presParOf" srcId="{B56F8053-FAD8-4682-A53E-DA8C579B1FAF}" destId="{12E301D5-C546-449A-9C73-24434A8FA30B}" srcOrd="3" destOrd="0" presId="urn:microsoft.com/office/officeart/2005/8/layout/default"/>
    <dgm:cxn modelId="{8096B0B2-7AAB-4130-80D2-DD6F634D7928}" type="presParOf" srcId="{B56F8053-FAD8-4682-A53E-DA8C579B1FAF}" destId="{0AF30A15-3CE8-427B-A27A-3700CAD54800}" srcOrd="4" destOrd="0" presId="urn:microsoft.com/office/officeart/2005/8/layout/default"/>
    <dgm:cxn modelId="{82914B83-960B-44DA-9ABA-816C7F11B600}" type="presParOf" srcId="{B56F8053-FAD8-4682-A53E-DA8C579B1FAF}" destId="{4C152819-C05C-4211-8140-8C3721531639}" srcOrd="5" destOrd="0" presId="urn:microsoft.com/office/officeart/2005/8/layout/default"/>
    <dgm:cxn modelId="{FAB19987-8981-45F1-9C6D-83AFBE4B746A}" type="presParOf" srcId="{B56F8053-FAD8-4682-A53E-DA8C579B1FAF}" destId="{F1625C14-6285-4649-84B0-3F9267F5891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6C3A5-FECE-46AC-A126-F98BDEB82E51}">
      <dsp:nvSpPr>
        <dsp:cNvPr id="0" name=""/>
        <dsp:cNvSpPr/>
      </dsp:nvSpPr>
      <dsp:spPr>
        <a:xfrm>
          <a:off x="1810394" y="2911"/>
          <a:ext cx="3429998" cy="2057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Immediately after shaking has subsided, players will assess safety of individuals and the integrity of the building in accordance with the site’s emergency plan and submit a Situation Status Report (SitRep) to the Ventura County Health Care Coalition. </a:t>
          </a:r>
          <a:endParaRPr lang="en-US" sz="1600" kern="1200">
            <a:latin typeface="Calibri" panose="020F0502020204030204" pitchFamily="34" charset="0"/>
            <a:cs typeface="Calibri" panose="020F0502020204030204" pitchFamily="34" charset="0"/>
          </a:endParaRPr>
        </a:p>
      </dsp:txBody>
      <dsp:txXfrm>
        <a:off x="1810394" y="2911"/>
        <a:ext cx="3429998" cy="2057999"/>
      </dsp:txXfrm>
    </dsp:sp>
    <dsp:sp modelId="{A1F60559-1169-4ED5-B66C-ECA1A4960FA2}">
      <dsp:nvSpPr>
        <dsp:cNvPr id="0" name=""/>
        <dsp:cNvSpPr/>
      </dsp:nvSpPr>
      <dsp:spPr>
        <a:xfrm>
          <a:off x="5583393" y="2911"/>
          <a:ext cx="3429998" cy="2057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During exercise play, players will follow the Policies and Procedures for loss of power in accordance with the site’s emergency plan.</a:t>
          </a:r>
          <a:endParaRPr lang="en-US" sz="1600" kern="1200" dirty="0">
            <a:latin typeface="Calibri" panose="020F0502020204030204" pitchFamily="34" charset="0"/>
            <a:cs typeface="Calibri" panose="020F0502020204030204" pitchFamily="34" charset="0"/>
          </a:endParaRPr>
        </a:p>
      </dsp:txBody>
      <dsp:txXfrm>
        <a:off x="5583393" y="2911"/>
        <a:ext cx="3429998" cy="2057999"/>
      </dsp:txXfrm>
    </dsp:sp>
    <dsp:sp modelId="{0AF30A15-3CE8-427B-A27A-3700CAD54800}">
      <dsp:nvSpPr>
        <dsp:cNvPr id="0" name=""/>
        <dsp:cNvSpPr/>
      </dsp:nvSpPr>
      <dsp:spPr>
        <a:xfrm>
          <a:off x="1810394" y="2403910"/>
          <a:ext cx="3429998" cy="2057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Within the first 30 minutes of the exercise, players will assess their current supply levels and determine the length of time operations can be sustained.</a:t>
          </a:r>
          <a:endParaRPr lang="en-US" sz="1600" kern="1200" dirty="0">
            <a:latin typeface="Calibri" panose="020F0502020204030204" pitchFamily="34" charset="0"/>
            <a:cs typeface="Calibri" panose="020F0502020204030204" pitchFamily="34" charset="0"/>
          </a:endParaRPr>
        </a:p>
      </dsp:txBody>
      <dsp:txXfrm>
        <a:off x="1810394" y="2403910"/>
        <a:ext cx="3429998" cy="2057999"/>
      </dsp:txXfrm>
    </dsp:sp>
    <dsp:sp modelId="{F1625C14-6285-4649-84B0-3F9267F58911}">
      <dsp:nvSpPr>
        <dsp:cNvPr id="0" name=""/>
        <dsp:cNvSpPr/>
      </dsp:nvSpPr>
      <dsp:spPr>
        <a:xfrm>
          <a:off x="5583393" y="2403910"/>
          <a:ext cx="3429998" cy="2057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US" sz="1600" kern="1200"/>
            <a:t>Within 1 hour of StartEx, players will engage business continuity plans to assess financial impact and the ability to maintain critical operations. </a:t>
          </a:r>
          <a:endParaRPr lang="en-US" sz="1600" kern="1200">
            <a:latin typeface="Calibri" panose="020F0502020204030204" pitchFamily="34" charset="0"/>
            <a:cs typeface="Calibri" panose="020F0502020204030204" pitchFamily="34" charset="0"/>
          </a:endParaRPr>
        </a:p>
      </dsp:txBody>
      <dsp:txXfrm>
        <a:off x="5583393" y="2403910"/>
        <a:ext cx="3429998" cy="2057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D796-9BA1-4FC3-A5AF-AF35A47D5D7C}"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0C2FE-EEFE-4109-8A66-F47CAE5A6BF1}" type="slidenum">
              <a:rPr lang="en-US" smtClean="0"/>
              <a:t>‹#›</a:t>
            </a:fld>
            <a:endParaRPr lang="en-US"/>
          </a:p>
        </p:txBody>
      </p:sp>
    </p:spTree>
    <p:extLst>
      <p:ext uri="{BB962C8B-B14F-4D97-AF65-F5344CB8AC3E}">
        <p14:creationId xmlns:p14="http://schemas.microsoft.com/office/powerpoint/2010/main" val="350650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416" indent="-17541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5A81D1E6-46B6-415D-8A52-73EF19F1AB6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7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read by the Safety Officer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38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read by the Safety Officer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8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read by the Controller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63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read by the Evaluator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43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are utilizing a form of identification (i.e. badge, vest, hat) complete the table on this slide.</a:t>
            </a:r>
          </a:p>
          <a:p>
            <a:endParaRPr lang="en-US" sz="1400" dirty="0"/>
          </a:p>
          <a:p>
            <a:r>
              <a:rPr lang="en-US" sz="1400" dirty="0"/>
              <a:t>If you are NOT utilizing any form of identification, DELETE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16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81D1E6-46B6-415D-8A52-73EF19F1A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43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82B1-221E-4009-BA92-CE14D8D411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60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A2B6C8-ABBD-4953-9C05-835BE3BF9E6D}" type="slidenum">
              <a:rPr lang="en-US" smtClean="0"/>
              <a:t>3</a:t>
            </a:fld>
            <a:endParaRPr lang="en-US" dirty="0"/>
          </a:p>
        </p:txBody>
      </p:sp>
    </p:spTree>
    <p:extLst>
      <p:ext uri="{BB962C8B-B14F-4D97-AF65-F5344CB8AC3E}">
        <p14:creationId xmlns:p14="http://schemas.microsoft.com/office/powerpoint/2010/main" val="149741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0C2FE-EEFE-4109-8A66-F47CAE5A6BF1}" type="slidenum">
              <a:rPr lang="en-US" smtClean="0"/>
              <a:t>4</a:t>
            </a:fld>
            <a:endParaRPr lang="en-US"/>
          </a:p>
        </p:txBody>
      </p:sp>
    </p:spTree>
    <p:extLst>
      <p:ext uri="{BB962C8B-B14F-4D97-AF65-F5344CB8AC3E}">
        <p14:creationId xmlns:p14="http://schemas.microsoft.com/office/powerpoint/2010/main" val="148905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0C2FE-EEFE-4109-8A66-F47CAE5A6BF1}" type="slidenum">
              <a:rPr lang="en-US" smtClean="0"/>
              <a:t>5</a:t>
            </a:fld>
            <a:endParaRPr lang="en-US"/>
          </a:p>
        </p:txBody>
      </p:sp>
    </p:spTree>
    <p:extLst>
      <p:ext uri="{BB962C8B-B14F-4D97-AF65-F5344CB8AC3E}">
        <p14:creationId xmlns:p14="http://schemas.microsoft.com/office/powerpoint/2010/main" val="53666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0C2FE-EEFE-4109-8A66-F47CAE5A6BF1}" type="slidenum">
              <a:rPr lang="en-US" smtClean="0"/>
              <a:t>6</a:t>
            </a:fld>
            <a:endParaRPr lang="en-US"/>
          </a:p>
        </p:txBody>
      </p:sp>
    </p:spTree>
    <p:extLst>
      <p:ext uri="{BB962C8B-B14F-4D97-AF65-F5344CB8AC3E}">
        <p14:creationId xmlns:p14="http://schemas.microsoft.com/office/powerpoint/2010/main" val="153928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5A81D1E6-46B6-415D-8A52-73EF19F1AB6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1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F88A9-556A-4430-9E2D-88D088A4FF11}" type="slidenum">
              <a:rPr lang="en-US" smtClean="0"/>
              <a:t>12</a:t>
            </a:fld>
            <a:endParaRPr lang="en-US" dirty="0"/>
          </a:p>
        </p:txBody>
      </p:sp>
    </p:spTree>
    <p:extLst>
      <p:ext uri="{BB962C8B-B14F-4D97-AF65-F5344CB8AC3E}">
        <p14:creationId xmlns:p14="http://schemas.microsoft.com/office/powerpoint/2010/main" val="27726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Introduce/identify all participating personnel who are assuming roles.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0C2FE-EEFE-4109-8A66-F47CAE5A6B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7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41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753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514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468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828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421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87256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2583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897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2646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29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5806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1820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3914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17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84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6900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820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582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816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66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241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2725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532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6981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64650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57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76702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169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992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028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70748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791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6255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57765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fr/salut-poign%C3%A9e-de-main-salutation-154604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F0F8-8AA8-4420-8E91-B9250FBF8763}"/>
              </a:ext>
            </a:extLst>
          </p:cNvPr>
          <p:cNvSpPr>
            <a:spLocks noGrp="1"/>
          </p:cNvSpPr>
          <p:nvPr>
            <p:ph type="ctrTitle"/>
          </p:nvPr>
        </p:nvSpPr>
        <p:spPr>
          <a:xfrm>
            <a:off x="1967345" y="263234"/>
            <a:ext cx="9809387" cy="3352802"/>
          </a:xfrm>
        </p:spPr>
        <p:txBody>
          <a:bodyPr>
            <a:normAutofit/>
          </a:bodyPr>
          <a:lstStyle/>
          <a:p>
            <a:pPr algn="ctr"/>
            <a:r>
              <a:rPr lang="en-US" sz="6600" b="1" dirty="0">
                <a:solidFill>
                  <a:srgbClr val="404040"/>
                </a:solidFill>
                <a:latin typeface="Bell MT" panose="02020503060305020303" pitchFamily="18" charset="0"/>
              </a:rPr>
              <a:t>2019</a:t>
            </a:r>
            <a:r>
              <a:rPr lang="en-US" sz="5400" b="1" dirty="0">
                <a:solidFill>
                  <a:srgbClr val="404040"/>
                </a:solidFill>
                <a:latin typeface="Bell MT" panose="02020503060305020303" pitchFamily="18" charset="0"/>
              </a:rPr>
              <a:t> Statewide Medical &amp; Health Exercise (SWMHE) </a:t>
            </a:r>
            <a:br>
              <a:rPr lang="en-US" sz="5400" b="1" dirty="0">
                <a:solidFill>
                  <a:srgbClr val="404040"/>
                </a:solidFill>
                <a:latin typeface="Bell MT" panose="02020503060305020303" pitchFamily="18" charset="0"/>
              </a:rPr>
            </a:br>
            <a:r>
              <a:rPr lang="en-US" sz="5400" b="1" i="1" dirty="0">
                <a:solidFill>
                  <a:srgbClr val="404040"/>
                </a:solidFill>
                <a:latin typeface="Bell MT" panose="02020503060305020303" pitchFamily="18" charset="0"/>
              </a:rPr>
              <a:t>in Ventura County</a:t>
            </a:r>
          </a:p>
        </p:txBody>
      </p:sp>
      <p:sp>
        <p:nvSpPr>
          <p:cNvPr id="3" name="Subtitle 2">
            <a:extLst>
              <a:ext uri="{FF2B5EF4-FFF2-40B4-BE49-F238E27FC236}">
                <a16:creationId xmlns:a16="http://schemas.microsoft.com/office/drawing/2014/main" id="{023B0BDB-5385-4C63-A37C-1F7199B9D60C}"/>
              </a:ext>
            </a:extLst>
          </p:cNvPr>
          <p:cNvSpPr>
            <a:spLocks noGrp="1"/>
          </p:cNvSpPr>
          <p:nvPr>
            <p:ph type="subTitle" idx="1"/>
          </p:nvPr>
        </p:nvSpPr>
        <p:spPr>
          <a:xfrm>
            <a:off x="4425064" y="5761101"/>
            <a:ext cx="7766936" cy="1096899"/>
          </a:xfrm>
          <a:solidFill>
            <a:srgbClr val="2F5597"/>
          </a:solidFill>
        </p:spPr>
        <p:txBody>
          <a:bodyPr anchor="ctr">
            <a:normAutofit/>
          </a:bodyPr>
          <a:lstStyle/>
          <a:p>
            <a:pPr algn="ctr"/>
            <a:r>
              <a:rPr lang="en-US" sz="6000" b="1" dirty="0">
                <a:solidFill>
                  <a:srgbClr val="E8E6A0"/>
                </a:solidFill>
                <a:latin typeface="Bell MT" panose="02020503060305020303" pitchFamily="18" charset="0"/>
              </a:rPr>
              <a:t>Briefing</a:t>
            </a:r>
          </a:p>
        </p:txBody>
      </p:sp>
      <p:pic>
        <p:nvPicPr>
          <p:cNvPr id="5" name="Picture 4">
            <a:extLst>
              <a:ext uri="{FF2B5EF4-FFF2-40B4-BE49-F238E27FC236}">
                <a16:creationId xmlns:a16="http://schemas.microsoft.com/office/drawing/2014/main" id="{C95D2442-2F3D-4541-A7C0-98D04BB75AB7}"/>
              </a:ext>
            </a:extLst>
          </p:cNvPr>
          <p:cNvPicPr>
            <a:picLocks noChangeAspect="1"/>
          </p:cNvPicPr>
          <p:nvPr/>
        </p:nvPicPr>
        <p:blipFill>
          <a:blip r:embed="rId3"/>
          <a:stretch>
            <a:fillRect/>
          </a:stretch>
        </p:blipFill>
        <p:spPr>
          <a:xfrm>
            <a:off x="4986677" y="3867692"/>
            <a:ext cx="3770722" cy="914400"/>
          </a:xfrm>
          <a:prstGeom prst="rect">
            <a:avLst/>
          </a:prstGeom>
        </p:spPr>
      </p:pic>
    </p:spTree>
    <p:extLst>
      <p:ext uri="{BB962C8B-B14F-4D97-AF65-F5344CB8AC3E}">
        <p14:creationId xmlns:p14="http://schemas.microsoft.com/office/powerpoint/2010/main" val="68728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BCB2B-E610-4E76-9CBF-3FAB2D51E4BC}"/>
              </a:ext>
            </a:extLst>
          </p:cNvPr>
          <p:cNvSpPr>
            <a:spLocks noGrp="1"/>
          </p:cNvSpPr>
          <p:nvPr>
            <p:ph type="title"/>
          </p:nvPr>
        </p:nvSpPr>
        <p:spPr>
          <a:xfrm>
            <a:off x="1333502" y="609600"/>
            <a:ext cx="8596668" cy="1320800"/>
          </a:xfrm>
        </p:spPr>
        <p:txBody>
          <a:bodyPr>
            <a:normAutofit/>
          </a:bodyPr>
          <a:lstStyle/>
          <a:p>
            <a:r>
              <a:rPr lang="en-US" dirty="0">
                <a:solidFill>
                  <a:schemeClr val="accent2"/>
                </a:solidFill>
              </a:rPr>
              <a:t>Exercise Assumptions &amp; Artificialities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B3C3CE4-87FD-4D26-8F57-AFC8C5CFE496}"/>
              </a:ext>
            </a:extLst>
          </p:cNvPr>
          <p:cNvSpPr>
            <a:spLocks noGrp="1"/>
          </p:cNvSpPr>
          <p:nvPr>
            <p:ph idx="1"/>
          </p:nvPr>
        </p:nvSpPr>
        <p:spPr>
          <a:xfrm>
            <a:off x="1333502" y="2160589"/>
            <a:ext cx="8470898" cy="4380197"/>
          </a:xfrm>
        </p:spPr>
        <p:txBody>
          <a:bodyPr>
            <a:normAutofit/>
          </a:bodyPr>
          <a:lstStyle/>
          <a:p>
            <a:pPr lvl="0">
              <a:lnSpc>
                <a:spcPct val="90000"/>
              </a:lnSpc>
            </a:pPr>
            <a:r>
              <a:rPr lang="en-US" dirty="0"/>
              <a:t>Impacts are seen across the spectrum of the response community.</a:t>
            </a:r>
          </a:p>
          <a:p>
            <a:pPr lvl="0">
              <a:lnSpc>
                <a:spcPct val="90000"/>
              </a:lnSpc>
            </a:pPr>
            <a:r>
              <a:rPr lang="en-US" dirty="0"/>
              <a:t>Participants should use existing plans, policies, and procedures. If during the course of the FSE there is disagreement with existing plans, policies, and procedures, this should be noted, and relevant stakeholders should assess the need to change documents after the FSE.</a:t>
            </a:r>
          </a:p>
          <a:p>
            <a:pPr lvl="0">
              <a:lnSpc>
                <a:spcPct val="90000"/>
              </a:lnSpc>
            </a:pPr>
            <a:r>
              <a:rPr lang="en-US" dirty="0"/>
              <a:t>There are no “hidden agendas” or trick questions.</a:t>
            </a:r>
          </a:p>
          <a:p>
            <a:pPr lvl="0">
              <a:lnSpc>
                <a:spcPct val="90000"/>
              </a:lnSpc>
            </a:pPr>
            <a:r>
              <a:rPr lang="en-US" dirty="0"/>
              <a:t>All players receive information at the same time.</a:t>
            </a:r>
          </a:p>
          <a:p>
            <a:pPr lvl="0">
              <a:lnSpc>
                <a:spcPct val="90000"/>
              </a:lnSpc>
            </a:pPr>
            <a:r>
              <a:rPr lang="en-US" dirty="0"/>
              <a:t>If a player would normally contact an individual or department that is not represented at the FSE, they should tell the Evaluator what information they need and who they would contact. This action should be noted.</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DC7FD609-1AE6-4255-B745-E16E63FE3676}"/>
              </a:ext>
            </a:extLst>
          </p:cNvPr>
          <p:cNvSpPr txBox="1"/>
          <p:nvPr/>
        </p:nvSpPr>
        <p:spPr>
          <a:xfrm>
            <a:off x="9930170" y="5956012"/>
            <a:ext cx="1292265" cy="584775"/>
          </a:xfrm>
          <a:prstGeom prst="rect">
            <a:avLst/>
          </a:prstGeom>
          <a:noFill/>
        </p:spPr>
        <p:txBody>
          <a:bodyPr wrap="square" rtlCol="0">
            <a:spAutoFit/>
          </a:bodyPr>
          <a:lstStyle/>
          <a:p>
            <a:pPr algn="ctr"/>
            <a:r>
              <a:rPr lang="en-US" sz="3200" dirty="0">
                <a:solidFill>
                  <a:schemeClr val="bg1"/>
                </a:solidFill>
              </a:rPr>
              <a:t>3 of 3</a:t>
            </a:r>
          </a:p>
        </p:txBody>
      </p:sp>
    </p:spTree>
    <p:extLst>
      <p:ext uri="{BB962C8B-B14F-4D97-AF65-F5344CB8AC3E}">
        <p14:creationId xmlns:p14="http://schemas.microsoft.com/office/powerpoint/2010/main" val="356518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9562EF-7CF9-4FF0-B0B2-341192683167}"/>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Simulations</a:t>
            </a:r>
          </a:p>
        </p:txBody>
      </p:sp>
      <p:pic>
        <p:nvPicPr>
          <p:cNvPr id="7" name="Graphic 6" descr="Envelope">
            <a:extLst>
              <a:ext uri="{FF2B5EF4-FFF2-40B4-BE49-F238E27FC236}">
                <a16:creationId xmlns:a16="http://schemas.microsoft.com/office/drawing/2014/main" id="{7D6D61A9-933D-47E7-A530-A240A71FE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5695A750-77B8-4DCA-B21B-C770C5149C0A}"/>
              </a:ext>
            </a:extLst>
          </p:cNvPr>
          <p:cNvSpPr>
            <a:spLocks noGrp="1"/>
          </p:cNvSpPr>
          <p:nvPr>
            <p:ph idx="1"/>
          </p:nvPr>
        </p:nvSpPr>
        <p:spPr>
          <a:xfrm>
            <a:off x="7181725" y="2837329"/>
            <a:ext cx="4512988" cy="3317938"/>
          </a:xfrm>
        </p:spPr>
        <p:txBody>
          <a:bodyPr anchor="t">
            <a:normAutofit/>
          </a:bodyPr>
          <a:lstStyle/>
          <a:p>
            <a:pPr>
              <a:buClr>
                <a:schemeClr val="bg1"/>
              </a:buClr>
            </a:pPr>
            <a:r>
              <a:rPr lang="en-US" dirty="0">
                <a:solidFill>
                  <a:srgbClr val="FFFFFF"/>
                </a:solidFill>
              </a:rPr>
              <a:t>The FSE is of limited duration and scope; certain details will be simulated. </a:t>
            </a:r>
          </a:p>
          <a:p>
            <a:pPr lvl="1">
              <a:buClr>
                <a:schemeClr val="bg1"/>
              </a:buClr>
            </a:pPr>
            <a:r>
              <a:rPr lang="en-US" dirty="0">
                <a:solidFill>
                  <a:srgbClr val="FFFFFF"/>
                </a:solidFill>
              </a:rPr>
              <a:t>Example: Building Safety Evaluation</a:t>
            </a:r>
            <a:br>
              <a:rPr lang="en-US" dirty="0">
                <a:solidFill>
                  <a:srgbClr val="FFFFFF"/>
                </a:solidFill>
              </a:rPr>
            </a:br>
            <a:r>
              <a:rPr lang="en-US" dirty="0">
                <a:solidFill>
                  <a:srgbClr val="FFFFFF"/>
                </a:solidFill>
              </a:rPr>
              <a:t> </a:t>
            </a:r>
          </a:p>
          <a:p>
            <a:endParaRPr lang="en-US" dirty="0">
              <a:solidFill>
                <a:srgbClr val="FFFFFF"/>
              </a:solidFill>
            </a:endParaRPr>
          </a:p>
        </p:txBody>
      </p:sp>
    </p:spTree>
    <p:extLst>
      <p:ext uri="{BB962C8B-B14F-4D97-AF65-F5344CB8AC3E}">
        <p14:creationId xmlns:p14="http://schemas.microsoft.com/office/powerpoint/2010/main" val="406745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202E-1CBC-4CE5-86A5-21CE3EFA08FC}"/>
              </a:ext>
            </a:extLst>
          </p:cNvPr>
          <p:cNvSpPr>
            <a:spLocks noGrp="1"/>
          </p:cNvSpPr>
          <p:nvPr>
            <p:ph type="title"/>
          </p:nvPr>
        </p:nvSpPr>
        <p:spPr/>
        <p:txBody>
          <a:bodyPr>
            <a:normAutofit/>
          </a:bodyPr>
          <a:lstStyle/>
          <a:p>
            <a:br>
              <a:rPr lang="en-US" sz="3600" b="1"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Building Safety Evaluation</a:t>
            </a:r>
            <a:endParaRPr lang="en-US" sz="3600" dirty="0"/>
          </a:p>
        </p:txBody>
      </p:sp>
      <p:sp>
        <p:nvSpPr>
          <p:cNvPr id="3" name="Content Placeholder 2">
            <a:extLst>
              <a:ext uri="{FF2B5EF4-FFF2-40B4-BE49-F238E27FC236}">
                <a16:creationId xmlns:a16="http://schemas.microsoft.com/office/drawing/2014/main" id="{8FB6440C-A2CF-49BF-B8DC-63F52C40BDE7}"/>
              </a:ext>
            </a:extLst>
          </p:cNvPr>
          <p:cNvSpPr>
            <a:spLocks noGrp="1"/>
          </p:cNvSpPr>
          <p:nvPr>
            <p:ph idx="1"/>
          </p:nvPr>
        </p:nvSpPr>
        <p:spPr>
          <a:xfrm>
            <a:off x="677334" y="2133601"/>
            <a:ext cx="8596668" cy="4256106"/>
          </a:xfrm>
        </p:spPr>
        <p:txBody>
          <a:bodyPr>
            <a:normAutofit fontScale="70000" lnSpcReduction="20000"/>
          </a:bodyPr>
          <a:lstStyle/>
          <a:p>
            <a:pPr lvl="1" fontAlgn="ctr">
              <a:lnSpc>
                <a:spcPct val="120000"/>
              </a:lnSpc>
              <a:buClrTx/>
            </a:pPr>
            <a:r>
              <a:rPr lang="en-US" sz="3200" dirty="0">
                <a:highlight>
                  <a:srgbClr val="00FF00"/>
                </a:highlight>
                <a:latin typeface="Calibri" panose="020F0502020204030204" pitchFamily="34" charset="0"/>
                <a:cs typeface="Calibri" panose="020F0502020204030204" pitchFamily="34" charset="0"/>
              </a:rPr>
              <a:t>No visible damage</a:t>
            </a:r>
            <a:r>
              <a:rPr lang="en-US" sz="3200" dirty="0">
                <a:latin typeface="Calibri" panose="020F0502020204030204" pitchFamily="34" charset="0"/>
                <a:cs typeface="Calibri" panose="020F0502020204030204" pitchFamily="34" charset="0"/>
              </a:rPr>
              <a:t> considerations may include future reports of unsafe conditions, repairs, or reinspection/further analysis.</a:t>
            </a:r>
          </a:p>
          <a:p>
            <a:pPr lvl="1" fontAlgn="ctr">
              <a:lnSpc>
                <a:spcPct val="120000"/>
              </a:lnSpc>
              <a:buClrTx/>
            </a:pPr>
            <a:endParaRPr lang="en-US" sz="3200" dirty="0">
              <a:highlight>
                <a:srgbClr val="00FF00"/>
              </a:highlight>
              <a:latin typeface="Calibri" panose="020F0502020204030204" pitchFamily="34" charset="0"/>
              <a:cs typeface="Calibri" panose="020F0502020204030204" pitchFamily="34" charset="0"/>
            </a:endParaRPr>
          </a:p>
          <a:p>
            <a:pPr lvl="1" fontAlgn="ctr">
              <a:lnSpc>
                <a:spcPct val="120000"/>
              </a:lnSpc>
              <a:buClr>
                <a:schemeClr val="tx1"/>
              </a:buClr>
            </a:pPr>
            <a:r>
              <a:rPr lang="en-US" sz="3200" dirty="0">
                <a:highlight>
                  <a:srgbClr val="FFFF00"/>
                </a:highlight>
                <a:latin typeface="Calibri" panose="020F0502020204030204" pitchFamily="34" charset="0"/>
                <a:cs typeface="Calibri" panose="020F0502020204030204" pitchFamily="34" charset="0"/>
              </a:rPr>
              <a:t>Partial damage</a:t>
            </a:r>
            <a:r>
              <a:rPr lang="en-US" sz="3200" dirty="0">
                <a:latin typeface="Calibri" panose="020F0502020204030204" pitchFamily="34" charset="0"/>
                <a:cs typeface="Calibri" panose="020F0502020204030204" pitchFamily="34" charset="0"/>
              </a:rPr>
              <a:t> considerations may include restricted use such as: no access to specific areas, brief entry to areas, etc.</a:t>
            </a:r>
          </a:p>
          <a:p>
            <a:pPr lvl="1" fontAlgn="ctr">
              <a:lnSpc>
                <a:spcPct val="120000"/>
              </a:lnSpc>
              <a:buClr>
                <a:schemeClr val="tx1"/>
              </a:buClr>
            </a:pPr>
            <a:endParaRPr lang="en-US" sz="3200" dirty="0">
              <a:latin typeface="Calibri" panose="020F0502020204030204" pitchFamily="34" charset="0"/>
              <a:cs typeface="Calibri" panose="020F0502020204030204" pitchFamily="34" charset="0"/>
            </a:endParaRPr>
          </a:p>
          <a:p>
            <a:pPr lvl="1" fontAlgn="ctr">
              <a:lnSpc>
                <a:spcPct val="120000"/>
              </a:lnSpc>
              <a:buClr>
                <a:schemeClr val="tx1"/>
              </a:buClr>
            </a:pPr>
            <a:r>
              <a:rPr lang="en-US" sz="3200" dirty="0">
                <a:highlight>
                  <a:srgbClr val="FF0000"/>
                </a:highlight>
                <a:latin typeface="Calibri" panose="020F0502020204030204" pitchFamily="34" charset="0"/>
                <a:cs typeface="Calibri" panose="020F0502020204030204" pitchFamily="34" charset="0"/>
              </a:rPr>
              <a:t>Significant damage</a:t>
            </a:r>
            <a:r>
              <a:rPr lang="en-US" sz="3200" dirty="0">
                <a:latin typeface="Calibri" panose="020F0502020204030204" pitchFamily="34" charset="0"/>
                <a:cs typeface="Calibri" panose="020F0502020204030204" pitchFamily="34" charset="0"/>
              </a:rPr>
              <a:t> considerations may include cascading events such as: partial collapse or damage to the building, utility failure, pollution/contamination (e.g. air quality or water), fire, explosion, chemical spill, etc.</a:t>
            </a:r>
          </a:p>
          <a:p>
            <a:pPr lvl="2">
              <a:lnSpc>
                <a:spcPct val="90000"/>
              </a:lnSpc>
            </a:pPr>
            <a:endParaRPr lang="en-US" sz="1700" dirty="0"/>
          </a:p>
        </p:txBody>
      </p:sp>
      <p:pic>
        <p:nvPicPr>
          <p:cNvPr id="17" name="Picture 16">
            <a:extLst>
              <a:ext uri="{FF2B5EF4-FFF2-40B4-BE49-F238E27FC236}">
                <a16:creationId xmlns:a16="http://schemas.microsoft.com/office/drawing/2014/main" id="{91F0D625-2A1B-400A-A652-1740CCF9DDAD}"/>
              </a:ext>
            </a:extLst>
          </p:cNvPr>
          <p:cNvPicPr>
            <a:picLocks noChangeAspect="1"/>
          </p:cNvPicPr>
          <p:nvPr/>
        </p:nvPicPr>
        <p:blipFill rotWithShape="1">
          <a:blip r:embed="rId3">
            <a:extLst>
              <a:ext uri="{28A0092B-C50C-407E-A947-70E740481C1C}">
                <a14:useLocalDpi xmlns:a14="http://schemas.microsoft.com/office/drawing/2010/main" val="0"/>
              </a:ext>
            </a:extLst>
          </a:blip>
          <a:srcRect l="2898"/>
          <a:stretch/>
        </p:blipFill>
        <p:spPr>
          <a:xfrm rot="16200000">
            <a:off x="9834208" y="4391447"/>
            <a:ext cx="1638787" cy="21214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Picture 4" descr="A close up of a piece of paper&#10;&#10;Description automatically generated">
            <a:extLst>
              <a:ext uri="{FF2B5EF4-FFF2-40B4-BE49-F238E27FC236}">
                <a16:creationId xmlns:a16="http://schemas.microsoft.com/office/drawing/2014/main" id="{C3FDA2AF-6340-49CA-B202-7A32E95DB4CF}"/>
              </a:ext>
            </a:extLst>
          </p:cNvPr>
          <p:cNvPicPr>
            <a:picLocks noChangeAspect="1"/>
          </p:cNvPicPr>
          <p:nvPr/>
        </p:nvPicPr>
        <p:blipFill rotWithShape="1">
          <a:blip r:embed="rId4">
            <a:extLst>
              <a:ext uri="{28A0092B-C50C-407E-A947-70E740481C1C}">
                <a14:useLocalDpi xmlns:a14="http://schemas.microsoft.com/office/drawing/2010/main" val="0"/>
              </a:ext>
            </a:extLst>
          </a:blip>
          <a:srcRect l="2977"/>
          <a:stretch/>
        </p:blipFill>
        <p:spPr>
          <a:xfrm rot="16200000">
            <a:off x="9832500" y="74695"/>
            <a:ext cx="1590001" cy="21214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descr="A screenshot of a cell phone&#10;&#10;Description automatically generated">
            <a:extLst>
              <a:ext uri="{FF2B5EF4-FFF2-40B4-BE49-F238E27FC236}">
                <a16:creationId xmlns:a16="http://schemas.microsoft.com/office/drawing/2014/main" id="{19AED218-A402-4EAE-A658-90159DC6E184}"/>
              </a:ext>
            </a:extLst>
          </p:cNvPr>
          <p:cNvPicPr>
            <a:picLocks noChangeAspect="1"/>
          </p:cNvPicPr>
          <p:nvPr/>
        </p:nvPicPr>
        <p:blipFill rotWithShape="1">
          <a:blip r:embed="rId5">
            <a:extLst>
              <a:ext uri="{28A0092B-C50C-407E-A947-70E740481C1C}">
                <a14:useLocalDpi xmlns:a14="http://schemas.microsoft.com/office/drawing/2010/main" val="0"/>
              </a:ext>
            </a:extLst>
          </a:blip>
          <a:srcRect l="2976"/>
          <a:stretch/>
        </p:blipFill>
        <p:spPr>
          <a:xfrm rot="16200000">
            <a:off x="9808108" y="2220875"/>
            <a:ext cx="1638787" cy="21214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9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24768C7-FB5C-4232-92A4-39D10EE1E634}"/>
              </a:ext>
            </a:extLst>
          </p:cNvPr>
          <p:cNvSpPr>
            <a:spLocks noGrp="1"/>
          </p:cNvSpPr>
          <p:nvPr>
            <p:ph type="title"/>
          </p:nvPr>
        </p:nvSpPr>
        <p:spPr>
          <a:xfrm>
            <a:off x="1333502" y="609600"/>
            <a:ext cx="8596668" cy="1320800"/>
          </a:xfrm>
        </p:spPr>
        <p:txBody>
          <a:bodyPr>
            <a:normAutofit/>
          </a:bodyPr>
          <a:lstStyle/>
          <a:p>
            <a:r>
              <a:rPr lang="en-US" dirty="0">
                <a:solidFill>
                  <a:schemeClr val="accent2"/>
                </a:solidFill>
              </a:rPr>
              <a:t>Player Instructions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0D505C-AE75-42DD-B344-A337DD03FD5C}"/>
              </a:ext>
            </a:extLst>
          </p:cNvPr>
          <p:cNvSpPr>
            <a:spLocks noGrp="1"/>
          </p:cNvSpPr>
          <p:nvPr>
            <p:ph idx="1"/>
          </p:nvPr>
        </p:nvSpPr>
        <p:spPr>
          <a:xfrm>
            <a:off x="1333502" y="1930400"/>
            <a:ext cx="10320018" cy="4697411"/>
          </a:xfrm>
        </p:spPr>
        <p:txBody>
          <a:bodyPr>
            <a:normAutofit/>
          </a:bodyPr>
          <a:lstStyle/>
          <a:p>
            <a:pPr lvl="0">
              <a:lnSpc>
                <a:spcPct val="90000"/>
              </a:lnSpc>
            </a:pPr>
            <a:r>
              <a:rPr lang="en-US" sz="1600" dirty="0"/>
              <a:t>Respond to FSE events and information as if the emergency were real, unless otherwise directed by an FSE Controller.</a:t>
            </a:r>
          </a:p>
          <a:p>
            <a:pPr>
              <a:lnSpc>
                <a:spcPct val="90000"/>
              </a:lnSpc>
            </a:pPr>
            <a:r>
              <a:rPr lang="en-US" sz="1600" dirty="0"/>
              <a:t>Speak when you take an action. This procedure will ensure that the Evaluator is aware of critical actions as they occur.</a:t>
            </a:r>
          </a:p>
          <a:p>
            <a:pPr lvl="1">
              <a:lnSpc>
                <a:spcPct val="90000"/>
              </a:lnSpc>
            </a:pPr>
            <a:r>
              <a:rPr lang="en-US" dirty="0"/>
              <a:t>All FSE communications will begin and end with the statement </a:t>
            </a:r>
            <a:r>
              <a:rPr lang="en-US" b="1" dirty="0"/>
              <a:t>“This is an exercise.”</a:t>
            </a:r>
            <a:r>
              <a:rPr lang="en-US" dirty="0"/>
              <a:t> This precaution is taken so that anyone who overhears the conversation will not mistake FSE play for a real-world emergency.</a:t>
            </a:r>
          </a:p>
          <a:p>
            <a:pPr lvl="0">
              <a:lnSpc>
                <a:spcPct val="90000"/>
              </a:lnSpc>
            </a:pPr>
            <a:r>
              <a:rPr lang="en-US" sz="1600" dirty="0"/>
              <a:t>Controllers will only give you information they are specifically directed to disseminate. You are expected to obtain other necessary information through existing emergency information channels.</a:t>
            </a:r>
          </a:p>
          <a:p>
            <a:pPr lvl="0">
              <a:lnSpc>
                <a:spcPct val="90000"/>
              </a:lnSpc>
            </a:pPr>
            <a:r>
              <a:rPr lang="en-US" sz="1600" dirty="0"/>
              <a:t>Do not engage in personal conversations with Controllers, Evaluators, Observers, or Media Personnel. </a:t>
            </a:r>
          </a:p>
          <a:p>
            <a:pPr lvl="0">
              <a:lnSpc>
                <a:spcPct val="90000"/>
              </a:lnSpc>
            </a:pPr>
            <a:r>
              <a:rPr lang="en-US" sz="1600" dirty="0"/>
              <a:t>Parts of the scenario may seem implausible. Every effort has been made to balance realism with safety, and to create an effective learning and evaluation environment.</a:t>
            </a:r>
          </a:p>
          <a:p>
            <a:pPr>
              <a:lnSpc>
                <a:spcPct val="90000"/>
              </a:lnSpc>
            </a:pPr>
            <a:r>
              <a:rPr lang="en-US" sz="1600" dirty="0"/>
              <a:t>Maintain a log of your activities. Many times, this log may include documentation of activities that were missed by a Controller or Evaluator. </a:t>
            </a:r>
          </a:p>
          <a:p>
            <a:pPr lvl="1">
              <a:lnSpc>
                <a:spcPct val="90000"/>
              </a:lnSpc>
            </a:pPr>
            <a:r>
              <a:rPr lang="en-US" dirty="0"/>
              <a:t>The ICS 214 form may be used by players to log activities if the site is compliant with ICS.</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260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24768C7-FB5C-4232-92A4-39D10EE1E634}"/>
              </a:ext>
            </a:extLst>
          </p:cNvPr>
          <p:cNvSpPr>
            <a:spLocks noGrp="1"/>
          </p:cNvSpPr>
          <p:nvPr>
            <p:ph type="title"/>
          </p:nvPr>
        </p:nvSpPr>
        <p:spPr>
          <a:xfrm>
            <a:off x="1333502" y="609600"/>
            <a:ext cx="8596668" cy="1320800"/>
          </a:xfrm>
        </p:spPr>
        <p:txBody>
          <a:bodyPr>
            <a:normAutofit/>
          </a:bodyPr>
          <a:lstStyle/>
          <a:p>
            <a:r>
              <a:rPr lang="en-US" dirty="0">
                <a:solidFill>
                  <a:schemeClr val="accent2"/>
                </a:solidFill>
              </a:rPr>
              <a:t>Player Instructions – After Exercise Play</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0D505C-AE75-42DD-B344-A337DD03FD5C}"/>
              </a:ext>
            </a:extLst>
          </p:cNvPr>
          <p:cNvSpPr>
            <a:spLocks noGrp="1"/>
          </p:cNvSpPr>
          <p:nvPr>
            <p:ph idx="1"/>
          </p:nvPr>
        </p:nvSpPr>
        <p:spPr>
          <a:xfrm>
            <a:off x="1333502" y="1930400"/>
            <a:ext cx="10320018" cy="4697411"/>
          </a:xfrm>
        </p:spPr>
        <p:txBody>
          <a:bodyPr>
            <a:normAutofit/>
          </a:bodyPr>
          <a:lstStyle/>
          <a:p>
            <a:pPr lvl="0">
              <a:lnSpc>
                <a:spcPct val="90000"/>
              </a:lnSpc>
            </a:pPr>
            <a:r>
              <a:rPr lang="en-US" dirty="0"/>
              <a:t>Attend Hot Wash</a:t>
            </a:r>
          </a:p>
          <a:p>
            <a:pPr lvl="0">
              <a:lnSpc>
                <a:spcPct val="90000"/>
              </a:lnSpc>
            </a:pPr>
            <a:r>
              <a:rPr lang="en-US" i="1" dirty="0"/>
              <a:t>If applicable, </a:t>
            </a:r>
            <a:r>
              <a:rPr lang="en-US" dirty="0"/>
              <a:t>Complete a Player Feedback Form</a:t>
            </a:r>
          </a:p>
          <a:p>
            <a:pPr lvl="1">
              <a:lnSpc>
                <a:spcPct val="90000"/>
              </a:lnSpc>
            </a:pPr>
            <a:r>
              <a:rPr lang="en-US" sz="1800" dirty="0"/>
              <a:t>Submit to Evaluator</a:t>
            </a:r>
          </a:p>
          <a:p>
            <a:pPr>
              <a:lnSpc>
                <a:spcPct val="90000"/>
              </a:lnSpc>
            </a:pPr>
            <a:r>
              <a:rPr lang="en-US" dirty="0"/>
              <a:t>Provide any notes/materials generated from the FSE to your Controller or Evaluator for review and inclusion in the After-Action Report.</a:t>
            </a:r>
          </a:p>
          <a:p>
            <a:pPr>
              <a:lnSpc>
                <a:spcPct val="90000"/>
              </a:lnSpc>
            </a:pPr>
            <a:r>
              <a:rPr lang="en-US" dirty="0"/>
              <a:t>Assist with cleanup operations to restore the area to pre-FSE conditions</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29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215B-BBE6-4C0F-BD7A-3E21DE7017CF}"/>
              </a:ext>
            </a:extLst>
          </p:cNvPr>
          <p:cNvSpPr>
            <a:spLocks noGrp="1"/>
          </p:cNvSpPr>
          <p:nvPr>
            <p:ph type="title"/>
          </p:nvPr>
        </p:nvSpPr>
        <p:spPr>
          <a:xfrm>
            <a:off x="1351280" y="243840"/>
            <a:ext cx="7958295" cy="1320800"/>
          </a:xfrm>
        </p:spPr>
        <p:txBody>
          <a:bodyPr>
            <a:normAutofit/>
          </a:bodyPr>
          <a:lstStyle/>
          <a:p>
            <a:pPr>
              <a:lnSpc>
                <a:spcPct val="90000"/>
              </a:lnSpc>
            </a:pPr>
            <a:r>
              <a:rPr lang="en-US" sz="3200" dirty="0">
                <a:solidFill>
                  <a:schemeClr val="tx1"/>
                </a:solidFill>
              </a:rPr>
              <a:t>Introductions: Exercise Staff Positions</a:t>
            </a:r>
          </a:p>
        </p:txBody>
      </p:sp>
      <p:sp>
        <p:nvSpPr>
          <p:cNvPr id="3" name="Content Placeholder 2">
            <a:extLst>
              <a:ext uri="{FF2B5EF4-FFF2-40B4-BE49-F238E27FC236}">
                <a16:creationId xmlns:a16="http://schemas.microsoft.com/office/drawing/2014/main" id="{FB999259-B8BA-4FAF-96A1-870B82A3346C}"/>
              </a:ext>
            </a:extLst>
          </p:cNvPr>
          <p:cNvSpPr>
            <a:spLocks noGrp="1"/>
          </p:cNvSpPr>
          <p:nvPr>
            <p:ph idx="1"/>
          </p:nvPr>
        </p:nvSpPr>
        <p:spPr>
          <a:xfrm>
            <a:off x="5537200" y="1198881"/>
            <a:ext cx="4135120" cy="5303520"/>
          </a:xfrm>
        </p:spPr>
        <p:txBody>
          <a:bodyPr>
            <a:normAutofit/>
          </a:bodyPr>
          <a:lstStyle/>
          <a:p>
            <a:pPr>
              <a:lnSpc>
                <a:spcPct val="90000"/>
              </a:lnSpc>
              <a:buClr>
                <a:schemeClr val="tx1"/>
              </a:buClr>
            </a:pPr>
            <a:r>
              <a:rPr lang="en-US" dirty="0">
                <a:solidFill>
                  <a:schemeClr val="tx1"/>
                </a:solidFill>
              </a:rPr>
              <a:t>Exercise Lead</a:t>
            </a:r>
          </a:p>
          <a:p>
            <a:pPr>
              <a:lnSpc>
                <a:spcPct val="90000"/>
              </a:lnSpc>
              <a:buClr>
                <a:schemeClr val="tx1"/>
              </a:buClr>
            </a:pPr>
            <a:r>
              <a:rPr lang="en-US" dirty="0">
                <a:solidFill>
                  <a:schemeClr val="tx1"/>
                </a:solidFill>
              </a:rPr>
              <a:t>Safety Officer</a:t>
            </a:r>
          </a:p>
          <a:p>
            <a:pPr>
              <a:lnSpc>
                <a:spcPct val="90000"/>
              </a:lnSpc>
              <a:buClr>
                <a:schemeClr val="tx1"/>
              </a:buClr>
            </a:pPr>
            <a:r>
              <a:rPr lang="en-US" dirty="0">
                <a:solidFill>
                  <a:schemeClr val="tx1"/>
                </a:solidFill>
              </a:rPr>
              <a:t>Controller</a:t>
            </a:r>
          </a:p>
          <a:p>
            <a:pPr>
              <a:lnSpc>
                <a:spcPct val="90000"/>
              </a:lnSpc>
              <a:buClr>
                <a:schemeClr val="tx1"/>
              </a:buClr>
            </a:pPr>
            <a:r>
              <a:rPr lang="en-US" dirty="0">
                <a:solidFill>
                  <a:schemeClr val="tx1"/>
                </a:solidFill>
              </a:rPr>
              <a:t>Evaluator</a:t>
            </a:r>
          </a:p>
          <a:p>
            <a:pPr>
              <a:lnSpc>
                <a:spcPct val="90000"/>
              </a:lnSpc>
              <a:buClr>
                <a:schemeClr val="tx1"/>
              </a:buClr>
            </a:pPr>
            <a:r>
              <a:rPr lang="en-US" dirty="0">
                <a:solidFill>
                  <a:schemeClr val="tx1"/>
                </a:solidFill>
              </a:rPr>
              <a:t>Players</a:t>
            </a:r>
          </a:p>
          <a:p>
            <a:pPr>
              <a:lnSpc>
                <a:spcPct val="90000"/>
              </a:lnSpc>
              <a:buClr>
                <a:schemeClr val="tx1"/>
              </a:buClr>
            </a:pPr>
            <a:r>
              <a:rPr lang="en-US" i="1" dirty="0">
                <a:solidFill>
                  <a:schemeClr val="tx1"/>
                </a:solidFill>
              </a:rPr>
              <a:t>If participating: Observers, Media, Victim Volunteers</a:t>
            </a:r>
          </a:p>
          <a:p>
            <a:pPr lvl="1">
              <a:buClr>
                <a:schemeClr val="tx1"/>
              </a:buClr>
            </a:pPr>
            <a:r>
              <a:rPr lang="en-US" sz="1800" i="1" dirty="0">
                <a:solidFill>
                  <a:schemeClr val="tx1"/>
                </a:solidFill>
              </a:rPr>
              <a:t>Should be escorted at all times</a:t>
            </a:r>
          </a:p>
          <a:p>
            <a:pPr lvl="1">
              <a:buClr>
                <a:schemeClr val="tx1"/>
              </a:buClr>
            </a:pPr>
            <a:r>
              <a:rPr lang="en-US" sz="1800" i="1" dirty="0">
                <a:solidFill>
                  <a:schemeClr val="tx1"/>
                </a:solidFill>
              </a:rPr>
              <a:t>Should not interfere with exercise play nor talk to players</a:t>
            </a:r>
          </a:p>
        </p:txBody>
      </p:sp>
      <p:pic>
        <p:nvPicPr>
          <p:cNvPr id="5" name="Picture 4">
            <a:extLst>
              <a:ext uri="{FF2B5EF4-FFF2-40B4-BE49-F238E27FC236}">
                <a16:creationId xmlns:a16="http://schemas.microsoft.com/office/drawing/2014/main" id="{F8637E13-3EA6-484D-B9EB-147321EC88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374" r="25003" b="-1"/>
          <a:stretch/>
        </p:blipFill>
        <p:spPr>
          <a:xfrm>
            <a:off x="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 name="Isosceles Triangle 1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5184771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F11A4D2-EC8C-49C3-BEDE-8B0375470825}"/>
              </a:ext>
            </a:extLst>
          </p:cNvPr>
          <p:cNvSpPr>
            <a:spLocks noGrp="1"/>
          </p:cNvSpPr>
          <p:nvPr>
            <p:ph type="title"/>
          </p:nvPr>
        </p:nvSpPr>
        <p:spPr>
          <a:xfrm>
            <a:off x="692573" y="247482"/>
            <a:ext cx="4203045" cy="1375608"/>
          </a:xfrm>
        </p:spPr>
        <p:txBody>
          <a:bodyPr anchor="ctr">
            <a:normAutofit/>
          </a:bodyPr>
          <a:lstStyle/>
          <a:p>
            <a:pPr algn="ctr"/>
            <a:r>
              <a:rPr lang="en-US" dirty="0">
                <a:solidFill>
                  <a:schemeClr val="bg1"/>
                </a:solidFill>
              </a:rPr>
              <a:t>Safety</a:t>
            </a:r>
          </a:p>
        </p:txBody>
      </p:sp>
      <p:sp>
        <p:nvSpPr>
          <p:cNvPr id="3" name="Content Placeholder 2">
            <a:extLst>
              <a:ext uri="{FF2B5EF4-FFF2-40B4-BE49-F238E27FC236}">
                <a16:creationId xmlns:a16="http://schemas.microsoft.com/office/drawing/2014/main" id="{922135FA-0919-46E9-B323-86470F3CE817}"/>
              </a:ext>
            </a:extLst>
          </p:cNvPr>
          <p:cNvSpPr>
            <a:spLocks noGrp="1"/>
          </p:cNvSpPr>
          <p:nvPr>
            <p:ph idx="1"/>
          </p:nvPr>
        </p:nvSpPr>
        <p:spPr>
          <a:xfrm>
            <a:off x="5716872" y="599440"/>
            <a:ext cx="6233767" cy="5963920"/>
          </a:xfrm>
        </p:spPr>
        <p:txBody>
          <a:bodyPr>
            <a:noAutofit/>
          </a:bodyPr>
          <a:lstStyle/>
          <a:p>
            <a:pPr>
              <a:lnSpc>
                <a:spcPct val="90000"/>
              </a:lnSpc>
            </a:pPr>
            <a:r>
              <a:rPr lang="en-US" altLang="en-US" dirty="0">
                <a:solidFill>
                  <a:schemeClr val="tx1"/>
                </a:solidFill>
              </a:rPr>
              <a:t>Safety is everyone’s concern; a</a:t>
            </a:r>
            <a:r>
              <a:rPr lang="en-US" dirty="0">
                <a:solidFill>
                  <a:schemeClr val="tx1"/>
                </a:solidFill>
              </a:rPr>
              <a:t>ny safety concerns must be immediately reported to the Safety Officer. </a:t>
            </a:r>
          </a:p>
          <a:p>
            <a:pPr>
              <a:lnSpc>
                <a:spcPct val="90000"/>
              </a:lnSpc>
            </a:pPr>
            <a:r>
              <a:rPr lang="en-US" dirty="0">
                <a:solidFill>
                  <a:schemeClr val="tx1"/>
                </a:solidFill>
              </a:rPr>
              <a:t>FSE participant safety takes priority over FSE events. </a:t>
            </a:r>
          </a:p>
          <a:p>
            <a:pPr lvl="1">
              <a:lnSpc>
                <a:spcPct val="90000"/>
              </a:lnSpc>
            </a:pPr>
            <a:r>
              <a:rPr lang="en-US" sz="1800" dirty="0">
                <a:solidFill>
                  <a:schemeClr val="tx1"/>
                </a:solidFill>
              </a:rPr>
              <a:t>All participants should notify Safety Officer and the Controller if they observe another participant who is seriously ill or injured.</a:t>
            </a:r>
          </a:p>
          <a:p>
            <a:pPr lvl="1">
              <a:lnSpc>
                <a:spcPct val="90000"/>
              </a:lnSpc>
            </a:pPr>
            <a:r>
              <a:rPr lang="en-US" sz="1800" dirty="0">
                <a:solidFill>
                  <a:schemeClr val="tx1"/>
                </a:solidFill>
              </a:rPr>
              <a:t>All participants should advise the Safety Officer or Controller of any unauthorized persons. </a:t>
            </a:r>
          </a:p>
          <a:p>
            <a:pPr>
              <a:lnSpc>
                <a:spcPct val="90000"/>
              </a:lnSpc>
            </a:pPr>
            <a:r>
              <a:rPr lang="en-US" altLang="en-US" dirty="0">
                <a:solidFill>
                  <a:schemeClr val="tx1"/>
                </a:solidFill>
              </a:rPr>
              <a:t>Safety concerns override exercise execution</a:t>
            </a:r>
          </a:p>
          <a:p>
            <a:pPr lvl="1">
              <a:lnSpc>
                <a:spcPct val="90000"/>
              </a:lnSpc>
            </a:pPr>
            <a:r>
              <a:rPr lang="en-US" sz="1800" dirty="0">
                <a:solidFill>
                  <a:schemeClr val="tx1"/>
                </a:solidFill>
              </a:rPr>
              <a:t>The Safety Officer and Exercise Lead will determine if a real-world emergency warrants a pause in FSE play and when FSE play can be resumed.</a:t>
            </a:r>
          </a:p>
          <a:p>
            <a:pPr lvl="1">
              <a:lnSpc>
                <a:spcPct val="90000"/>
              </a:lnSpc>
            </a:pPr>
            <a:r>
              <a:rPr lang="en-US" altLang="en-US" sz="1800" dirty="0">
                <a:solidFill>
                  <a:schemeClr val="tx1"/>
                </a:solidFill>
              </a:rPr>
              <a:t>Actual emergencies will be identified by the saying:</a:t>
            </a:r>
            <a:r>
              <a:rPr lang="en-US" sz="1800" b="1" dirty="0">
                <a:solidFill>
                  <a:schemeClr val="tx1"/>
                </a:solidFill>
              </a:rPr>
              <a:t> “THIS IS NOT AN EXERCISE.” </a:t>
            </a:r>
          </a:p>
          <a:p>
            <a:pPr lvl="1">
              <a:lnSpc>
                <a:spcPct val="90000"/>
              </a:lnSpc>
            </a:pPr>
            <a:r>
              <a:rPr lang="en-US" sz="1800" dirty="0">
                <a:solidFill>
                  <a:schemeClr val="tx1"/>
                </a:solidFill>
              </a:rPr>
              <a:t>A controller aware of a real emergency will initiate the </a:t>
            </a:r>
            <a:r>
              <a:rPr lang="en-US" sz="1800" b="1" dirty="0">
                <a:solidFill>
                  <a:schemeClr val="tx1"/>
                </a:solidFill>
              </a:rPr>
              <a:t>“THIS IS NOT AN EXERCISE”</a:t>
            </a:r>
            <a:r>
              <a:rPr lang="en-US" sz="1800" dirty="0">
                <a:solidFill>
                  <a:schemeClr val="tx1"/>
                </a:solidFill>
              </a:rPr>
              <a:t> broadcast and provide the Exercise Lead with the location of the emergency and resources needed, if any. </a:t>
            </a:r>
          </a:p>
        </p:txBody>
      </p:sp>
      <p:pic>
        <p:nvPicPr>
          <p:cNvPr id="7" name="Graphic 6" descr="Warning">
            <a:extLst>
              <a:ext uri="{FF2B5EF4-FFF2-40B4-BE49-F238E27FC236}">
                <a16:creationId xmlns:a16="http://schemas.microsoft.com/office/drawing/2014/main" id="{C933421D-93E2-46F7-919F-1BF2D7B44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 y="1870572"/>
            <a:ext cx="3821349" cy="382134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800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F11A4D2-EC8C-49C3-BEDE-8B0375470825}"/>
              </a:ext>
            </a:extLst>
          </p:cNvPr>
          <p:cNvSpPr>
            <a:spLocks noGrp="1"/>
          </p:cNvSpPr>
          <p:nvPr>
            <p:ph type="title"/>
          </p:nvPr>
        </p:nvSpPr>
        <p:spPr>
          <a:xfrm>
            <a:off x="6427315" y="200324"/>
            <a:ext cx="4660126" cy="1375608"/>
          </a:xfrm>
        </p:spPr>
        <p:txBody>
          <a:bodyPr anchor="ctr">
            <a:normAutofit/>
          </a:bodyPr>
          <a:lstStyle/>
          <a:p>
            <a:pPr algn="ctr"/>
            <a:r>
              <a:rPr lang="en-US" dirty="0">
                <a:solidFill>
                  <a:schemeClr val="accent2"/>
                </a:solidFill>
              </a:rPr>
              <a:t>Safety – Site Control</a:t>
            </a:r>
          </a:p>
        </p:txBody>
      </p:sp>
      <p:sp>
        <p:nvSpPr>
          <p:cNvPr id="3" name="Content Placeholder 2">
            <a:extLst>
              <a:ext uri="{FF2B5EF4-FFF2-40B4-BE49-F238E27FC236}">
                <a16:creationId xmlns:a16="http://schemas.microsoft.com/office/drawing/2014/main" id="{922135FA-0919-46E9-B323-86470F3CE817}"/>
              </a:ext>
            </a:extLst>
          </p:cNvPr>
          <p:cNvSpPr>
            <a:spLocks noGrp="1"/>
          </p:cNvSpPr>
          <p:nvPr>
            <p:ph idx="1"/>
          </p:nvPr>
        </p:nvSpPr>
        <p:spPr>
          <a:xfrm>
            <a:off x="350489" y="1046480"/>
            <a:ext cx="4140231" cy="4378960"/>
          </a:xfrm>
        </p:spPr>
        <p:txBody>
          <a:bodyPr>
            <a:noAutofit/>
          </a:bodyPr>
          <a:lstStyle/>
          <a:p>
            <a:pPr lvl="0">
              <a:buClr>
                <a:schemeClr val="bg1"/>
              </a:buClr>
            </a:pPr>
            <a:r>
              <a:rPr lang="en-US" dirty="0">
                <a:solidFill>
                  <a:schemeClr val="bg1"/>
                </a:solidFill>
              </a:rPr>
              <a:t>All participants must check in before the FSE begins. </a:t>
            </a:r>
          </a:p>
          <a:p>
            <a:pPr lvl="0">
              <a:buClr>
                <a:schemeClr val="bg1"/>
              </a:buClr>
            </a:pPr>
            <a:endParaRPr lang="en-US" dirty="0">
              <a:solidFill>
                <a:schemeClr val="bg1"/>
              </a:solidFill>
            </a:endParaRPr>
          </a:p>
          <a:p>
            <a:pPr lvl="0">
              <a:buClr>
                <a:schemeClr val="bg1"/>
              </a:buClr>
            </a:pPr>
            <a:r>
              <a:rPr lang="en-US" dirty="0">
                <a:solidFill>
                  <a:schemeClr val="bg1"/>
                </a:solidFill>
              </a:rPr>
              <a:t>Media/Observers are escorted to designated areas and accompanied by the PIO at all times.</a:t>
            </a:r>
          </a:p>
          <a:p>
            <a:pPr lvl="0">
              <a:buClr>
                <a:schemeClr val="bg1"/>
              </a:buClr>
            </a:pPr>
            <a:endParaRPr lang="en-US" dirty="0">
              <a:solidFill>
                <a:schemeClr val="bg1"/>
              </a:solidFill>
            </a:endParaRPr>
          </a:p>
          <a:p>
            <a:pPr lvl="0">
              <a:buClr>
                <a:schemeClr val="bg1"/>
              </a:buClr>
            </a:pPr>
            <a:r>
              <a:rPr lang="en-US" dirty="0">
                <a:solidFill>
                  <a:schemeClr val="bg1"/>
                </a:solidFill>
              </a:rPr>
              <a:t>Exercise in Progress signs should be posted.</a:t>
            </a:r>
          </a:p>
          <a:p>
            <a:pPr lvl="0">
              <a:buClr>
                <a:schemeClr val="bg1"/>
              </a:buClr>
            </a:pPr>
            <a:endParaRPr lang="en-US" dirty="0">
              <a:solidFill>
                <a:schemeClr val="bg1"/>
              </a:solidFill>
            </a:endParaRPr>
          </a:p>
          <a:p>
            <a:pPr lvl="0">
              <a:buClr>
                <a:schemeClr val="bg1"/>
              </a:buClr>
            </a:pPr>
            <a:r>
              <a:rPr lang="en-US" dirty="0">
                <a:solidFill>
                  <a:schemeClr val="bg1"/>
                </a:solidFill>
              </a:rPr>
              <a:t>All existing fire hydrants on the site are accessible.</a:t>
            </a:r>
          </a:p>
        </p:txBody>
      </p:sp>
      <p:pic>
        <p:nvPicPr>
          <p:cNvPr id="7" name="Graphic 6" descr="Warning">
            <a:extLst>
              <a:ext uri="{FF2B5EF4-FFF2-40B4-BE49-F238E27FC236}">
                <a16:creationId xmlns:a16="http://schemas.microsoft.com/office/drawing/2014/main" id="{C933421D-93E2-46F7-919F-1BF2D7B44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6704" y="1768972"/>
            <a:ext cx="3821349" cy="382134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3053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F11A4D2-EC8C-49C3-BEDE-8B0375470825}"/>
              </a:ext>
            </a:extLst>
          </p:cNvPr>
          <p:cNvSpPr>
            <a:spLocks noGrp="1"/>
          </p:cNvSpPr>
          <p:nvPr>
            <p:ph type="title"/>
          </p:nvPr>
        </p:nvSpPr>
        <p:spPr>
          <a:xfrm>
            <a:off x="900698" y="104262"/>
            <a:ext cx="4203045" cy="1375608"/>
          </a:xfrm>
        </p:spPr>
        <p:txBody>
          <a:bodyPr anchor="ctr">
            <a:normAutofit/>
          </a:bodyPr>
          <a:lstStyle/>
          <a:p>
            <a:r>
              <a:rPr lang="en-US" dirty="0">
                <a:solidFill>
                  <a:schemeClr val="bg1"/>
                </a:solidFill>
              </a:rPr>
              <a:t>Controller</a:t>
            </a:r>
          </a:p>
        </p:txBody>
      </p:sp>
      <p:sp>
        <p:nvSpPr>
          <p:cNvPr id="3" name="Content Placeholder 2">
            <a:extLst>
              <a:ext uri="{FF2B5EF4-FFF2-40B4-BE49-F238E27FC236}">
                <a16:creationId xmlns:a16="http://schemas.microsoft.com/office/drawing/2014/main" id="{922135FA-0919-46E9-B323-86470F3CE817}"/>
              </a:ext>
            </a:extLst>
          </p:cNvPr>
          <p:cNvSpPr>
            <a:spLocks noGrp="1"/>
          </p:cNvSpPr>
          <p:nvPr>
            <p:ph idx="1"/>
          </p:nvPr>
        </p:nvSpPr>
        <p:spPr>
          <a:xfrm>
            <a:off x="6207760" y="2377440"/>
            <a:ext cx="5215288" cy="2739280"/>
          </a:xfrm>
        </p:spPr>
        <p:txBody>
          <a:bodyPr>
            <a:noAutofit/>
          </a:bodyPr>
          <a:lstStyle/>
          <a:p>
            <a:r>
              <a:rPr lang="en-US" dirty="0"/>
              <a:t>Manages FSE play by </a:t>
            </a:r>
          </a:p>
          <a:p>
            <a:pPr lvl="1"/>
            <a:r>
              <a:rPr lang="en-US" dirty="0"/>
              <a:t>Directing the pace of the exercise</a:t>
            </a:r>
          </a:p>
          <a:p>
            <a:pPr lvl="1"/>
            <a:r>
              <a:rPr lang="en-US" dirty="0"/>
              <a:t>Providing key data to players (injects &amp; inject supplementals, such as email messages and building assessment/evaluation)</a:t>
            </a:r>
          </a:p>
          <a:p>
            <a:pPr lvl="1"/>
            <a:r>
              <a:rPr lang="en-US" dirty="0"/>
              <a:t>Prompting/initiating certain player actions in accordance with instructions provided in the </a:t>
            </a:r>
            <a:r>
              <a:rPr lang="en-US" b="1" dirty="0"/>
              <a:t>Master Scenario of Events List (MSEL)</a:t>
            </a:r>
            <a:endParaRPr lang="en-US" dirty="0"/>
          </a:p>
        </p:txBody>
      </p:sp>
      <p:pic>
        <p:nvPicPr>
          <p:cNvPr id="7" name="Graphic 6" descr="Checklist">
            <a:extLst>
              <a:ext uri="{FF2B5EF4-FFF2-40B4-BE49-F238E27FC236}">
                <a16:creationId xmlns:a16="http://schemas.microsoft.com/office/drawing/2014/main" id="{C933421D-93E2-46F7-919F-1BF2D7B44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 y="1870572"/>
            <a:ext cx="3821349" cy="382134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873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F11A4D2-EC8C-49C3-BEDE-8B0375470825}"/>
              </a:ext>
            </a:extLst>
          </p:cNvPr>
          <p:cNvSpPr>
            <a:spLocks noGrp="1"/>
          </p:cNvSpPr>
          <p:nvPr>
            <p:ph type="title"/>
          </p:nvPr>
        </p:nvSpPr>
        <p:spPr>
          <a:xfrm>
            <a:off x="900698" y="104262"/>
            <a:ext cx="4203045" cy="1375608"/>
          </a:xfrm>
        </p:spPr>
        <p:txBody>
          <a:bodyPr anchor="ctr">
            <a:normAutofit/>
          </a:bodyPr>
          <a:lstStyle/>
          <a:p>
            <a:r>
              <a:rPr lang="en-US" dirty="0">
                <a:solidFill>
                  <a:schemeClr val="bg1"/>
                </a:solidFill>
              </a:rPr>
              <a:t>Evaluator</a:t>
            </a:r>
          </a:p>
        </p:txBody>
      </p:sp>
      <p:sp>
        <p:nvSpPr>
          <p:cNvPr id="3" name="Content Placeholder 2">
            <a:extLst>
              <a:ext uri="{FF2B5EF4-FFF2-40B4-BE49-F238E27FC236}">
                <a16:creationId xmlns:a16="http://schemas.microsoft.com/office/drawing/2014/main" id="{922135FA-0919-46E9-B323-86470F3CE817}"/>
              </a:ext>
            </a:extLst>
          </p:cNvPr>
          <p:cNvSpPr>
            <a:spLocks noGrp="1"/>
          </p:cNvSpPr>
          <p:nvPr>
            <p:ph idx="1"/>
          </p:nvPr>
        </p:nvSpPr>
        <p:spPr>
          <a:xfrm>
            <a:off x="6207760" y="2377440"/>
            <a:ext cx="5215288" cy="2001520"/>
          </a:xfrm>
        </p:spPr>
        <p:txBody>
          <a:bodyPr>
            <a:noAutofit/>
          </a:bodyPr>
          <a:lstStyle/>
          <a:p>
            <a:pPr marL="0" indent="0" algn="ctr">
              <a:buNone/>
            </a:pPr>
            <a:r>
              <a:rPr lang="en-US" sz="2000" dirty="0"/>
              <a:t>Observes and documents performance against established objectives and expected outcomes/actions, in accordance with the </a:t>
            </a:r>
            <a:r>
              <a:rPr lang="en-US" sz="2000" b="1" dirty="0"/>
              <a:t>Exercise Evaluation Guide (EEG)</a:t>
            </a:r>
            <a:r>
              <a:rPr lang="en-US" sz="2000" dirty="0"/>
              <a:t>.</a:t>
            </a:r>
          </a:p>
        </p:txBody>
      </p:sp>
      <p:pic>
        <p:nvPicPr>
          <p:cNvPr id="7" name="Graphic 6" descr="Magnifying glass">
            <a:extLst>
              <a:ext uri="{FF2B5EF4-FFF2-40B4-BE49-F238E27FC236}">
                <a16:creationId xmlns:a16="http://schemas.microsoft.com/office/drawing/2014/main" id="{C933421D-93E2-46F7-919F-1BF2D7B441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 y="1870572"/>
            <a:ext cx="3821349" cy="382134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8172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32FF2EF-29DF-494E-A1C9-B663DB0664A1}"/>
              </a:ext>
            </a:extLst>
          </p:cNvPr>
          <p:cNvSpPr txBox="1"/>
          <p:nvPr/>
        </p:nvSpPr>
        <p:spPr>
          <a:xfrm>
            <a:off x="1489078" y="2014120"/>
            <a:ext cx="8470898" cy="3429260"/>
          </a:xfrm>
          <a:prstGeom prst="rect">
            <a:avLst/>
          </a:prstGeom>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a:bodyPr>
          <a:lstStyle/>
          <a:p>
            <a:pPr marL="0" marR="0" lvl="0" indent="0" algn="ctr" defTabSz="457200" fontAlgn="auto">
              <a:spcBef>
                <a:spcPts val="1000"/>
              </a:spcBef>
              <a:buClr>
                <a:schemeClr val="accent1"/>
              </a:buClr>
              <a:buSzPct val="80000"/>
              <a:tabLst/>
              <a:defRPr/>
            </a:pPr>
            <a:r>
              <a:rPr lang="en-US" sz="5400" b="1" dirty="0">
                <a:solidFill>
                  <a:srgbClr val="002060"/>
                </a:solidFill>
                <a:latin typeface="Trebuchet MS" panose="020B0603020202020204"/>
              </a:rPr>
              <a:t>All Players and Roles should attend this Briefing!</a:t>
            </a:r>
          </a:p>
          <a:p>
            <a:pPr marL="0" marR="0" lvl="0" indent="0" defTabSz="457200" fontAlgn="auto">
              <a:spcBef>
                <a:spcPts val="1000"/>
              </a:spcBef>
              <a:buClr>
                <a:schemeClr val="accent1"/>
              </a:buClr>
              <a:buSzPct val="80000"/>
              <a:buFont typeface="Wingdings 3" charset="2"/>
              <a:buChar char=""/>
              <a:tabLst/>
              <a:defRPr/>
            </a:pPr>
            <a:endParaRPr kumimoji="0" lang="en-US" b="0" i="0" u="none" strike="noStrike" cap="none" spc="0" normalizeH="0" baseline="0" noProof="0" dirty="0">
              <a:ln>
                <a:noFill/>
              </a:ln>
              <a:solidFill>
                <a:schemeClr val="tx1">
                  <a:lumMod val="75000"/>
                  <a:lumOff val="25000"/>
                </a:schemeClr>
              </a:solidFill>
              <a:effectLst/>
              <a:uLnTx/>
              <a:uFillTx/>
            </a:endParaRPr>
          </a:p>
          <a:p>
            <a:pPr algn="ctr">
              <a:defRPr/>
            </a:pPr>
            <a:r>
              <a:rPr lang="en-US" sz="3900" i="1" dirty="0">
                <a:solidFill>
                  <a:prstClr val="black"/>
                </a:solidFill>
                <a:latin typeface="Trebuchet MS" panose="020B0603020202020204"/>
              </a:rPr>
              <a:t>Did you sign in yet? </a:t>
            </a:r>
          </a:p>
          <a:p>
            <a:pPr algn="ctr">
              <a:defRPr/>
            </a:pPr>
            <a:r>
              <a:rPr lang="en-US" sz="3900" i="1" dirty="0">
                <a:solidFill>
                  <a:prstClr val="black"/>
                </a:solidFill>
                <a:latin typeface="Trebuchet MS" panose="020B0603020202020204"/>
              </a:rPr>
              <a:t>Every participant is required to sign in.</a:t>
            </a:r>
          </a:p>
        </p:txBody>
      </p:sp>
      <p:sp>
        <p:nvSpPr>
          <p:cNvPr id="2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881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794D5B7-876E-4874-912C-B89DD0DB9CE3}"/>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Exercise Identification </a:t>
            </a:r>
          </a:p>
        </p:txBody>
      </p:sp>
      <p:graphicFrame>
        <p:nvGraphicFramePr>
          <p:cNvPr id="5" name="Content Placeholder 4">
            <a:extLst>
              <a:ext uri="{FF2B5EF4-FFF2-40B4-BE49-F238E27FC236}">
                <a16:creationId xmlns:a16="http://schemas.microsoft.com/office/drawing/2014/main" id="{B17BE8A8-8127-488A-B8FB-8995C43FD102}"/>
              </a:ext>
            </a:extLst>
          </p:cNvPr>
          <p:cNvGraphicFramePr>
            <a:graphicFrameLocks noGrp="1"/>
          </p:cNvGraphicFramePr>
          <p:nvPr>
            <p:ph idx="1"/>
            <p:extLst>
              <p:ext uri="{D42A27DB-BD31-4B8C-83A1-F6EECF244321}">
                <p14:modId xmlns:p14="http://schemas.microsoft.com/office/powerpoint/2010/main" val="1905560572"/>
              </p:ext>
            </p:extLst>
          </p:nvPr>
        </p:nvGraphicFramePr>
        <p:xfrm>
          <a:off x="2081550" y="934222"/>
          <a:ext cx="6096869" cy="3116584"/>
        </p:xfrm>
        <a:graphic>
          <a:graphicData uri="http://schemas.openxmlformats.org/drawingml/2006/table">
            <a:tbl>
              <a:tblPr firstRow="1" firstCol="1" lastRow="1" lastCol="1" bandRow="1" bandCol="1">
                <a:tableStyleId>{BC89EF96-8CEA-46FF-86C4-4CE0E7609802}</a:tableStyleId>
              </a:tblPr>
              <a:tblGrid>
                <a:gridCol w="3719643">
                  <a:extLst>
                    <a:ext uri="{9D8B030D-6E8A-4147-A177-3AD203B41FA5}">
                      <a16:colId xmlns:a16="http://schemas.microsoft.com/office/drawing/2014/main" val="859976713"/>
                    </a:ext>
                  </a:extLst>
                </a:gridCol>
                <a:gridCol w="2377226">
                  <a:extLst>
                    <a:ext uri="{9D8B030D-6E8A-4147-A177-3AD203B41FA5}">
                      <a16:colId xmlns:a16="http://schemas.microsoft.com/office/drawing/2014/main" val="3725120710"/>
                    </a:ext>
                  </a:extLst>
                </a:gridCol>
              </a:tblGrid>
              <a:tr h="289166">
                <a:tc>
                  <a:txBody>
                    <a:bodyPr/>
                    <a:lstStyle/>
                    <a:p>
                      <a:pPr marL="0" marR="0" algn="ctr">
                        <a:spcBef>
                          <a:spcPts val="200"/>
                        </a:spcBef>
                        <a:spcAft>
                          <a:spcPts val="200"/>
                        </a:spcAft>
                      </a:pPr>
                      <a:r>
                        <a:rPr lang="en-US" sz="1050" dirty="0">
                          <a:effectLst/>
                        </a:rPr>
                        <a:t>GROUP</a:t>
                      </a:r>
                      <a:endParaRPr lang="en-US" sz="1050" b="1" dirty="0">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ctr">
                        <a:spcBef>
                          <a:spcPts val="200"/>
                        </a:spcBef>
                        <a:spcAft>
                          <a:spcPts val="200"/>
                        </a:spcAft>
                      </a:pPr>
                      <a:r>
                        <a:rPr lang="en-US" sz="1050" dirty="0">
                          <a:effectLst/>
                        </a:rPr>
                        <a:t>BADGE / VEST</a:t>
                      </a:r>
                      <a:endParaRPr lang="en-US" sz="1050" b="1" dirty="0">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1486417685"/>
                  </a:ext>
                </a:extLst>
              </a:tr>
              <a:tr h="257038">
                <a:tc>
                  <a:txBody>
                    <a:bodyPr/>
                    <a:lstStyle/>
                    <a:p>
                      <a:pPr marL="0" marR="0" algn="just">
                        <a:spcBef>
                          <a:spcPts val="200"/>
                        </a:spcBef>
                        <a:spcAft>
                          <a:spcPts val="200"/>
                        </a:spcAft>
                      </a:pPr>
                      <a:r>
                        <a:rPr lang="en-US" sz="700">
                          <a:effectLst/>
                          <a:highlight>
                            <a:srgbClr val="D3D3D3"/>
                          </a:highlight>
                        </a:rPr>
                        <a:t>[Exercise Lead]</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2240971392"/>
                  </a:ext>
                </a:extLst>
              </a:tr>
              <a:tr h="257038">
                <a:tc>
                  <a:txBody>
                    <a:bodyPr/>
                    <a:lstStyle/>
                    <a:p>
                      <a:pPr marL="0" marR="0" algn="just">
                        <a:spcBef>
                          <a:spcPts val="200"/>
                        </a:spcBef>
                        <a:spcAft>
                          <a:spcPts val="200"/>
                        </a:spcAft>
                      </a:pPr>
                      <a:r>
                        <a:rPr lang="en-US" sz="700" dirty="0">
                          <a:effectLst/>
                          <a:highlight>
                            <a:srgbClr val="D3D3D3"/>
                          </a:highlight>
                        </a:rPr>
                        <a:t>[Safety Officer]</a:t>
                      </a:r>
                      <a:endParaRPr lang="en-US" sz="700" b="1" dirty="0">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1602218412"/>
                  </a:ext>
                </a:extLst>
              </a:tr>
              <a:tr h="257038">
                <a:tc>
                  <a:txBody>
                    <a:bodyPr/>
                    <a:lstStyle/>
                    <a:p>
                      <a:pPr marL="0" marR="0" algn="just">
                        <a:spcBef>
                          <a:spcPts val="200"/>
                        </a:spcBef>
                        <a:spcAft>
                          <a:spcPts val="200"/>
                        </a:spcAft>
                      </a:pPr>
                      <a:r>
                        <a:rPr lang="en-US" sz="700">
                          <a:effectLst/>
                          <a:highlight>
                            <a:srgbClr val="D3D3D3"/>
                          </a:highlight>
                        </a:rPr>
                        <a:t>[Controllers]</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890604724"/>
                  </a:ext>
                </a:extLst>
              </a:tr>
              <a:tr h="257038">
                <a:tc>
                  <a:txBody>
                    <a:bodyPr/>
                    <a:lstStyle/>
                    <a:p>
                      <a:pPr marL="0" marR="0" algn="just">
                        <a:spcBef>
                          <a:spcPts val="200"/>
                        </a:spcBef>
                        <a:spcAft>
                          <a:spcPts val="200"/>
                        </a:spcAft>
                      </a:pPr>
                      <a:r>
                        <a:rPr lang="en-US" sz="700">
                          <a:effectLst/>
                          <a:highlight>
                            <a:srgbClr val="D3D3D3"/>
                          </a:highlight>
                        </a:rPr>
                        <a:t>[Evaluators]</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2785497602"/>
                  </a:ext>
                </a:extLst>
              </a:tr>
              <a:tr h="257038">
                <a:tc>
                  <a:txBody>
                    <a:bodyPr/>
                    <a:lstStyle/>
                    <a:p>
                      <a:pPr marL="0" marR="0" algn="just">
                        <a:spcBef>
                          <a:spcPts val="200"/>
                        </a:spcBef>
                        <a:spcAft>
                          <a:spcPts val="200"/>
                        </a:spcAft>
                      </a:pPr>
                      <a:r>
                        <a:rPr lang="en-US" sz="700">
                          <a:effectLst/>
                          <a:highlight>
                            <a:srgbClr val="D3D3D3"/>
                          </a:highlight>
                        </a:rPr>
                        <a:t>[Actors/Victim Volunteers]</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2134793035"/>
                  </a:ext>
                </a:extLst>
              </a:tr>
              <a:tr h="257038">
                <a:tc>
                  <a:txBody>
                    <a:bodyPr/>
                    <a:lstStyle/>
                    <a:p>
                      <a:pPr marL="0" marR="0" algn="just">
                        <a:spcBef>
                          <a:spcPts val="200"/>
                        </a:spcBef>
                        <a:spcAft>
                          <a:spcPts val="200"/>
                        </a:spcAft>
                      </a:pPr>
                      <a:r>
                        <a:rPr lang="en-US" sz="700">
                          <a:effectLst/>
                          <a:highlight>
                            <a:srgbClr val="D3D3D3"/>
                          </a:highlight>
                        </a:rPr>
                        <a:t>[Support Staff]</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4176727971"/>
                  </a:ext>
                </a:extLst>
              </a:tr>
              <a:tr h="257038">
                <a:tc>
                  <a:txBody>
                    <a:bodyPr/>
                    <a:lstStyle/>
                    <a:p>
                      <a:pPr marL="0" marR="0" algn="just">
                        <a:spcBef>
                          <a:spcPts val="200"/>
                        </a:spcBef>
                        <a:spcAft>
                          <a:spcPts val="200"/>
                        </a:spcAft>
                      </a:pPr>
                      <a:r>
                        <a:rPr lang="en-US" sz="700">
                          <a:effectLst/>
                          <a:highlight>
                            <a:srgbClr val="D3D3D3"/>
                          </a:highlight>
                        </a:rPr>
                        <a:t>[Observers]</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2163914516"/>
                  </a:ext>
                </a:extLst>
              </a:tr>
              <a:tr h="257038">
                <a:tc>
                  <a:txBody>
                    <a:bodyPr/>
                    <a:lstStyle/>
                    <a:p>
                      <a:pPr marL="0" marR="0" algn="just">
                        <a:spcBef>
                          <a:spcPts val="200"/>
                        </a:spcBef>
                        <a:spcAft>
                          <a:spcPts val="200"/>
                        </a:spcAft>
                      </a:pPr>
                      <a:r>
                        <a:rPr lang="en-US" sz="700">
                          <a:effectLst/>
                          <a:highlight>
                            <a:srgbClr val="D3D3D3"/>
                          </a:highlight>
                        </a:rPr>
                        <a:t>[Media Personnel]</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1689548715"/>
                  </a:ext>
                </a:extLst>
              </a:tr>
              <a:tr h="257038">
                <a:tc>
                  <a:txBody>
                    <a:bodyPr/>
                    <a:lstStyle/>
                    <a:p>
                      <a:pPr marL="0" marR="0" algn="just">
                        <a:spcBef>
                          <a:spcPts val="200"/>
                        </a:spcBef>
                        <a:spcAft>
                          <a:spcPts val="200"/>
                        </a:spcAft>
                      </a:pPr>
                      <a:r>
                        <a:rPr lang="en-US" sz="700">
                          <a:effectLst/>
                          <a:highlight>
                            <a:srgbClr val="D3D3D3"/>
                          </a:highlight>
                        </a:rPr>
                        <a:t>[Players, Uniformed]</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4154228124"/>
                  </a:ext>
                </a:extLst>
              </a:tr>
              <a:tr h="257038">
                <a:tc>
                  <a:txBody>
                    <a:bodyPr/>
                    <a:lstStyle/>
                    <a:p>
                      <a:pPr marL="0" marR="0" algn="just">
                        <a:spcBef>
                          <a:spcPts val="200"/>
                        </a:spcBef>
                        <a:spcAft>
                          <a:spcPts val="200"/>
                        </a:spcAft>
                      </a:pPr>
                      <a:r>
                        <a:rPr lang="en-US" sz="700" dirty="0">
                          <a:effectLst/>
                          <a:highlight>
                            <a:srgbClr val="D3D3D3"/>
                          </a:highlight>
                        </a:rPr>
                        <a:t>[Players, Civilian Clothes]</a:t>
                      </a:r>
                      <a:endParaRPr lang="en-US" sz="700" b="1" dirty="0">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a:effectLst/>
                        </a:rPr>
                        <a:t> </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818313747"/>
                  </a:ext>
                </a:extLst>
              </a:tr>
              <a:tr h="257038">
                <a:tc>
                  <a:txBody>
                    <a:bodyPr/>
                    <a:lstStyle/>
                    <a:p>
                      <a:pPr marL="0" marR="0" algn="just">
                        <a:spcBef>
                          <a:spcPts val="200"/>
                        </a:spcBef>
                        <a:spcAft>
                          <a:spcPts val="200"/>
                        </a:spcAft>
                      </a:pPr>
                      <a:r>
                        <a:rPr lang="en-US" sz="700">
                          <a:effectLst/>
                          <a:highlight>
                            <a:srgbClr val="D3D3D3"/>
                          </a:highlight>
                        </a:rPr>
                        <a:t>[Players, PIO]</a:t>
                      </a:r>
                      <a:endParaRPr lang="en-US" sz="700" b="1">
                        <a:solidFill>
                          <a:srgbClr val="FFFFFF"/>
                        </a:solidFill>
                        <a:effectLst/>
                        <a:latin typeface="Arial" panose="020B0604020202020204" pitchFamily="34" charset="0"/>
                        <a:ea typeface="MS Mincho" panose="02020609040205080304" pitchFamily="49" charset="-128"/>
                      </a:endParaRPr>
                    </a:p>
                  </a:txBody>
                  <a:tcPr marL="104589" marR="62754" marT="62754" marB="62754"/>
                </a:tc>
                <a:tc>
                  <a:txBody>
                    <a:bodyPr/>
                    <a:lstStyle/>
                    <a:p>
                      <a:pPr marL="0" marR="0" algn="just">
                        <a:spcBef>
                          <a:spcPts val="200"/>
                        </a:spcBef>
                        <a:spcAft>
                          <a:spcPts val="200"/>
                        </a:spcAft>
                      </a:pPr>
                      <a:r>
                        <a:rPr lang="en-US" sz="700" dirty="0">
                          <a:effectLst/>
                        </a:rPr>
                        <a:t> </a:t>
                      </a:r>
                      <a:endParaRPr lang="en-US" sz="700" b="1" dirty="0">
                        <a:solidFill>
                          <a:srgbClr val="FFFFFF"/>
                        </a:solidFill>
                        <a:effectLst/>
                        <a:latin typeface="Arial" panose="020B0604020202020204" pitchFamily="34" charset="0"/>
                        <a:ea typeface="MS Mincho" panose="02020609040205080304" pitchFamily="49" charset="-128"/>
                      </a:endParaRPr>
                    </a:p>
                  </a:txBody>
                  <a:tcPr marL="104589" marR="62754" marT="62754" marB="62754"/>
                </a:tc>
                <a:extLst>
                  <a:ext uri="{0D108BD9-81ED-4DB2-BD59-A6C34878D82A}">
                    <a16:rowId xmlns:a16="http://schemas.microsoft.com/office/drawing/2014/main" val="147233147"/>
                  </a:ext>
                </a:extLst>
              </a:tr>
            </a:tbl>
          </a:graphicData>
        </a:graphic>
      </p:graphicFrame>
    </p:spTree>
    <p:extLst>
      <p:ext uri="{BB962C8B-B14F-4D97-AF65-F5344CB8AC3E}">
        <p14:creationId xmlns:p14="http://schemas.microsoft.com/office/powerpoint/2010/main" val="291448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27"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28"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F8E8E09-83C1-43E5-A05C-5468093F049E}"/>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Scenario</a:t>
            </a:r>
          </a:p>
        </p:txBody>
      </p:sp>
      <p:sp>
        <p:nvSpPr>
          <p:cNvPr id="3" name="Content Placeholder 2">
            <a:extLst>
              <a:ext uri="{FF2B5EF4-FFF2-40B4-BE49-F238E27FC236}">
                <a16:creationId xmlns:a16="http://schemas.microsoft.com/office/drawing/2014/main" id="{8710E00B-C666-477F-8702-838BFDE9EB62}"/>
              </a:ext>
            </a:extLst>
          </p:cNvPr>
          <p:cNvSpPr>
            <a:spLocks noGrp="1"/>
          </p:cNvSpPr>
          <p:nvPr>
            <p:ph idx="1"/>
          </p:nvPr>
        </p:nvSpPr>
        <p:spPr>
          <a:xfrm>
            <a:off x="673754" y="3172962"/>
            <a:ext cx="3973943" cy="1375608"/>
          </a:xfrm>
        </p:spPr>
        <p:txBody>
          <a:bodyPr>
            <a:normAutofit/>
          </a:bodyPr>
          <a:lstStyle/>
          <a:p>
            <a:pPr>
              <a:buClr>
                <a:schemeClr val="bg1"/>
              </a:buClr>
            </a:pPr>
            <a:r>
              <a:rPr lang="en-US" sz="2400" dirty="0">
                <a:solidFill>
                  <a:schemeClr val="bg1"/>
                </a:solidFill>
              </a:rPr>
              <a:t>Scenario should not be read aloud, in full, now.</a:t>
            </a:r>
          </a:p>
          <a:p>
            <a:pPr>
              <a:buClr>
                <a:schemeClr val="bg1"/>
              </a:buClr>
            </a:pPr>
            <a:endParaRPr lang="en-US" dirty="0">
              <a:solidFill>
                <a:schemeClr val="bg1"/>
              </a:solidFill>
            </a:endParaRPr>
          </a:p>
        </p:txBody>
      </p:sp>
      <p:sp>
        <p:nvSpPr>
          <p:cNvPr id="29"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2CE"/>
              </a:solidFill>
              <a:effectLst/>
              <a:uLnTx/>
              <a:uFillTx/>
              <a:latin typeface="Trebuchet MS" panose="020B0603020202020204"/>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17FF0126-27CD-4B4C-B4A7-7AEED3460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602" y="-3"/>
            <a:ext cx="5299364" cy="6858000"/>
          </a:xfrm>
          <a:prstGeom prst="rect">
            <a:avLst/>
          </a:prstGeom>
        </p:spPr>
      </p:pic>
    </p:spTree>
    <p:extLst>
      <p:ext uri="{BB962C8B-B14F-4D97-AF65-F5344CB8AC3E}">
        <p14:creationId xmlns:p14="http://schemas.microsoft.com/office/powerpoint/2010/main" val="77274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CD0B529-15AA-4FE6-949D-C952FB53C584}"/>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Questions? </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Questions">
            <a:extLst>
              <a:ext uri="{FF2B5EF4-FFF2-40B4-BE49-F238E27FC236}">
                <a16:creationId xmlns:a16="http://schemas.microsoft.com/office/drawing/2014/main" id="{7F877BBD-D824-4774-BAF4-0B277EC4A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8308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1" name="Straight Connector 8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2" name="Rectangle 91">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2C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CE140D6-5AD4-4F74-8BD1-0ECB55016332}"/>
              </a:ext>
            </a:extLst>
          </p:cNvPr>
          <p:cNvSpPr>
            <a:spLocks noGrp="1"/>
          </p:cNvSpPr>
          <p:nvPr>
            <p:ph type="title"/>
          </p:nvPr>
        </p:nvSpPr>
        <p:spPr>
          <a:xfrm>
            <a:off x="1433093" y="2341853"/>
            <a:ext cx="7766936" cy="1516283"/>
          </a:xfrm>
        </p:spPr>
        <p:txBody>
          <a:bodyPr vert="horz" lIns="91440" tIns="45720" rIns="91440" bIns="45720" rtlCol="0" anchor="b">
            <a:normAutofit/>
          </a:bodyPr>
          <a:lstStyle/>
          <a:p>
            <a:pPr algn="ctr"/>
            <a:r>
              <a:rPr lang="en-US" sz="8000" b="1" dirty="0">
                <a:solidFill>
                  <a:schemeClr val="tx1"/>
                </a:solidFill>
              </a:rPr>
              <a:t>Thank you!</a:t>
            </a:r>
          </a:p>
        </p:txBody>
      </p:sp>
      <p:grpSp>
        <p:nvGrpSpPr>
          <p:cNvPr id="94" name="Group 93">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5" name="Straight Connector 9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 name="Picture 25">
            <a:extLst>
              <a:ext uri="{FF2B5EF4-FFF2-40B4-BE49-F238E27FC236}">
                <a16:creationId xmlns:a16="http://schemas.microsoft.com/office/drawing/2014/main" id="{61B207C2-DA0D-4F33-9B0D-442679533986}"/>
              </a:ext>
            </a:extLst>
          </p:cNvPr>
          <p:cNvPicPr>
            <a:picLocks noChangeAspect="1"/>
          </p:cNvPicPr>
          <p:nvPr/>
        </p:nvPicPr>
        <p:blipFill>
          <a:blip r:embed="rId3"/>
          <a:stretch>
            <a:fillRect/>
          </a:stretch>
        </p:blipFill>
        <p:spPr>
          <a:xfrm>
            <a:off x="363210" y="5674621"/>
            <a:ext cx="3770722" cy="914400"/>
          </a:xfrm>
          <a:prstGeom prst="rect">
            <a:avLst/>
          </a:prstGeom>
        </p:spPr>
      </p:pic>
    </p:spTree>
    <p:extLst>
      <p:ext uri="{BB962C8B-B14F-4D97-AF65-F5344CB8AC3E}">
        <p14:creationId xmlns:p14="http://schemas.microsoft.com/office/powerpoint/2010/main" val="16616988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062994-3E2B-41AD-AEA0-A89F4FEFE912}"/>
              </a:ext>
            </a:extLst>
          </p:cNvPr>
          <p:cNvSpPr txBox="1">
            <a:spLocks/>
          </p:cNvSpPr>
          <p:nvPr/>
        </p:nvSpPr>
        <p:spPr>
          <a:xfrm>
            <a:off x="10248303" y="495300"/>
            <a:ext cx="1362523" cy="5867399"/>
          </a:xfrm>
          <a:prstGeom prst="rect">
            <a:avLst/>
          </a:prstGeom>
          <a:effectLst>
            <a:glow rad="228600">
              <a:schemeClr val="accent3">
                <a:satMod val="175000"/>
                <a:alpha val="40000"/>
              </a:schemeClr>
            </a:glow>
            <a:outerShdw blurRad="50800" dist="381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vert="wordArtVert" lIns="320040" tIns="45720" rIns="91440" bIns="45720" rtlCol="0" anchor="t" anchorCtr="0">
            <a:normAutofit fontScale="925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3F2CE"/>
                </a:solidFill>
                <a:effectLst/>
                <a:uLnTx/>
                <a:uFillTx/>
                <a:latin typeface="Trebuchet MS" panose="020B0603020202020204"/>
                <a:ea typeface="+mn-ea"/>
                <a:cs typeface="+mn-cs"/>
              </a:rPr>
              <a:t>SCHEDULE</a:t>
            </a:r>
          </a:p>
        </p:txBody>
      </p:sp>
      <p:pic>
        <p:nvPicPr>
          <p:cNvPr id="3" name="Picture 2">
            <a:extLst>
              <a:ext uri="{FF2B5EF4-FFF2-40B4-BE49-F238E27FC236}">
                <a16:creationId xmlns:a16="http://schemas.microsoft.com/office/drawing/2014/main" id="{5761821C-7180-4217-BA49-FBC8300F840A}"/>
              </a:ext>
            </a:extLst>
          </p:cNvPr>
          <p:cNvPicPr>
            <a:picLocks noChangeAspect="1"/>
          </p:cNvPicPr>
          <p:nvPr/>
        </p:nvPicPr>
        <p:blipFill rotWithShape="1">
          <a:blip r:embed="rId3"/>
          <a:srcRect t="291"/>
          <a:stretch/>
        </p:blipFill>
        <p:spPr>
          <a:xfrm>
            <a:off x="2309813" y="171449"/>
            <a:ext cx="6400800" cy="6534149"/>
          </a:xfrm>
          <a:prstGeom prst="rect">
            <a:avLst/>
          </a:prstGeom>
        </p:spPr>
      </p:pic>
    </p:spTree>
    <p:extLst>
      <p:ext uri="{BB962C8B-B14F-4D97-AF65-F5344CB8AC3E}">
        <p14:creationId xmlns:p14="http://schemas.microsoft.com/office/powerpoint/2010/main" val="249730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AF6AB2-B931-44F2-8EB1-5E5F3167DAD0}"/>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Exercise Overview</a:t>
            </a:r>
          </a:p>
        </p:txBody>
      </p:sp>
      <p:sp>
        <p:nvSpPr>
          <p:cNvPr id="3" name="Content Placeholder 2">
            <a:extLst>
              <a:ext uri="{FF2B5EF4-FFF2-40B4-BE49-F238E27FC236}">
                <a16:creationId xmlns:a16="http://schemas.microsoft.com/office/drawing/2014/main" id="{8BEF9ECB-FD41-4612-8F37-DC2BF14B54F7}"/>
              </a:ext>
            </a:extLst>
          </p:cNvPr>
          <p:cNvSpPr>
            <a:spLocks noGrp="1"/>
          </p:cNvSpPr>
          <p:nvPr>
            <p:ph idx="1"/>
          </p:nvPr>
        </p:nvSpPr>
        <p:spPr>
          <a:xfrm>
            <a:off x="5759378" y="995680"/>
            <a:ext cx="5983889" cy="5052060"/>
          </a:xfrm>
        </p:spPr>
        <p:txBody>
          <a:bodyPr>
            <a:normAutofit/>
          </a:bodyPr>
          <a:lstStyle/>
          <a:p>
            <a:pPr>
              <a:lnSpc>
                <a:spcPct val="120000"/>
              </a:lnSpc>
            </a:pPr>
            <a:r>
              <a:rPr lang="en-US" dirty="0">
                <a:solidFill>
                  <a:schemeClr val="tx1"/>
                </a:solidFill>
                <a:latin typeface="Arial" panose="020B0604020202020204" pitchFamily="34" charset="0"/>
                <a:cs typeface="Arial" panose="020B0604020202020204" pitchFamily="34" charset="0"/>
              </a:rPr>
              <a:t>This exercise will provide a forum for Ventura County to support and interface with healthcare providers, emergency management, and response partners as part of a comprehensive exercise. </a:t>
            </a:r>
          </a:p>
          <a:p>
            <a:pPr>
              <a:lnSpc>
                <a:spcPct val="120000"/>
              </a:lnSpc>
            </a:pPr>
            <a:endParaRPr lang="en-US" sz="800" dirty="0">
              <a:solidFill>
                <a:schemeClr val="tx1"/>
              </a:solidFill>
              <a:latin typeface="Arial" panose="020B0604020202020204" pitchFamily="34" charset="0"/>
              <a:cs typeface="Arial" panose="020B0604020202020204" pitchFamily="34" charset="0"/>
            </a:endParaRPr>
          </a:p>
          <a:p>
            <a:pPr>
              <a:lnSpc>
                <a:spcPct val="120000"/>
              </a:lnSpc>
            </a:pPr>
            <a:r>
              <a:rPr lang="en-US" dirty="0">
                <a:solidFill>
                  <a:schemeClr val="tx1"/>
                </a:solidFill>
                <a:latin typeface="Arial" panose="020B0604020202020204" pitchFamily="34" charset="0"/>
                <a:cs typeface="Arial" panose="020B0604020202020204" pitchFamily="34" charset="0"/>
              </a:rPr>
              <a:t>Planning and response activities will take place in coordination with the overarching SWMHE program, which is led by the California Department of Public Health (CDPH) and the Emergency Medical Services Authority (EMSA).</a:t>
            </a:r>
          </a:p>
          <a:p>
            <a:pPr>
              <a:lnSpc>
                <a:spcPct val="120000"/>
              </a:lnSpc>
            </a:pPr>
            <a:endParaRPr lang="en-US" sz="800" dirty="0">
              <a:solidFill>
                <a:schemeClr val="tx1"/>
              </a:solidFill>
              <a:latin typeface="Arial" panose="020B0604020202020204" pitchFamily="34" charset="0"/>
              <a:cs typeface="Arial" panose="020B0604020202020204" pitchFamily="34" charset="0"/>
            </a:endParaRPr>
          </a:p>
          <a:p>
            <a:pPr>
              <a:lnSpc>
                <a:spcPct val="120000"/>
              </a:lnSpc>
            </a:pPr>
            <a:r>
              <a:rPr lang="en-US" dirty="0">
                <a:solidFill>
                  <a:schemeClr val="tx1"/>
                </a:solidFill>
                <a:latin typeface="Arial" panose="020B0604020202020204" pitchFamily="34" charset="0"/>
                <a:cs typeface="Arial" panose="020B0604020202020204" pitchFamily="34" charset="0"/>
              </a:rPr>
              <a:t>This exercise has been developed with funding from Public Health Emergency Preparedness (PHEP) and Hospital Preparedness Program (HPP) grants. </a:t>
            </a:r>
          </a:p>
          <a:p>
            <a:pPr>
              <a:lnSpc>
                <a:spcPct val="90000"/>
              </a:lnSpc>
            </a:pPr>
            <a:endParaRPr lang="en-US" dirty="0">
              <a:solidFill>
                <a:schemeClr val="tx1"/>
              </a:solidFill>
            </a:endParaRPr>
          </a:p>
        </p:txBody>
      </p:sp>
      <p:pic>
        <p:nvPicPr>
          <p:cNvPr id="7" name="Graphic 6" descr="Gears">
            <a:extLst>
              <a:ext uri="{FF2B5EF4-FFF2-40B4-BE49-F238E27FC236}">
                <a16:creationId xmlns:a16="http://schemas.microsoft.com/office/drawing/2014/main" id="{BAC5DDE6-1DE2-4788-BF6A-C38C4161AA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071" y="1693968"/>
            <a:ext cx="4900269" cy="490026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8155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AF6AB2-B931-44F2-8EB1-5E5F3167DAD0}"/>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Exercise Purpose</a:t>
            </a:r>
          </a:p>
        </p:txBody>
      </p:sp>
      <p:sp>
        <p:nvSpPr>
          <p:cNvPr id="3" name="Content Placeholder 2">
            <a:extLst>
              <a:ext uri="{FF2B5EF4-FFF2-40B4-BE49-F238E27FC236}">
                <a16:creationId xmlns:a16="http://schemas.microsoft.com/office/drawing/2014/main" id="{8BEF9ECB-FD41-4612-8F37-DC2BF14B54F7}"/>
              </a:ext>
            </a:extLst>
          </p:cNvPr>
          <p:cNvSpPr>
            <a:spLocks noGrp="1"/>
          </p:cNvSpPr>
          <p:nvPr>
            <p:ph idx="1"/>
          </p:nvPr>
        </p:nvSpPr>
        <p:spPr>
          <a:xfrm>
            <a:off x="5759378" y="995680"/>
            <a:ext cx="5983889" cy="5052060"/>
          </a:xfrm>
        </p:spPr>
        <p:txBody>
          <a:bodyPr>
            <a:normAutofit/>
          </a:bodyPr>
          <a:lstStyle/>
          <a:p>
            <a:r>
              <a:rPr lang="en-US" altLang="en-US" dirty="0">
                <a:solidFill>
                  <a:schemeClr val="tx1"/>
                </a:solidFill>
                <a:latin typeface="Arial" panose="020B0604020202020204" pitchFamily="34" charset="0"/>
                <a:cs typeface="Arial" panose="020B0604020202020204" pitchFamily="34" charset="0"/>
              </a:rPr>
              <a:t>To evaluate player actions against current response plans and capabilities for an earthquake response.</a:t>
            </a:r>
          </a:p>
          <a:p>
            <a:endParaRPr lang="en-US" alt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Today’s exercise is a community-based, Full-Scale Exercise which will help us and our community to be better prepared for emergencies and incidents.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This exercise will utilize all-hazards, multi-discipline objectives aligned with Homeland Security Exercise and Evaluation Program (HSEEP), PHEP, and Health Care Preparedness and Response capabilities, guidelines, and requirements. </a:t>
            </a:r>
          </a:p>
        </p:txBody>
      </p:sp>
      <p:pic>
        <p:nvPicPr>
          <p:cNvPr id="7" name="Graphic 6" descr="Gears">
            <a:extLst>
              <a:ext uri="{FF2B5EF4-FFF2-40B4-BE49-F238E27FC236}">
                <a16:creationId xmlns:a16="http://schemas.microsoft.com/office/drawing/2014/main" id="{BAC5DDE6-1DE2-4788-BF6A-C38C4161AA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071" y="1693968"/>
            <a:ext cx="4900269" cy="490026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266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9AF6AB2-B931-44F2-8EB1-5E5F3167DAD0}"/>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Exercise Scope</a:t>
            </a:r>
          </a:p>
        </p:txBody>
      </p:sp>
      <p:sp>
        <p:nvSpPr>
          <p:cNvPr id="3" name="Content Placeholder 2">
            <a:extLst>
              <a:ext uri="{FF2B5EF4-FFF2-40B4-BE49-F238E27FC236}">
                <a16:creationId xmlns:a16="http://schemas.microsoft.com/office/drawing/2014/main" id="{8BEF9ECB-FD41-4612-8F37-DC2BF14B54F7}"/>
              </a:ext>
            </a:extLst>
          </p:cNvPr>
          <p:cNvSpPr>
            <a:spLocks noGrp="1"/>
          </p:cNvSpPr>
          <p:nvPr>
            <p:ph idx="1"/>
          </p:nvPr>
        </p:nvSpPr>
        <p:spPr>
          <a:xfrm>
            <a:off x="5759378" y="995680"/>
            <a:ext cx="5983889" cy="5052060"/>
          </a:xfrm>
        </p:spPr>
        <p:txBody>
          <a:bodyPr>
            <a:normAutofit/>
          </a:bodyPr>
          <a:lstStyle/>
          <a:p>
            <a:pPr>
              <a:lnSpc>
                <a:spcPct val="90000"/>
              </a:lnSpc>
            </a:pPr>
            <a:r>
              <a:rPr lang="en-US" dirty="0">
                <a:solidFill>
                  <a:schemeClr val="tx1"/>
                </a:solidFill>
                <a:latin typeface="Arial" panose="020B0604020202020204" pitchFamily="34" charset="0"/>
                <a:cs typeface="Arial" panose="020B0604020202020204" pitchFamily="34" charset="0"/>
              </a:rPr>
              <a:t>This exercise is being conducted to evaluate existing plans, policies, and procedures in a no-fault environment. </a:t>
            </a:r>
          </a:p>
          <a:p>
            <a:pPr>
              <a:lnSpc>
                <a:spcPct val="90000"/>
              </a:lnSpc>
            </a:pPr>
            <a:endParaRPr lang="en-US" dirty="0">
              <a:solidFill>
                <a:schemeClr val="tx1"/>
              </a:solidFill>
              <a:latin typeface="Arial" panose="020B0604020202020204" pitchFamily="34" charset="0"/>
              <a:cs typeface="Arial" panose="020B0604020202020204" pitchFamily="34" charset="0"/>
            </a:endParaRPr>
          </a:p>
          <a:p>
            <a:pPr>
              <a:lnSpc>
                <a:spcPct val="90000"/>
              </a:lnSpc>
            </a:pPr>
            <a:r>
              <a:rPr lang="en-US" dirty="0">
                <a:solidFill>
                  <a:schemeClr val="tx1"/>
                </a:solidFill>
                <a:latin typeface="Arial" panose="020B0604020202020204" pitchFamily="34" charset="0"/>
                <a:cs typeface="Arial" panose="020B0604020202020204" pitchFamily="34" charset="0"/>
              </a:rPr>
              <a:t>The pre-written MSEL will manage the flow of the exercise by providing injects via Controllers. </a:t>
            </a:r>
          </a:p>
          <a:p>
            <a:pPr marL="742950" lvl="2">
              <a:lnSpc>
                <a:spcPct val="90000"/>
              </a:lnSpc>
            </a:pPr>
            <a:r>
              <a:rPr lang="en-US" sz="1800" dirty="0">
                <a:solidFill>
                  <a:schemeClr val="tx1"/>
                </a:solidFill>
                <a:latin typeface="Arial" panose="020B0604020202020204" pitchFamily="34" charset="0"/>
                <a:cs typeface="Arial" panose="020B0604020202020204" pitchFamily="34" charset="0"/>
              </a:rPr>
              <a:t>Players will respond to defined injects. </a:t>
            </a:r>
          </a:p>
          <a:p>
            <a:pPr marL="742950" lvl="2">
              <a:lnSpc>
                <a:spcPct val="90000"/>
              </a:lnSpc>
            </a:pPr>
            <a:endParaRPr lang="en-US" sz="1800" dirty="0">
              <a:solidFill>
                <a:schemeClr val="tx1"/>
              </a:solidFill>
              <a:latin typeface="Arial" panose="020B0604020202020204" pitchFamily="34" charset="0"/>
              <a:cs typeface="Arial" panose="020B0604020202020204" pitchFamily="34" charset="0"/>
            </a:endParaRPr>
          </a:p>
          <a:p>
            <a:pPr>
              <a:lnSpc>
                <a:spcPct val="90000"/>
              </a:lnSpc>
            </a:pPr>
            <a:r>
              <a:rPr lang="en-US" dirty="0">
                <a:solidFill>
                  <a:schemeClr val="tx1"/>
                </a:solidFill>
                <a:latin typeface="Arial" panose="020B0604020202020204" pitchFamily="34" charset="0"/>
                <a:cs typeface="Arial" panose="020B0604020202020204" pitchFamily="34" charset="0"/>
              </a:rPr>
              <a:t>Exercise play will include “boots on the ground” components and discussion by exercise participants. </a:t>
            </a:r>
          </a:p>
          <a:p>
            <a:pPr>
              <a:lnSpc>
                <a:spcPct val="90000"/>
              </a:lnSpc>
            </a:pPr>
            <a:endParaRPr lang="en-US" dirty="0">
              <a:solidFill>
                <a:schemeClr val="tx1"/>
              </a:solidFill>
              <a:latin typeface="Arial" panose="020B0604020202020204" pitchFamily="34" charset="0"/>
              <a:cs typeface="Arial" panose="020B0604020202020204" pitchFamily="34" charset="0"/>
            </a:endParaRPr>
          </a:p>
          <a:p>
            <a:pPr>
              <a:lnSpc>
                <a:spcPct val="90000"/>
              </a:lnSpc>
            </a:pPr>
            <a:r>
              <a:rPr lang="en-US" dirty="0">
                <a:solidFill>
                  <a:schemeClr val="tx1"/>
                </a:solidFill>
                <a:latin typeface="Arial" panose="020B0604020202020204" pitchFamily="34" charset="0"/>
                <a:cs typeface="Arial" panose="020B0604020202020204" pitchFamily="34" charset="0"/>
              </a:rPr>
              <a:t>This exercise has been designed by Emergency Preparedness Office personnel, Ventura County Health Care Coalition personnel, and Stakeholder Liaisons from several participating sites.</a:t>
            </a:r>
          </a:p>
        </p:txBody>
      </p:sp>
      <p:pic>
        <p:nvPicPr>
          <p:cNvPr id="7" name="Graphic 6" descr="Gears">
            <a:extLst>
              <a:ext uri="{FF2B5EF4-FFF2-40B4-BE49-F238E27FC236}">
                <a16:creationId xmlns:a16="http://schemas.microsoft.com/office/drawing/2014/main" id="{BAC5DDE6-1DE2-4788-BF6A-C38C4161AA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071" y="1693968"/>
            <a:ext cx="4900269" cy="490026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194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1CAB3-E2C3-432D-B6B5-7925E0497042}"/>
              </a:ext>
            </a:extLst>
          </p:cNvPr>
          <p:cNvSpPr>
            <a:spLocks noGrp="1"/>
          </p:cNvSpPr>
          <p:nvPr>
            <p:ph type="title"/>
          </p:nvPr>
        </p:nvSpPr>
        <p:spPr>
          <a:xfrm>
            <a:off x="1286933" y="609600"/>
            <a:ext cx="10197494" cy="1099457"/>
          </a:xfrm>
        </p:spPr>
        <p:txBody>
          <a:bodyPr>
            <a:normAutofit/>
          </a:bodyPr>
          <a:lstStyle/>
          <a:p>
            <a:r>
              <a:rPr lang="en-US"/>
              <a:t>External Objectives</a:t>
            </a:r>
            <a:endParaRPr lang="en-US" i="1"/>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AFC45FB-2E8D-421C-9C51-618DE4D054E7}"/>
              </a:ext>
            </a:extLst>
          </p:cNvPr>
          <p:cNvGraphicFramePr>
            <a:graphicFrameLocks noGrp="1" noChangeAspect="1"/>
          </p:cNvGraphicFramePr>
          <p:nvPr>
            <p:ph idx="1"/>
            <p:extLst>
              <p:ext uri="{D42A27DB-BD31-4B8C-83A1-F6EECF244321}">
                <p14:modId xmlns:p14="http://schemas.microsoft.com/office/powerpoint/2010/main" val="1123806406"/>
              </p:ext>
            </p:extLst>
          </p:nvPr>
        </p:nvGraphicFramePr>
        <p:xfrm>
          <a:off x="960120" y="1966458"/>
          <a:ext cx="10823787" cy="4464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45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BCB2B-E610-4E76-9CBF-3FAB2D51E4BC}"/>
              </a:ext>
            </a:extLst>
          </p:cNvPr>
          <p:cNvSpPr>
            <a:spLocks noGrp="1"/>
          </p:cNvSpPr>
          <p:nvPr>
            <p:ph type="title"/>
          </p:nvPr>
        </p:nvSpPr>
        <p:spPr>
          <a:xfrm>
            <a:off x="1333502" y="609600"/>
            <a:ext cx="8596668" cy="1320800"/>
          </a:xfrm>
        </p:spPr>
        <p:txBody>
          <a:bodyPr>
            <a:normAutofit/>
          </a:bodyPr>
          <a:lstStyle/>
          <a:p>
            <a:r>
              <a:rPr lang="en-US" dirty="0">
                <a:solidFill>
                  <a:schemeClr val="accent2"/>
                </a:solidFill>
              </a:rPr>
              <a:t>Exercise Assumptions &amp; Artificialities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B3C3CE4-87FD-4D26-8F57-AFC8C5CFE496}"/>
              </a:ext>
            </a:extLst>
          </p:cNvPr>
          <p:cNvSpPr>
            <a:spLocks noGrp="1"/>
          </p:cNvSpPr>
          <p:nvPr>
            <p:ph idx="1"/>
          </p:nvPr>
        </p:nvSpPr>
        <p:spPr>
          <a:xfrm>
            <a:off x="1333502" y="2468880"/>
            <a:ext cx="8470898" cy="3120970"/>
          </a:xfrm>
        </p:spPr>
        <p:txBody>
          <a:bodyPr>
            <a:normAutofit/>
          </a:bodyPr>
          <a:lstStyle/>
          <a:p>
            <a:r>
              <a:rPr lang="en-US" dirty="0"/>
              <a:t>In any exercise, assumptions and artificialities may be necessary to complete play in the time allotted and/or account for logistical limitations. </a:t>
            </a:r>
          </a:p>
          <a:p>
            <a:r>
              <a:rPr lang="en-US" dirty="0"/>
              <a:t>Exercise participants should accept that assumptions and artificialities are inherent in any exercise, and should not allow these considerations to negatively impact their participation. </a:t>
            </a:r>
          </a:p>
          <a:p>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DC7FD609-1AE6-4255-B745-E16E63FE3676}"/>
              </a:ext>
            </a:extLst>
          </p:cNvPr>
          <p:cNvSpPr txBox="1"/>
          <p:nvPr/>
        </p:nvSpPr>
        <p:spPr>
          <a:xfrm>
            <a:off x="9930170" y="5956012"/>
            <a:ext cx="1292265" cy="584775"/>
          </a:xfrm>
          <a:prstGeom prst="rect">
            <a:avLst/>
          </a:prstGeom>
          <a:noFill/>
        </p:spPr>
        <p:txBody>
          <a:bodyPr wrap="square" rtlCol="0">
            <a:spAutoFit/>
          </a:bodyPr>
          <a:lstStyle/>
          <a:p>
            <a:pPr algn="ctr"/>
            <a:r>
              <a:rPr lang="en-US" sz="3200" dirty="0">
                <a:solidFill>
                  <a:schemeClr val="bg1"/>
                </a:solidFill>
              </a:rPr>
              <a:t>1 of 3</a:t>
            </a:r>
          </a:p>
        </p:txBody>
      </p:sp>
    </p:spTree>
    <p:extLst>
      <p:ext uri="{BB962C8B-B14F-4D97-AF65-F5344CB8AC3E}">
        <p14:creationId xmlns:p14="http://schemas.microsoft.com/office/powerpoint/2010/main" val="31982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BCB2B-E610-4E76-9CBF-3FAB2D51E4BC}"/>
              </a:ext>
            </a:extLst>
          </p:cNvPr>
          <p:cNvSpPr>
            <a:spLocks noGrp="1"/>
          </p:cNvSpPr>
          <p:nvPr>
            <p:ph type="title"/>
          </p:nvPr>
        </p:nvSpPr>
        <p:spPr>
          <a:xfrm>
            <a:off x="1333502" y="609600"/>
            <a:ext cx="8596668" cy="1320800"/>
          </a:xfrm>
        </p:spPr>
        <p:txBody>
          <a:bodyPr>
            <a:normAutofit/>
          </a:bodyPr>
          <a:lstStyle/>
          <a:p>
            <a:r>
              <a:rPr lang="en-US" dirty="0">
                <a:solidFill>
                  <a:schemeClr val="accent2"/>
                </a:solidFill>
              </a:rPr>
              <a:t>Exercise Assumptions &amp; Artificialities</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B3C3CE4-87FD-4D26-8F57-AFC8C5CFE496}"/>
              </a:ext>
            </a:extLst>
          </p:cNvPr>
          <p:cNvSpPr>
            <a:spLocks noGrp="1"/>
          </p:cNvSpPr>
          <p:nvPr>
            <p:ph idx="1"/>
          </p:nvPr>
        </p:nvSpPr>
        <p:spPr>
          <a:xfrm>
            <a:off x="1333502" y="1930400"/>
            <a:ext cx="8470898" cy="4429760"/>
          </a:xfrm>
        </p:spPr>
        <p:txBody>
          <a:bodyPr>
            <a:normAutofit/>
          </a:bodyPr>
          <a:lstStyle/>
          <a:p>
            <a:pPr lvl="0">
              <a:lnSpc>
                <a:spcPct val="90000"/>
              </a:lnSpc>
            </a:pPr>
            <a:r>
              <a:rPr lang="en-US" dirty="0"/>
              <a:t>The FSE is conducted in a no-fault learning environment wherein capabilities, plans, systems, and processes – not individuals – will be evaluated.</a:t>
            </a:r>
          </a:p>
          <a:p>
            <a:pPr lvl="0">
              <a:lnSpc>
                <a:spcPct val="90000"/>
              </a:lnSpc>
            </a:pPr>
            <a:r>
              <a:rPr lang="en-US" dirty="0"/>
              <a:t>The FSE scenario is plausible, and events occur as they are presented.</a:t>
            </a:r>
          </a:p>
          <a:p>
            <a:pPr lvl="0">
              <a:lnSpc>
                <a:spcPct val="90000"/>
              </a:lnSpc>
            </a:pPr>
            <a:r>
              <a:rPr lang="en-US" dirty="0"/>
              <a:t>FSE simulation contains sufficient detail to allow players to react to information and situations as they are presented as if the simulated incident were real.</a:t>
            </a:r>
          </a:p>
          <a:p>
            <a:pPr lvl="0">
              <a:lnSpc>
                <a:spcPct val="90000"/>
              </a:lnSpc>
            </a:pPr>
            <a:r>
              <a:rPr lang="en-US" dirty="0"/>
              <a:t>Participating agencies may need to balance FSE play with real-world emergencies. </a:t>
            </a:r>
            <a:r>
              <a:rPr lang="en-US" b="1" dirty="0"/>
              <a:t>Real world emergencies take priority.</a:t>
            </a:r>
          </a:p>
          <a:p>
            <a:pPr lvl="0">
              <a:lnSpc>
                <a:spcPct val="90000"/>
              </a:lnSpc>
            </a:pPr>
            <a:r>
              <a:rPr lang="en-US" dirty="0"/>
              <a:t>Decisions are not precedent setting and may not reflect your organization’s final position.</a:t>
            </a:r>
          </a:p>
          <a:p>
            <a:pPr lvl="0">
              <a:lnSpc>
                <a:spcPct val="90000"/>
              </a:lnSpc>
            </a:pPr>
            <a:r>
              <a:rPr lang="en-US" dirty="0"/>
              <a:t>Time lapses may be inserted to achieve the FSE objectives.</a:t>
            </a:r>
          </a:p>
          <a:p>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DC7FD609-1AE6-4255-B745-E16E63FE3676}"/>
              </a:ext>
            </a:extLst>
          </p:cNvPr>
          <p:cNvSpPr txBox="1"/>
          <p:nvPr/>
        </p:nvSpPr>
        <p:spPr>
          <a:xfrm>
            <a:off x="9930170" y="5956012"/>
            <a:ext cx="1292265" cy="584775"/>
          </a:xfrm>
          <a:prstGeom prst="rect">
            <a:avLst/>
          </a:prstGeom>
          <a:noFill/>
        </p:spPr>
        <p:txBody>
          <a:bodyPr wrap="square" rtlCol="0">
            <a:spAutoFit/>
          </a:bodyPr>
          <a:lstStyle/>
          <a:p>
            <a:pPr algn="ctr"/>
            <a:r>
              <a:rPr lang="en-US" sz="3200" dirty="0">
                <a:solidFill>
                  <a:schemeClr val="bg1"/>
                </a:solidFill>
              </a:rPr>
              <a:t>2 of 3</a:t>
            </a:r>
          </a:p>
        </p:txBody>
      </p:sp>
    </p:spTree>
    <p:extLst>
      <p:ext uri="{BB962C8B-B14F-4D97-AF65-F5344CB8AC3E}">
        <p14:creationId xmlns:p14="http://schemas.microsoft.com/office/powerpoint/2010/main" val="27480980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Custom 9">
      <a:dk1>
        <a:sysClr val="windowText" lastClr="000000"/>
      </a:dk1>
      <a:lt1>
        <a:sysClr val="window" lastClr="FFFFFF"/>
      </a:lt1>
      <a:dk2>
        <a:srgbClr val="44546A"/>
      </a:dk2>
      <a:lt2>
        <a:srgbClr val="44546A"/>
      </a:lt2>
      <a:accent1>
        <a:srgbClr val="44546A"/>
      </a:accent1>
      <a:accent2>
        <a:srgbClr val="44546A"/>
      </a:accent2>
      <a:accent3>
        <a:srgbClr val="44546A"/>
      </a:accent3>
      <a:accent4>
        <a:srgbClr val="44546A"/>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arallax">
  <a:themeElements>
    <a:clrScheme name="Custom 8">
      <a:dk1>
        <a:sysClr val="windowText" lastClr="000000"/>
      </a:dk1>
      <a:lt1>
        <a:sysClr val="window" lastClr="FFFFFF"/>
      </a:lt1>
      <a:dk2>
        <a:srgbClr val="44546A"/>
      </a:dk2>
      <a:lt2>
        <a:srgbClr val="44546A"/>
      </a:lt2>
      <a:accent1>
        <a:srgbClr val="4472C4"/>
      </a:accent1>
      <a:accent2>
        <a:srgbClr val="ED7D31"/>
      </a:accent2>
      <a:accent3>
        <a:srgbClr val="44546A"/>
      </a:accent3>
      <a:accent4>
        <a:srgbClr val="4472C4"/>
      </a:accent4>
      <a:accent5>
        <a:srgbClr val="5B9BD5"/>
      </a:accent5>
      <a:accent6>
        <a:srgbClr val="70AD47"/>
      </a:accent6>
      <a:hlink>
        <a:srgbClr val="0563C1"/>
      </a:hlink>
      <a:folHlink>
        <a:srgbClr val="954F7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1545</Words>
  <Application>Microsoft Office PowerPoint</Application>
  <PresentationFormat>Widescreen</PresentationFormat>
  <Paragraphs>161</Paragraphs>
  <Slides>23</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Bell MT</vt:lpstr>
      <vt:lpstr>Calibri</vt:lpstr>
      <vt:lpstr>Corbel</vt:lpstr>
      <vt:lpstr>Trebuchet MS</vt:lpstr>
      <vt:lpstr>Wingdings 3</vt:lpstr>
      <vt:lpstr>Facet</vt:lpstr>
      <vt:lpstr>Parallax</vt:lpstr>
      <vt:lpstr>2019 Statewide Medical &amp; Health Exercise (SWMHE)  in Ventura County</vt:lpstr>
      <vt:lpstr>PowerPoint Presentation</vt:lpstr>
      <vt:lpstr>PowerPoint Presentation</vt:lpstr>
      <vt:lpstr>Exercise Overview</vt:lpstr>
      <vt:lpstr>Exercise Purpose</vt:lpstr>
      <vt:lpstr>Exercise Scope</vt:lpstr>
      <vt:lpstr>External Objectives</vt:lpstr>
      <vt:lpstr>Exercise Assumptions &amp; Artificialities</vt:lpstr>
      <vt:lpstr>Exercise Assumptions &amp; Artificialities</vt:lpstr>
      <vt:lpstr>Exercise Assumptions &amp; Artificialities</vt:lpstr>
      <vt:lpstr>Simulations</vt:lpstr>
      <vt:lpstr> Building Safety Evaluation</vt:lpstr>
      <vt:lpstr>Player Instructions</vt:lpstr>
      <vt:lpstr>Player Instructions – After Exercise Play</vt:lpstr>
      <vt:lpstr>Introductions: Exercise Staff Positions</vt:lpstr>
      <vt:lpstr>Safety</vt:lpstr>
      <vt:lpstr>Safety – Site Control</vt:lpstr>
      <vt:lpstr>Controller</vt:lpstr>
      <vt:lpstr>Evaluator</vt:lpstr>
      <vt:lpstr>Exercise Identification </vt:lpstr>
      <vt:lpstr>Scenario</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Statewide Medical &amp; Health Exercise (SWMHE)  in Ventura County</dc:title>
  <dc:creator>Leza, Janelle</dc:creator>
  <cp:lastModifiedBy>Leza, Janelle</cp:lastModifiedBy>
  <cp:revision>7</cp:revision>
  <dcterms:created xsi:type="dcterms:W3CDTF">2019-10-09T01:09:15Z</dcterms:created>
  <dcterms:modified xsi:type="dcterms:W3CDTF">2019-10-09T20:09:53Z</dcterms:modified>
</cp:coreProperties>
</file>